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5" r:id="rId9"/>
    <p:sldId id="266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714884"/>
            <a:ext cx="8858280" cy="2801030"/>
          </a:xfrm>
        </p:spPr>
        <p:txBody>
          <a:bodyPr/>
          <a:lstStyle/>
          <a:p>
            <a:pPr algn="r"/>
            <a:r>
              <a:rPr lang="ru-RU" sz="1600" i="1" dirty="0" smtClean="0"/>
              <a:t>« </a:t>
            </a:r>
            <a:r>
              <a:rPr lang="ru-RU" sz="1600" i="1" dirty="0" err="1" smtClean="0"/>
              <a:t>Азія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прагне</a:t>
            </a:r>
            <a:r>
              <a:rPr lang="ru-RU" sz="1600" i="1" dirty="0" smtClean="0"/>
              <a:t> до неземного, а </a:t>
            </a:r>
            <a:r>
              <a:rPr lang="ru-RU" sz="1600" i="1" dirty="0" err="1" smtClean="0"/>
              <a:t>Європа</a:t>
            </a:r>
            <a:r>
              <a:rPr lang="ru-RU" sz="1600" i="1" dirty="0" smtClean="0"/>
              <a:t> – до земного. Тому </a:t>
            </a:r>
            <a:r>
              <a:rPr lang="ru-RU" sz="1600" i="1" dirty="0" err="1" smtClean="0"/>
              <a:t>Європі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потрібні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реальні,повні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життя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образи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Азія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шукає</a:t>
            </a:r>
            <a:r>
              <a:rPr lang="ru-RU" sz="1600" i="1" dirty="0" smtClean="0"/>
              <a:t> душу поза </a:t>
            </a:r>
            <a:r>
              <a:rPr lang="ru-RU" sz="1600" i="1" dirty="0" err="1" smtClean="0"/>
              <a:t>матерією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Це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відмова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платоновскої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ідеї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уявлення</a:t>
            </a:r>
            <a:r>
              <a:rPr lang="ru-RU" sz="1600" i="1" dirty="0" smtClean="0"/>
              <a:t> речей через </a:t>
            </a:r>
            <a:r>
              <a:rPr lang="ru-RU" sz="1600" i="1" dirty="0" err="1" smtClean="0"/>
              <a:t>зображення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людини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або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тварини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тобто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перехідного</a:t>
            </a:r>
            <a:r>
              <a:rPr lang="ru-RU" sz="1600" i="1" dirty="0" smtClean="0"/>
              <a:t>.</a:t>
            </a:r>
            <a:r>
              <a:rPr lang="ru-RU" sz="1600" i="1" dirty="0" smtClean="0"/>
              <a:t> »</a:t>
            </a:r>
          </a:p>
          <a:p>
            <a:pPr algn="r"/>
            <a:endParaRPr lang="ru-RU" sz="1600" i="1" dirty="0" smtClean="0"/>
          </a:p>
          <a:p>
            <a:pPr algn="r"/>
            <a:r>
              <a:rPr lang="ru-RU" sz="1600" i="1" dirty="0" err="1" smtClean="0"/>
              <a:t>Курбан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Саїд</a:t>
            </a:r>
            <a:r>
              <a:rPr lang="ru-RU" sz="1600" i="1" dirty="0" smtClean="0"/>
              <a:t> «</a:t>
            </a:r>
            <a:r>
              <a:rPr lang="ru-RU" sz="1600" i="1" dirty="0" err="1" smtClean="0"/>
              <a:t>Дівчина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золотого рогу»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305800" cy="1981200"/>
          </a:xfrm>
        </p:spPr>
        <p:txBody>
          <a:bodyPr/>
          <a:lstStyle/>
          <a:p>
            <a:r>
              <a:rPr lang="uk-UA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Видатні особистості Азії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dre_teresa_di_calcutta_800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714776" cy="2498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6314" y="285728"/>
            <a:ext cx="42148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latin typeface="+mj-lt"/>
                <a:ea typeface="Times New Roman" pitchFamily="18" charset="0"/>
                <a:cs typeface="Arial" pitchFamily="34" charset="0"/>
              </a:rPr>
              <a:t>Блаже́нна</a:t>
            </a:r>
            <a:r>
              <a:rPr lang="ru-RU" sz="1200" b="1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+mj-lt"/>
                <a:ea typeface="Times New Roman" pitchFamily="18" charset="0"/>
                <a:cs typeface="Arial" pitchFamily="34" charset="0"/>
              </a:rPr>
              <a:t>ма́ти</a:t>
            </a:r>
            <a:r>
              <a:rPr lang="ru-RU" sz="1200" b="1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+mj-lt"/>
                <a:ea typeface="Times New Roman" pitchFamily="18" charset="0"/>
                <a:cs typeface="Arial" pitchFamily="34" charset="0"/>
              </a:rPr>
              <a:t>Тере́за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 (</a:t>
            </a:r>
            <a:r>
              <a:rPr lang="ru-RU" sz="1200" b="1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Агнеса</a:t>
            </a:r>
            <a:r>
              <a:rPr lang="ru-RU" sz="12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Гонжа</a:t>
            </a:r>
            <a:r>
              <a:rPr lang="ru-RU" sz="12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Боякшу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26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серпня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1910 – 5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вересня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1997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 —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католицька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черниця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засновниця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доброчинних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місій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, лауреат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нобелівської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премії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миру за 1979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рік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Впродовж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понад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сорока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років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допомагала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злиденним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хворим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сиротам у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місті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Колката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 в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Індії</a:t>
            </a:r>
            <a:endParaRPr lang="ru-RU" sz="1200" i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10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серпня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1946 року,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подорожуючи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під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час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відпустки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монастиря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Лорето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Дарджілінгу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черниця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Тереза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відчула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те,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вона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охарактеризувала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призванням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призванні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: «Я повинна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піти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монастиря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допомагати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бідним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, живучи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їхнім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життям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Це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було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веління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. Не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скоритися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йому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означало б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зраду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віри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». Вона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розпочала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працювати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серед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бідних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у 1948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році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замінивши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чернечий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одяг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монастиря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Лорето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просту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Arial" pitchFamily="34" charset="0"/>
              </a:rPr>
              <a:t>бавовняну</a:t>
            </a:r>
            <a:r>
              <a:rPr lang="ru-RU" sz="1200" i="1" dirty="0" smtClean="0"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чіру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блакитним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обрамленням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заснувала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школу в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Мотіджгілі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почала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голодних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зневірених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Дуже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швидко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зусилля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стали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відомими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індійській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владі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Прем'єр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міністр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висловив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їй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свою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подяку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i="1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56006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929066"/>
            <a:ext cx="3405212" cy="23574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2786058"/>
            <a:ext cx="47148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У 1982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році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під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час облоги Бейруту,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мати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Тереза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врятувала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37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дітей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не могли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вибратися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із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прифронтового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госпіталю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порушивши угоду про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тимчасове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припинення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вогню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між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армією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Ізраїля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палестинськими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повстанцями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 У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супроводі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працівників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Червоного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хреста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вона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пройшла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крізь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зону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бойових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дій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розбомбленого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госпіталю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евакуювала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юних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пацієнтів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ru-RU" sz="1200" i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Коли впала 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Залізна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завіса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вона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поширила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свою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діяльність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комуністичні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країни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раніше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вороже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ставилися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Доброчинних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місій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започаткувавши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там десятки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різних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проектів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Її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не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зупинила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критика в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зв'язку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твердою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позицією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щодо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абортів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розлучень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 «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б не говорили,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потрібно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сприймати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все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усмішкою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працювати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далі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».</a:t>
            </a:r>
            <a:endParaRPr lang="ru-RU" sz="1200" i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Мати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Тереза привозила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допомогу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голодним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Ефіопії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постраждалим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від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радіоактивного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опромінення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Чорнобилі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жертвам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землетрусу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Вірменії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В 1991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році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вона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вперше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за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багато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років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повернулася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батьківщину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відкривши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Братський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будинок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місії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доброчинності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Албанській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столиці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Тірані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ru-RU" sz="1200" i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До 1996 року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під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її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керівництвом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діяли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517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місій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понад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100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країнах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світу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ru-RU" sz="1200" i="1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928958" cy="29289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4744" y="428604"/>
            <a:ext cx="4786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Віддай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свої</a:t>
            </a:r>
            <a:r>
              <a:rPr lang="ru-RU" sz="2400" i="1" dirty="0" smtClean="0"/>
              <a:t> руки, </a:t>
            </a:r>
            <a:r>
              <a:rPr lang="ru-RU" sz="2400" i="1" dirty="0" err="1" smtClean="0"/>
              <a:t>щоб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служати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свое </a:t>
            </a:r>
            <a:r>
              <a:rPr lang="ru-RU" sz="2400" i="1" dirty="0" err="1" smtClean="0"/>
              <a:t>серце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щоб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любити</a:t>
            </a:r>
            <a:r>
              <a:rPr lang="ru-RU" sz="2400" i="1" dirty="0" smtClean="0"/>
              <a:t>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Мать Тереза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1500174"/>
            <a:ext cx="514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/>
              <a:t>Жінка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величезним</a:t>
            </a:r>
            <a:r>
              <a:rPr lang="ru-RU" sz="1200" i="1" dirty="0" smtClean="0"/>
              <a:t>, чистим </a:t>
            </a:r>
            <a:r>
              <a:rPr lang="ru-RU" sz="1200" i="1" dirty="0" err="1" smtClean="0"/>
              <a:t>серцем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наповненна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любов'ю</a:t>
            </a:r>
            <a:r>
              <a:rPr lang="ru-RU" sz="1200" i="1" dirty="0" smtClean="0"/>
              <a:t> Бога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несуча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її</a:t>
            </a:r>
            <a:r>
              <a:rPr lang="ru-RU" sz="1200" i="1" dirty="0" smtClean="0"/>
              <a:t> в </a:t>
            </a:r>
            <a:r>
              <a:rPr lang="ru-RU" sz="1200" i="1" dirty="0" err="1" smtClean="0"/>
              <a:t>найтемніші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найбрудніші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куточки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Скільки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дітей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приречених</a:t>
            </a:r>
            <a:r>
              <a:rPr lang="ru-RU" sz="1200" i="1" dirty="0" smtClean="0"/>
              <a:t> на </a:t>
            </a:r>
            <a:r>
              <a:rPr lang="ru-RU" sz="1200" i="1" dirty="0" err="1" smtClean="0"/>
              <a:t>найстрашніше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жебрацьке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існування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знайшли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хліб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притулок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найголовніше</a:t>
            </a:r>
            <a:r>
              <a:rPr lang="ru-RU" sz="1200" i="1" dirty="0" smtClean="0"/>
              <a:t> - </a:t>
            </a:r>
            <a:r>
              <a:rPr lang="ru-RU" sz="1200" i="1" dirty="0" err="1" smtClean="0"/>
              <a:t>любов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завдяки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їй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Скільки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жебраків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бездомних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хворих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гниючих</a:t>
            </a:r>
            <a:r>
              <a:rPr lang="ru-RU" sz="1200" i="1" dirty="0" smtClean="0"/>
              <a:t> в канавах </a:t>
            </a:r>
            <a:r>
              <a:rPr lang="ru-RU" sz="1200" i="1" dirty="0" err="1" smtClean="0"/>
              <a:t>прийняли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її</a:t>
            </a:r>
            <a:r>
              <a:rPr lang="ru-RU" sz="1200" i="1" dirty="0" smtClean="0"/>
              <a:t> рук миску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рисом, </a:t>
            </a:r>
            <a:r>
              <a:rPr lang="ru-RU" sz="1200" i="1" dirty="0" err="1" smtClean="0"/>
              <a:t>були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відмиті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найголовніше</a:t>
            </a:r>
            <a:r>
              <a:rPr lang="ru-RU" sz="1200" i="1" dirty="0" smtClean="0"/>
              <a:t> - </a:t>
            </a:r>
            <a:r>
              <a:rPr lang="ru-RU" sz="1200" i="1" dirty="0" err="1" smtClean="0"/>
              <a:t>відчули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любов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знайшли</a:t>
            </a:r>
            <a:r>
              <a:rPr lang="ru-RU" sz="1200" i="1" dirty="0" smtClean="0"/>
              <a:t> Бога. </a:t>
            </a:r>
            <a:r>
              <a:rPr lang="ru-RU" sz="1200" i="1" dirty="0" err="1" smtClean="0"/>
              <a:t>Серця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скількох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ізгоїв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суспільства</a:t>
            </a:r>
            <a:r>
              <a:rPr lang="ru-RU" sz="1200" i="1" dirty="0" smtClean="0"/>
              <a:t>: </a:t>
            </a:r>
            <a:r>
              <a:rPr lang="ru-RU" sz="1200" i="1" dirty="0" err="1" smtClean="0"/>
              <a:t>прокажених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хворих</a:t>
            </a:r>
            <a:r>
              <a:rPr lang="ru-RU" sz="1200" i="1" dirty="0" smtClean="0"/>
              <a:t> на СНІД, </a:t>
            </a:r>
            <a:r>
              <a:rPr lang="ru-RU" sz="1200" i="1" dirty="0" err="1" smtClean="0"/>
              <a:t>наркоманів</a:t>
            </a:r>
            <a:r>
              <a:rPr lang="ru-RU" sz="1200" i="1" dirty="0" smtClean="0"/>
              <a:t> та </a:t>
            </a:r>
            <a:r>
              <a:rPr lang="ru-RU" sz="1200" i="1" dirty="0" err="1" smtClean="0"/>
              <a:t>алкоголіків</a:t>
            </a:r>
            <a:r>
              <a:rPr lang="ru-RU" sz="1200" i="1" dirty="0" smtClean="0"/>
              <a:t>, - </a:t>
            </a:r>
            <a:r>
              <a:rPr lang="ru-RU" sz="1200" i="1" dirty="0" err="1" smtClean="0"/>
              <a:t>освітлені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її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любов'ю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пізнали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повне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перетворення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Скільки</a:t>
            </a:r>
            <a:r>
              <a:rPr lang="ru-RU" sz="1200" i="1" dirty="0" smtClean="0"/>
              <a:t> людей, </a:t>
            </a:r>
            <a:r>
              <a:rPr lang="ru-RU" sz="1200" i="1" dirty="0" err="1" smtClean="0"/>
              <a:t>зголоднілих</a:t>
            </a:r>
            <a:r>
              <a:rPr lang="ru-RU" sz="1200" i="1" dirty="0" smtClean="0"/>
              <a:t> по </a:t>
            </a:r>
            <a:r>
              <a:rPr lang="ru-RU" sz="1200" i="1" dirty="0" err="1" smtClean="0"/>
              <a:t>любові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отримали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її</a:t>
            </a:r>
            <a:r>
              <a:rPr lang="ru-RU" sz="1200" i="1" dirty="0" smtClean="0"/>
              <a:t> перед самою </a:t>
            </a:r>
            <a:r>
              <a:rPr lang="ru-RU" sz="1200" i="1" dirty="0" err="1" smtClean="0"/>
              <a:t>смертю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пішли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щасливими</a:t>
            </a:r>
            <a:r>
              <a:rPr lang="ru-RU" sz="1200" i="1" dirty="0" smtClean="0"/>
              <a:t>, такими </a:t>
            </a:r>
            <a:r>
              <a:rPr lang="ru-RU" sz="1200" i="1" dirty="0" err="1" smtClean="0"/>
              <a:t>щасливими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якими</a:t>
            </a:r>
            <a:r>
              <a:rPr lang="ru-RU" sz="1200" i="1" dirty="0" smtClean="0"/>
              <a:t> вони, </a:t>
            </a:r>
            <a:r>
              <a:rPr lang="ru-RU" sz="1200" i="1" dirty="0" err="1" smtClean="0"/>
              <a:t>можливо</a:t>
            </a:r>
            <a:r>
              <a:rPr lang="ru-RU" sz="1200" i="1" dirty="0" smtClean="0"/>
              <a:t>, не </a:t>
            </a:r>
            <a:r>
              <a:rPr lang="ru-RU" sz="1200" i="1" dirty="0" err="1" smtClean="0"/>
              <a:t>були</a:t>
            </a:r>
            <a:r>
              <a:rPr lang="ru-RU" sz="1200" i="1" dirty="0" smtClean="0"/>
              <a:t> все </a:t>
            </a:r>
            <a:r>
              <a:rPr lang="ru-RU" sz="1200" i="1" dirty="0" err="1" smtClean="0"/>
              <a:t>своє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життя</a:t>
            </a:r>
            <a:r>
              <a:rPr lang="ru-RU" sz="1200" i="1" dirty="0" smtClean="0"/>
              <a:t>.</a:t>
            </a:r>
            <a:endParaRPr lang="ru-RU" sz="1200" i="1" dirty="0"/>
          </a:p>
        </p:txBody>
      </p:sp>
      <p:pic>
        <p:nvPicPr>
          <p:cNvPr id="7" name="Рисунок 6" descr="4661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876"/>
            <a:ext cx="3665370" cy="2857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3500438"/>
            <a:ext cx="47863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Вона говорила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королями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жебраками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тримала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промову</a:t>
            </a:r>
            <a:r>
              <a:rPr lang="ru-RU" sz="1200" i="1" dirty="0" smtClean="0"/>
              <a:t> перед </a:t>
            </a:r>
            <a:r>
              <a:rPr lang="ru-RU" sz="1200" i="1" dirty="0" err="1" smtClean="0"/>
              <a:t>повними</a:t>
            </a:r>
            <a:r>
              <a:rPr lang="ru-RU" sz="1200" i="1" dirty="0" smtClean="0"/>
              <a:t> залами. І </a:t>
            </a:r>
            <a:r>
              <a:rPr lang="ru-RU" sz="1200" i="1" dirty="0" err="1" smtClean="0"/>
              <a:t>ніколи</a:t>
            </a:r>
            <a:r>
              <a:rPr lang="ru-RU" sz="1200" i="1" dirty="0" smtClean="0"/>
              <a:t> не писала </a:t>
            </a:r>
            <a:r>
              <a:rPr lang="ru-RU" sz="1200" i="1" dirty="0" err="1" smtClean="0"/>
              <a:t>промов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Їй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потрібно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було</a:t>
            </a:r>
            <a:r>
              <a:rPr lang="ru-RU" sz="1200" i="1" dirty="0" smtClean="0"/>
              <a:t> просто </a:t>
            </a:r>
            <a:r>
              <a:rPr lang="ru-RU" sz="1200" i="1" dirty="0" err="1" smtClean="0"/>
              <a:t>помолитися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щоб</a:t>
            </a:r>
            <a:r>
              <a:rPr lang="ru-RU" sz="1200" i="1" dirty="0" smtClean="0"/>
              <a:t> знати, </a:t>
            </a:r>
            <a:r>
              <a:rPr lang="ru-RU" sz="1200" i="1" dirty="0" err="1" smtClean="0"/>
              <a:t>що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сказати</a:t>
            </a:r>
            <a:r>
              <a:rPr lang="ru-RU" sz="1200" i="1" dirty="0" smtClean="0"/>
              <a:t>.</a:t>
            </a:r>
          </a:p>
          <a:p>
            <a:endParaRPr lang="ru-RU" sz="1200" i="1" dirty="0" smtClean="0"/>
          </a:p>
          <a:p>
            <a:r>
              <a:rPr lang="ru-RU" sz="1200" i="1" dirty="0" err="1" smtClean="0"/>
              <a:t>Почесний</a:t>
            </a:r>
            <a:r>
              <a:rPr lang="ru-RU" sz="1200" i="1" dirty="0" smtClean="0"/>
              <a:t> доктор </a:t>
            </a:r>
            <a:r>
              <a:rPr lang="ru-RU" sz="1200" i="1" dirty="0" err="1" smtClean="0"/>
              <a:t>теології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Оксфордського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університету</a:t>
            </a:r>
            <a:r>
              <a:rPr lang="ru-RU" sz="1200" i="1" dirty="0" smtClean="0"/>
              <a:t>, вона </a:t>
            </a:r>
            <a:r>
              <a:rPr lang="ru-RU" sz="1200" i="1" dirty="0" err="1" smtClean="0"/>
              <a:t>прикрашала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свій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побут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статуетками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Діви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Марії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лікувалася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втоми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</a:t>
            </a:r>
            <a:r>
              <a:rPr lang="ru-RU" sz="1200" i="1" dirty="0" smtClean="0"/>
              <a:t> хвороб молитвою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постом, </a:t>
            </a:r>
            <a:r>
              <a:rPr lang="ru-RU" sz="1200" i="1" dirty="0" err="1" smtClean="0"/>
              <a:t>їй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можна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було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подзвонити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вночі</a:t>
            </a:r>
            <a:r>
              <a:rPr lang="ru-RU" sz="1200" i="1" dirty="0" smtClean="0"/>
              <a:t> - в </a:t>
            </a:r>
            <a:r>
              <a:rPr lang="ru-RU" sz="1200" i="1" dirty="0" err="1" smtClean="0"/>
              <a:t>будь-яку</a:t>
            </a:r>
            <a:r>
              <a:rPr lang="ru-RU" sz="1200" i="1" dirty="0" smtClean="0"/>
              <a:t> годину -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удостоїтися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бесіди</a:t>
            </a:r>
            <a:r>
              <a:rPr lang="ru-RU" sz="1200" i="1" dirty="0" smtClean="0"/>
              <a:t>.</a:t>
            </a:r>
          </a:p>
          <a:p>
            <a:endParaRPr lang="ru-RU" sz="1200" i="1" dirty="0" smtClean="0"/>
          </a:p>
          <a:p>
            <a:r>
              <a:rPr lang="ru-RU" sz="1200" i="1" dirty="0" smtClean="0"/>
              <a:t>У XX </a:t>
            </a:r>
            <a:r>
              <a:rPr lang="ru-RU" sz="1200" i="1" dirty="0" err="1" smtClean="0"/>
              <a:t>столітті</a:t>
            </a:r>
            <a:r>
              <a:rPr lang="ru-RU" sz="1200" i="1" dirty="0" smtClean="0"/>
              <a:t> вона стала не просто символом </a:t>
            </a:r>
            <a:r>
              <a:rPr lang="ru-RU" sz="1200" i="1" dirty="0" err="1" smtClean="0"/>
              <a:t>милосердя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але</a:t>
            </a:r>
            <a:r>
              <a:rPr lang="ru-RU" sz="1200" i="1" dirty="0" smtClean="0"/>
              <a:t> разом </a:t>
            </a:r>
            <a:r>
              <a:rPr lang="ru-RU" sz="1200" i="1" dirty="0" err="1" smtClean="0"/>
              <a:t>зі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своїми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послушницями</a:t>
            </a:r>
            <a:r>
              <a:rPr lang="ru-RU" sz="1200" i="1" dirty="0" smtClean="0"/>
              <a:t> являла </a:t>
            </a:r>
            <a:r>
              <a:rPr lang="ru-RU" sz="1200" i="1" dirty="0" err="1" smtClean="0"/>
              <a:t>реальну</a:t>
            </a:r>
            <a:r>
              <a:rPr lang="ru-RU" sz="1200" i="1" dirty="0" smtClean="0"/>
              <a:t> силу,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якою</a:t>
            </a:r>
            <a:r>
              <a:rPr lang="ru-RU" sz="1200" i="1" dirty="0" smtClean="0"/>
              <a:t> не могли не </a:t>
            </a:r>
            <a:r>
              <a:rPr lang="ru-RU" sz="1200" i="1" dirty="0" err="1" smtClean="0"/>
              <a:t>рахуватися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навіть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сильні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світу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цього</a:t>
            </a:r>
            <a:r>
              <a:rPr lang="ru-RU" sz="1200" i="1" dirty="0" smtClean="0"/>
              <a:t>. Нею </a:t>
            </a:r>
            <a:r>
              <a:rPr lang="ru-RU" sz="1200" i="1" dirty="0" err="1" smtClean="0"/>
              <a:t>захоплювалися</a:t>
            </a:r>
            <a:r>
              <a:rPr lang="ru-RU" sz="1200" i="1" dirty="0" smtClean="0"/>
              <a:t>, перед нею </a:t>
            </a:r>
            <a:r>
              <a:rPr lang="ru-RU" sz="1200" i="1" dirty="0" err="1" smtClean="0"/>
              <a:t>схилялися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її</a:t>
            </a:r>
            <a:r>
              <a:rPr lang="ru-RU" sz="1200" i="1" dirty="0" smtClean="0"/>
              <a:t> боготворили.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 flipH="1">
            <a:off x="2071670" y="96084086"/>
            <a:ext cx="4474875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Азія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найбільший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площею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чисельністю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регіон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Першими державами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Межиріччя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Китай. З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часу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політична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карта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терпіла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постійних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змін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З XVI ст. тут почали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складатися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колоніальні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імперії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європейських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метрополіями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Велика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Британія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Франція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Росія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частина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сучасних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незалежних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Азії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утворилася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світової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Центральної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Азії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отримали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незалежність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розпаду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СРСР у 1991 р. На початку ХХІ ст.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колоній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регіоні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нараховувалася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51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незалежна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держава.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Природно-ресурсний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потенціал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значний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потужний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розподілений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нерівномірно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Безводні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жаркі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піски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Аравії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джунглі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Індокитаю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безлюдні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вкриті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снігом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вершини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Гімалаїв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багатолюдні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родючі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рівнини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Яви 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Індостану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безкраї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степові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простори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Монголії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безкраї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гірські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простори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Тибету – все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Азія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Азія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батьківщиною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багатьох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поширених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релігій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християнства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ісламу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індуїзму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буддизму,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конфуціанства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даосизму,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синтоїзму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юдаїзму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Через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етнічне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конфесійне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різноманіття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значної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перенаселеності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окремих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частин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виникають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етно-конфесійні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конфлікти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кашмірський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палестинський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тибетський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57818" y="214290"/>
            <a:ext cx="335758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Азія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найбільший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площею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чисельністю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регіон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Першими державами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Межиріччя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Індія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та Китай. З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часу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політична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карта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терпіла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постійних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змін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З XVI ст. тут почали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складатися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колоніальні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імперії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європейських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метрополіями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Велика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Британія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Росія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частина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сучасних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незалежних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країн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Азії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утворилася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світової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Центральної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Азії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отримали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незалежність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розпаду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СРСР у 1991 р. На початку ХХІ ст.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колоній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регіоні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нараховувалася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51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незалежна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держава. </a:t>
            </a:r>
            <a:r>
              <a:rPr kumimoji="0" lang="ru-RU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Природно-ресурсний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потенціал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значний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потужний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розподілений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нерівномірно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Безводні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жаркі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піски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Аравії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джунглі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Індокитаю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безлюдні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вкриті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снігом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вершини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Гімалаїв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багатолюдні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родючі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рівнини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Яви та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Індостану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безкраї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степові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простори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Монголії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ж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безкраї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гірські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простори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Тибету – все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Азія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Азія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батьківщиною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багатьох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поширених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релігій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християнства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ісламу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індуїзму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буддизму,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конфуціанства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даосизму,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синтоїзму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юдаїзму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Через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етнічне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конфесійне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різноманіття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значної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перенаселеності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окремих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частин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регіону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виникають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етно-конфесійні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конфлікти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кашмірський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палестинський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тибетський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" name="Рисунок 10" descr="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4857784" cy="39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marxay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291465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00430" y="357166"/>
            <a:ext cx="52864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«…</a:t>
            </a:r>
            <a:r>
              <a:rPr lang="ru-RU" sz="2000" b="1" i="1" dirty="0" err="1" smtClean="0"/>
              <a:t>Ніхто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не </a:t>
            </a:r>
            <a:r>
              <a:rPr lang="ru-RU" sz="2000" b="1" i="1" dirty="0" err="1" smtClean="0"/>
              <a:t>бачив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ні</a:t>
            </a:r>
            <a:r>
              <a:rPr lang="ru-RU" sz="2000" b="1" i="1" dirty="0" smtClean="0"/>
              <a:t> раю, </a:t>
            </a:r>
            <a:r>
              <a:rPr lang="ru-RU" sz="2000" b="1" i="1" dirty="0" err="1" smtClean="0"/>
              <a:t>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геєнни</a:t>
            </a:r>
            <a:r>
              <a:rPr lang="ru-RU" sz="2000" b="1" i="1" dirty="0" smtClean="0"/>
              <a:t>; </a:t>
            </a:r>
            <a:r>
              <a:rPr lang="ru-RU" sz="2000" b="1" i="1" dirty="0" err="1" smtClean="0"/>
              <a:t>повернувся</a:t>
            </a:r>
            <a:r>
              <a:rPr lang="ru-RU" sz="2000" b="1" i="1" dirty="0" smtClean="0"/>
              <a:t> ль </a:t>
            </a:r>
            <a:r>
              <a:rPr lang="ru-RU" sz="2000" b="1" i="1" dirty="0" err="1" smtClean="0"/>
              <a:t>хто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звідти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світ</a:t>
            </a:r>
            <a:r>
              <a:rPr lang="ru-RU" sz="2000" b="1" i="1" dirty="0" smtClean="0"/>
              <a:t> наш </a:t>
            </a:r>
            <a:r>
              <a:rPr lang="ru-RU" sz="2000" b="1" i="1" dirty="0" err="1" smtClean="0"/>
              <a:t>тлінний</a:t>
            </a:r>
            <a:r>
              <a:rPr lang="ru-RU" sz="2000" b="1" i="1" dirty="0" smtClean="0"/>
              <a:t>? Але </a:t>
            </a:r>
            <a:r>
              <a:rPr lang="ru-RU" sz="2000" b="1" i="1" dirty="0" err="1" smtClean="0"/>
              <a:t>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привиди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безплідні</a:t>
            </a:r>
            <a:r>
              <a:rPr lang="ru-RU" sz="2000" b="1" i="1" dirty="0" smtClean="0"/>
              <a:t> для нас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страхів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надій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джерело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незмінний</a:t>
            </a:r>
            <a:r>
              <a:rPr lang="ru-RU" sz="2000" b="1" i="1" dirty="0" smtClean="0"/>
              <a:t>…»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21455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/>
              <a:t>Омар Хайям </a:t>
            </a:r>
            <a:r>
              <a:rPr lang="ru-RU" sz="1600" i="1" dirty="0" smtClean="0"/>
              <a:t>(</a:t>
            </a:r>
            <a:r>
              <a:rPr lang="ru-RU" sz="1600" i="1" dirty="0" err="1" smtClean="0"/>
              <a:t>Гіясаддін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Абу-ль-Фатх</a:t>
            </a:r>
            <a:r>
              <a:rPr lang="ru-RU" sz="1600" i="1" dirty="0" smtClean="0"/>
              <a:t> Омар </a:t>
            </a:r>
            <a:r>
              <a:rPr lang="ru-RU" sz="1600" i="1" dirty="0" err="1" smtClean="0"/>
              <a:t>ібн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Ібрахім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аль-Хайям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Нішапур</a:t>
            </a:r>
            <a:r>
              <a:rPr lang="ru-RU" sz="1600" i="1" dirty="0" smtClean="0"/>
              <a:t>) - </a:t>
            </a:r>
            <a:r>
              <a:rPr lang="ru-RU" sz="1600" i="1" dirty="0" err="1" smtClean="0"/>
              <a:t>іранський</a:t>
            </a:r>
            <a:r>
              <a:rPr lang="ru-RU" sz="1600" i="1" dirty="0" smtClean="0"/>
              <a:t> поет, математик, астролог, астроном, </a:t>
            </a:r>
            <a:r>
              <a:rPr lang="ru-RU" sz="1600" i="1" dirty="0" err="1" smtClean="0"/>
              <a:t>філософ</a:t>
            </a:r>
            <a:r>
              <a:rPr lang="ru-RU" sz="1600" i="1" dirty="0" smtClean="0"/>
              <a:t>. Хайям </a:t>
            </a:r>
            <a:r>
              <a:rPr lang="ru-RU" sz="1600" i="1" dirty="0" err="1" smtClean="0"/>
              <a:t>прославився</a:t>
            </a:r>
            <a:r>
              <a:rPr lang="ru-RU" sz="1600" i="1" dirty="0" smtClean="0"/>
              <a:t> на весь </a:t>
            </a:r>
            <a:r>
              <a:rPr lang="ru-RU" sz="1600" i="1" dirty="0" err="1" smtClean="0"/>
              <a:t>світ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своїми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чотиривіршами</a:t>
            </a:r>
            <a:r>
              <a:rPr lang="ru-RU" sz="1600" i="1" dirty="0" smtClean="0"/>
              <a:t> "</a:t>
            </a:r>
            <a:r>
              <a:rPr lang="ru-RU" sz="1600" i="1" dirty="0" err="1" smtClean="0"/>
              <a:t>рубаї</a:t>
            </a:r>
            <a:r>
              <a:rPr lang="ru-RU" sz="1600" i="1" dirty="0" smtClean="0"/>
              <a:t>".В </a:t>
            </a:r>
            <a:r>
              <a:rPr lang="ru-RU" sz="1600" i="1" dirty="0" err="1" smtClean="0"/>
              <a:t>алгебрі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побудував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класифікацію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кубічних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рівнянь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дав </a:t>
            </a:r>
            <a:r>
              <a:rPr lang="ru-RU" sz="1600" i="1" dirty="0" err="1" smtClean="0"/>
              <a:t>їх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вирішення</a:t>
            </a:r>
            <a:r>
              <a:rPr lang="ru-RU" sz="1600" i="1" dirty="0" smtClean="0"/>
              <a:t> за </a:t>
            </a:r>
            <a:r>
              <a:rPr lang="ru-RU" sz="1600" i="1" dirty="0" err="1" smtClean="0"/>
              <a:t>допомогою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конічних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перерізів</a:t>
            </a:r>
            <a:r>
              <a:rPr lang="ru-RU" sz="1600" i="1" dirty="0" smtClean="0"/>
              <a:t>. В </a:t>
            </a:r>
            <a:r>
              <a:rPr lang="ru-RU" sz="1600" i="1" dirty="0" err="1" smtClean="0"/>
              <a:t>Ірані</a:t>
            </a:r>
            <a:r>
              <a:rPr lang="ru-RU" sz="1600" i="1" dirty="0" smtClean="0"/>
              <a:t> Омар Хайям </a:t>
            </a:r>
            <a:r>
              <a:rPr lang="ru-RU" sz="1600" i="1" dirty="0" err="1" smtClean="0"/>
              <a:t>відомий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також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створенням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більш</a:t>
            </a:r>
            <a:r>
              <a:rPr lang="ru-RU" sz="1600" i="1" dirty="0" smtClean="0"/>
              <a:t> точного в </a:t>
            </a:r>
            <a:r>
              <a:rPr lang="ru-RU" sz="1600" i="1" dirty="0" err="1" smtClean="0"/>
              <a:t>порівнянні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європейським</a:t>
            </a:r>
            <a:r>
              <a:rPr lang="ru-RU" sz="1600" i="1" dirty="0" smtClean="0"/>
              <a:t> календаря, </a:t>
            </a:r>
            <a:r>
              <a:rPr lang="ru-RU" sz="1600" i="1" dirty="0" err="1" smtClean="0"/>
              <a:t>який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офіційно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використовується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XI </a:t>
            </a:r>
            <a:r>
              <a:rPr lang="ru-RU" sz="1600" i="1" dirty="0" err="1" smtClean="0"/>
              <a:t>століття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ain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333375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14282" y="285728"/>
            <a:ext cx="8786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Далай-лами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 —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лінія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передачі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тулку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) у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тибетському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буддизу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школи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гелег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Далай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» - в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перекладі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монгольскої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«океан», </a:t>
            </a:r>
            <a:r>
              <a:rPr lang="ru-RU" sz="1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14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тибетській</a:t>
            </a:r>
            <a:r>
              <a:rPr lang="ru-RU" sz="1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мові</a:t>
            </a:r>
            <a:r>
              <a:rPr lang="ru-RU" sz="1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1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еквівалентом</a:t>
            </a:r>
            <a:r>
              <a:rPr lang="ru-RU" sz="1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санскритського</a:t>
            </a:r>
            <a:r>
              <a:rPr lang="ru-RU" sz="1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«гуру»,  та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має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значення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«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вчитель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14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або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 «монах».</a:t>
            </a:r>
            <a:endParaRPr lang="ru-RU" sz="1400" i="1" dirty="0" smtClean="0"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121442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i="1" dirty="0" err="1" smtClean="0"/>
              <a:t>Тенцзін</a:t>
            </a:r>
            <a:r>
              <a:rPr lang="uk-UA" sz="1400" b="1" i="1" dirty="0" smtClean="0"/>
              <a:t> </a:t>
            </a:r>
            <a:r>
              <a:rPr lang="uk-UA" sz="1400" b="1" i="1" dirty="0" err="1" smtClean="0"/>
              <a:t>Ґ'яцо</a:t>
            </a:r>
            <a:r>
              <a:rPr lang="uk-UA" sz="1400" i="1" dirty="0" smtClean="0"/>
              <a:t> — 14-й </a:t>
            </a:r>
            <a:r>
              <a:rPr lang="uk-UA" sz="1400" i="1" dirty="0" smtClean="0"/>
              <a:t>Далай-лама</a:t>
            </a:r>
            <a:r>
              <a:rPr lang="uk-UA" sz="1400" i="1" dirty="0" smtClean="0"/>
              <a:t> та духовний лідер </a:t>
            </a:r>
            <a:r>
              <a:rPr lang="uk-UA" sz="1400" i="1" dirty="0" smtClean="0"/>
              <a:t>Тибету; </a:t>
            </a:r>
            <a:r>
              <a:rPr lang="uk-UA" sz="1400" i="1" dirty="0" smtClean="0"/>
              <a:t>голова Тибетського уряду в </a:t>
            </a:r>
            <a:r>
              <a:rPr lang="uk-UA" sz="1400" i="1" dirty="0" err="1" smtClean="0"/>
              <a:t>екзилі</a:t>
            </a:r>
            <a:r>
              <a:rPr lang="uk-UA" sz="1400" i="1" dirty="0" smtClean="0"/>
              <a:t>, </a:t>
            </a:r>
            <a:r>
              <a:rPr lang="uk-UA" sz="1400" i="1" dirty="0" smtClean="0"/>
              <a:t>що розташований в </a:t>
            </a:r>
            <a:r>
              <a:rPr lang="uk-UA" sz="1400" i="1" dirty="0" err="1" smtClean="0"/>
              <a:t>Дгарамшалі</a:t>
            </a:r>
            <a:r>
              <a:rPr lang="uk-UA" sz="1400" i="1" dirty="0" smtClean="0"/>
              <a:t> (Індія). </a:t>
            </a:r>
            <a:r>
              <a:rPr lang="uk-UA" sz="1400" i="1" dirty="0" smtClean="0"/>
              <a:t>У 1989 році за ненасильницьку боротьбу заради звільнення Тибету Далай-лама був нагороджений Нобелівською премією миру. Всього з 1959 року Далай-лама XIV отримав понад вісімдесят нагород, почесних докторських ступенів і премій, опублікував понад сімдесят книг.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2928934"/>
            <a:ext cx="471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У </a:t>
            </a:r>
            <a:r>
              <a:rPr lang="ru-RU" sz="1400" i="1" dirty="0" err="1" smtClean="0"/>
              <a:t>період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своєї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діяльності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Його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Святість</a:t>
            </a:r>
            <a:r>
              <a:rPr lang="ru-RU" sz="1400" i="1" dirty="0" smtClean="0"/>
              <a:t> Далай-лама </a:t>
            </a:r>
            <a:r>
              <a:rPr lang="ru-RU" sz="1400" i="1" dirty="0" err="1" smtClean="0"/>
              <a:t>дарує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вчення</a:t>
            </a:r>
            <a:r>
              <a:rPr lang="ru-RU" sz="1400" i="1" dirty="0" smtClean="0"/>
              <a:t> по </a:t>
            </a:r>
            <a:r>
              <a:rPr lang="ru-RU" sz="1400" i="1" dirty="0" err="1" smtClean="0"/>
              <a:t>всьому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світу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Також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виступає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публічними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лекціями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які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проходять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Індії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зазвичай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даються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безкоштовно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доступні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всім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бажаючим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38576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На 16-й день </a:t>
            </a:r>
            <a:r>
              <a:rPr lang="ru-RU" sz="1400" i="1" dirty="0" err="1" smtClean="0"/>
              <a:t>першого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місяця</a:t>
            </a:r>
            <a:r>
              <a:rPr lang="ru-RU" sz="1400" i="1" dirty="0" smtClean="0"/>
              <a:t> за </a:t>
            </a:r>
            <a:r>
              <a:rPr lang="ru-RU" sz="1400" i="1" dirty="0" err="1" smtClean="0"/>
              <a:t>тибетському</a:t>
            </a:r>
            <a:r>
              <a:rPr lang="ru-RU" sz="1400" i="1" dirty="0" smtClean="0"/>
              <a:t> календарем, </a:t>
            </a:r>
            <a:r>
              <a:rPr lang="ru-RU" sz="1400" i="1" dirty="0" err="1" smtClean="0"/>
              <a:t>який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зазвичай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припадає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лютий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або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березень</a:t>
            </a:r>
            <a:r>
              <a:rPr lang="ru-RU" sz="1400" i="1" dirty="0" smtClean="0"/>
              <a:t>, в головному </a:t>
            </a:r>
            <a:r>
              <a:rPr lang="ru-RU" sz="1400" i="1" dirty="0" err="1" smtClean="0"/>
              <a:t>храмі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Дхарамсалі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Його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Святість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дарує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щорічні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весняні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вчення</a:t>
            </a:r>
            <a:r>
              <a:rPr lang="ru-RU" sz="1400" i="1" dirty="0" smtClean="0"/>
              <a:t>. Вони </a:t>
            </a:r>
            <a:r>
              <a:rPr lang="ru-RU" sz="1400" i="1" dirty="0" err="1" smtClean="0"/>
              <a:t>приурочені</a:t>
            </a:r>
            <a:r>
              <a:rPr lang="ru-RU" sz="1400" i="1" dirty="0" smtClean="0"/>
              <a:t> до Великого </a:t>
            </a:r>
            <a:r>
              <a:rPr lang="ru-RU" sz="1400" i="1" dirty="0" err="1" smtClean="0"/>
              <a:t>молитовному</a:t>
            </a:r>
            <a:r>
              <a:rPr lang="ru-RU" sz="1400" i="1" dirty="0" smtClean="0"/>
              <a:t> фестивалю (</a:t>
            </a:r>
            <a:r>
              <a:rPr lang="ru-RU" sz="1400" i="1" dirty="0" err="1" smtClean="0"/>
              <a:t>Монламу</a:t>
            </a:r>
            <a:r>
              <a:rPr lang="ru-RU" sz="1400" i="1" dirty="0" smtClean="0"/>
              <a:t>). </a:t>
            </a:r>
            <a:r>
              <a:rPr lang="ru-RU" sz="1400" i="1" dirty="0" err="1" smtClean="0"/>
              <a:t>Зазвичай</a:t>
            </a:r>
            <a:r>
              <a:rPr lang="ru-RU" sz="1400" i="1" dirty="0" smtClean="0"/>
              <a:t> вони </a:t>
            </a:r>
            <a:r>
              <a:rPr lang="ru-RU" sz="1400" i="1" dirty="0" err="1" smtClean="0"/>
              <a:t>тривають</a:t>
            </a:r>
            <a:r>
              <a:rPr lang="ru-RU" sz="1400" i="1" dirty="0" smtClean="0"/>
              <a:t> 15 </a:t>
            </a:r>
            <a:r>
              <a:rPr lang="ru-RU" sz="1400" i="1" dirty="0" err="1" smtClean="0"/>
              <a:t>днів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супроводжуються</a:t>
            </a:r>
            <a:r>
              <a:rPr lang="ru-RU" sz="1400" i="1" dirty="0" smtClean="0"/>
              <a:t> перекладом на </a:t>
            </a:r>
            <a:r>
              <a:rPr lang="ru-RU" sz="1400" i="1" dirty="0" err="1" smtClean="0"/>
              <a:t>англійську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мову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який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транслюється</a:t>
            </a:r>
            <a:r>
              <a:rPr lang="ru-RU" sz="1400" i="1" dirty="0" smtClean="0"/>
              <a:t> в </a:t>
            </a:r>
            <a:r>
              <a:rPr lang="en-US" sz="1400" i="1" dirty="0" smtClean="0"/>
              <a:t>FM-</a:t>
            </a:r>
            <a:r>
              <a:rPr lang="ru-RU" sz="1400" i="1" dirty="0" err="1" smtClean="0"/>
              <a:t>діапазоні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Ці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популярні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вчення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відвідують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кілька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тисяч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чоловік</a:t>
            </a:r>
            <a:r>
              <a:rPr lang="ru-RU" sz="1400" i="1" dirty="0" smtClean="0"/>
              <a:t>, як </a:t>
            </a:r>
            <a:r>
              <a:rPr lang="ru-RU" sz="1400" i="1" dirty="0" err="1" smtClean="0"/>
              <a:t>тибетці</a:t>
            </a:r>
            <a:r>
              <a:rPr lang="ru-RU" sz="1400" i="1" dirty="0" smtClean="0"/>
              <a:t>, так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представники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інших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національностей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0230813_o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3228975" cy="40005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714744" y="1000108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Джавахарлал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(14.11.1889,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Аллахабад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- 27.5.1964,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прем'єр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міністр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міністр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закордонних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справ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Республіки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1947. Сподвижник М.К.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Ганді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боротьбі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національне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визволення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один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лідерів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Індійського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національного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конгресса.Джавахарлала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Неру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невипадково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називали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будівельником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адже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належала заслуга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розробки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принципів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становлення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внутрішньої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так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зовнішньої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політики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здобули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популярність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 «курс Неру». Перший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прем'єр-міністр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дотримувався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позиції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держава повинна активно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втручатися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національну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економіку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недооцінював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соціального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економічного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приватної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ініціативи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вважаючи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головним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двигуном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стимулом.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початком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індійський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уряд провело ряд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масштабних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заходів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спрямованих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ліквідацію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відсталості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цілому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Економіка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розвивалася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розробленими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керівництвом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Неру планам на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п'ятирічки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реалізовані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1951-1966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У </a:t>
            </a:r>
            <a:r>
              <a:rPr lang="ru-RU" sz="1200" i="1" dirty="0" err="1" smtClean="0"/>
              <a:t>квітні</a:t>
            </a:r>
            <a:r>
              <a:rPr lang="ru-RU" sz="1200" i="1" dirty="0" smtClean="0"/>
              <a:t> 1954 р. </a:t>
            </a:r>
            <a:r>
              <a:rPr lang="ru-RU" sz="1200" i="1" dirty="0" err="1" smtClean="0"/>
              <a:t>індійський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керівник</a:t>
            </a:r>
            <a:r>
              <a:rPr lang="ru-RU" sz="1200" i="1" dirty="0" smtClean="0"/>
              <a:t> проголосив «</a:t>
            </a:r>
            <a:r>
              <a:rPr lang="ru-RU" sz="1200" i="1" dirty="0" err="1" smtClean="0"/>
              <a:t>панчашілу</a:t>
            </a:r>
            <a:r>
              <a:rPr lang="ru-RU" sz="1200" i="1" dirty="0" smtClean="0"/>
              <a:t>» - так </a:t>
            </a:r>
            <a:r>
              <a:rPr lang="ru-RU" sz="1200" i="1" dirty="0" err="1" smtClean="0"/>
              <a:t>називалися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п'ять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принципів</a:t>
            </a:r>
            <a:r>
              <a:rPr lang="ru-RU" sz="1200" i="1" dirty="0" smtClean="0"/>
              <a:t>, на </a:t>
            </a:r>
            <a:r>
              <a:rPr lang="ru-RU" sz="1200" i="1" dirty="0" err="1" smtClean="0"/>
              <a:t>яких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грунтувалося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мирне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співіснування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різних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соціальних</a:t>
            </a:r>
            <a:r>
              <a:rPr lang="ru-RU" sz="1200" i="1" dirty="0" smtClean="0"/>
              <a:t> систем. </a:t>
            </a:r>
            <a:r>
              <a:rPr lang="ru-RU" sz="1200" i="1" dirty="0" err="1" smtClean="0"/>
              <a:t>Індія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вибрала</a:t>
            </a:r>
            <a:r>
              <a:rPr lang="ru-RU" sz="1200" i="1" dirty="0" smtClean="0"/>
              <a:t> для себе курс позитивного </a:t>
            </a:r>
            <a:r>
              <a:rPr lang="ru-RU" sz="1200" i="1" dirty="0" err="1" smtClean="0"/>
              <a:t>нейтралітету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який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передбачав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незалежність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країни</a:t>
            </a:r>
            <a:r>
              <a:rPr lang="ru-RU" sz="1200" i="1" dirty="0" smtClean="0"/>
              <a:t> в </a:t>
            </a:r>
            <a:r>
              <a:rPr lang="ru-RU" sz="1200" i="1" dirty="0" err="1" smtClean="0"/>
              <a:t>рівній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мірі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східного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західного</a:t>
            </a:r>
            <a:r>
              <a:rPr lang="ru-RU" sz="1200" i="1" dirty="0" smtClean="0"/>
              <a:t> блоку. У той же час Неру </a:t>
            </a:r>
            <a:r>
              <a:rPr lang="ru-RU" sz="1200" i="1" dirty="0" err="1" smtClean="0"/>
              <a:t>був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прихильником</a:t>
            </a:r>
            <a:r>
              <a:rPr lang="ru-RU" sz="1200" i="1" dirty="0" smtClean="0"/>
              <a:t> активного </a:t>
            </a:r>
            <a:r>
              <a:rPr lang="ru-RU" sz="1200" i="1" dirty="0" err="1" smtClean="0"/>
              <a:t>розвитку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дружніх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відносин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Радянським</a:t>
            </a:r>
            <a:r>
              <a:rPr lang="ru-RU" sz="1200" i="1" dirty="0" smtClean="0"/>
              <a:t> Союзом. </a:t>
            </a:r>
            <a:r>
              <a:rPr lang="ru-RU" sz="1200" i="1" dirty="0" err="1" smtClean="0"/>
              <a:t>Індійський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лідер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був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учасником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тристоронніх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консультацій</a:t>
            </a:r>
            <a:r>
              <a:rPr lang="ru-RU" sz="1200" i="1" dirty="0" smtClean="0"/>
              <a:t> разом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Йосипом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Броз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Тіто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Гамаля</a:t>
            </a:r>
            <a:r>
              <a:rPr lang="ru-RU" sz="1200" i="1" dirty="0" smtClean="0"/>
              <a:t> Абдель Насера​​, </a:t>
            </a:r>
            <a:r>
              <a:rPr lang="ru-RU" sz="1200" i="1" dirty="0" err="1" smtClean="0"/>
              <a:t>після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яких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виникло</a:t>
            </a:r>
            <a:r>
              <a:rPr lang="ru-RU" sz="1200" i="1" dirty="0" smtClean="0"/>
              <a:t> Рух </a:t>
            </a:r>
            <a:r>
              <a:rPr lang="ru-RU" sz="1200" i="1" dirty="0" err="1" smtClean="0"/>
              <a:t>неприєднання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куди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увійшли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країни</a:t>
            </a:r>
            <a:r>
              <a:rPr lang="ru-RU" sz="1200" i="1" dirty="0" smtClean="0"/>
              <a:t>, чия </a:t>
            </a:r>
            <a:r>
              <a:rPr lang="ru-RU" sz="1200" i="1" dirty="0" err="1" smtClean="0"/>
              <a:t>економіка</a:t>
            </a:r>
            <a:r>
              <a:rPr lang="ru-RU" sz="1200" i="1" dirty="0" smtClean="0"/>
              <a:t> кардинально </a:t>
            </a:r>
            <a:r>
              <a:rPr lang="ru-RU" sz="1200" i="1" dirty="0" err="1" smtClean="0"/>
              <a:t>відрізнялася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радянської</a:t>
            </a:r>
            <a:r>
              <a:rPr lang="ru-RU" sz="1200" i="1" dirty="0" smtClean="0"/>
              <a:t> та </a:t>
            </a:r>
            <a:r>
              <a:rPr lang="ru-RU" sz="1200" i="1" dirty="0" err="1" smtClean="0"/>
              <a:t>капіталістичної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моделі</a:t>
            </a:r>
            <a:r>
              <a:rPr lang="ru-RU" sz="1200" i="1" dirty="0" smtClean="0"/>
              <a:t>.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7620" y="500042"/>
            <a:ext cx="4857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/>
              <a:t>Індіра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Пріядаршіні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Ганді</a:t>
            </a:r>
            <a:r>
              <a:rPr lang="ru-RU" sz="1400" b="1" i="1" dirty="0" smtClean="0"/>
              <a:t> </a:t>
            </a:r>
            <a:r>
              <a:rPr lang="ru-RU" sz="1400" i="1" dirty="0" smtClean="0"/>
              <a:t>- </a:t>
            </a:r>
            <a:r>
              <a:rPr lang="ru-RU" sz="1400" i="1" dirty="0" err="1" smtClean="0"/>
              <a:t>прем'єр-міністр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Індії</a:t>
            </a:r>
            <a:r>
              <a:rPr lang="ru-RU" sz="1400" i="1" dirty="0" smtClean="0"/>
              <a:t> в 1966-1977 та 1980-1984 </a:t>
            </a:r>
            <a:r>
              <a:rPr lang="ru-RU" sz="1400" i="1" dirty="0" err="1" smtClean="0"/>
              <a:t>рр</a:t>
            </a:r>
            <a:r>
              <a:rPr lang="ru-RU" sz="1400" i="1" dirty="0" smtClean="0"/>
              <a:t>..</a:t>
            </a:r>
            <a:r>
              <a:rPr lang="ru-RU" sz="1400" i="1" dirty="0" err="1" smtClean="0"/>
              <a:t>Індіра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Ганді</a:t>
            </a:r>
            <a:r>
              <a:rPr lang="ru-RU" sz="1400" i="1" dirty="0" smtClean="0"/>
              <a:t> провела </a:t>
            </a:r>
            <a:r>
              <a:rPr lang="ru-RU" sz="1400" i="1" dirty="0" err="1" smtClean="0"/>
              <a:t>націоналізацію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банків</a:t>
            </a:r>
            <a:r>
              <a:rPr lang="ru-RU" sz="1400" i="1" dirty="0" smtClean="0"/>
              <a:t>; в роки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правління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країні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швидкими</a:t>
            </a:r>
            <a:r>
              <a:rPr lang="ru-RU" sz="1400" i="1" dirty="0" smtClean="0"/>
              <a:t> темпами </a:t>
            </a:r>
            <a:r>
              <a:rPr lang="ru-RU" sz="1400" i="1" dirty="0" err="1" smtClean="0"/>
              <a:t>розвивалася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промисловість</a:t>
            </a:r>
            <a:r>
              <a:rPr lang="ru-RU" sz="1400" i="1" dirty="0" smtClean="0"/>
              <a:t>, в тому </a:t>
            </a:r>
            <a:r>
              <a:rPr lang="ru-RU" sz="1400" i="1" dirty="0" err="1" smtClean="0"/>
              <a:t>числі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важка</a:t>
            </a:r>
            <a:r>
              <a:rPr lang="ru-RU" sz="1400" i="1" dirty="0" smtClean="0"/>
              <a:t>; </a:t>
            </a:r>
            <a:r>
              <a:rPr lang="ru-RU" sz="1400" i="1" dirty="0" err="1" smtClean="0"/>
              <a:t>була</a:t>
            </a:r>
            <a:r>
              <a:rPr lang="ru-RU" sz="1400" i="1" dirty="0" smtClean="0"/>
              <a:t> запущена перша АЕС (у </a:t>
            </a:r>
            <a:r>
              <a:rPr lang="ru-RU" sz="1400" i="1" dirty="0" err="1" smtClean="0"/>
              <a:t>штаті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Махараштра</a:t>
            </a:r>
            <a:r>
              <a:rPr lang="ru-RU" sz="1400" i="1" dirty="0" smtClean="0"/>
              <a:t>); в </a:t>
            </a:r>
            <a:r>
              <a:rPr lang="ru-RU" sz="1400" i="1" dirty="0" err="1" smtClean="0"/>
              <a:t>сільському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господарстві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сталася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т.зв</a:t>
            </a:r>
            <a:r>
              <a:rPr lang="ru-RU" sz="1400" i="1" dirty="0" smtClean="0"/>
              <a:t>. «Зелена </a:t>
            </a:r>
            <a:r>
              <a:rPr lang="ru-RU" sz="1400" i="1" dirty="0" err="1" smtClean="0"/>
              <a:t>революція</a:t>
            </a:r>
            <a:r>
              <a:rPr lang="ru-RU" sz="1400" i="1" dirty="0" smtClean="0"/>
              <a:t>», </a:t>
            </a:r>
            <a:r>
              <a:rPr lang="ru-RU" sz="1400" i="1" dirty="0" err="1" smtClean="0"/>
              <a:t>завдяки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якій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Індія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вперше</a:t>
            </a:r>
            <a:r>
              <a:rPr lang="ru-RU" sz="1400" i="1" dirty="0" smtClean="0"/>
              <a:t> за </a:t>
            </a:r>
            <a:r>
              <a:rPr lang="ru-RU" sz="1400" i="1" dirty="0" err="1" smtClean="0"/>
              <a:t>довгі</a:t>
            </a:r>
            <a:r>
              <a:rPr lang="ru-RU" sz="1400" i="1" dirty="0" smtClean="0"/>
              <a:t> роки стала </a:t>
            </a:r>
            <a:r>
              <a:rPr lang="ru-RU" sz="1400" i="1" dirty="0" err="1" smtClean="0"/>
              <a:t>незавіс</a:t>
            </a:r>
            <a:r>
              <a:rPr lang="ru-RU" sz="1400" i="1" dirty="0" smtClean="0"/>
              <a:t>.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В </a:t>
            </a:r>
            <a:r>
              <a:rPr lang="ru-RU" sz="1400" i="1" dirty="0" err="1" smtClean="0"/>
              <a:t>історію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своєї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країни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Індіра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Ганді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увійшла</a:t>
            </a:r>
            <a:r>
              <a:rPr lang="ru-RU" sz="1400" i="1" dirty="0" smtClean="0"/>
              <a:t> не </a:t>
            </a:r>
            <a:r>
              <a:rPr lang="ru-RU" sz="1400" i="1" dirty="0" err="1" smtClean="0"/>
              <a:t>тільки</a:t>
            </a:r>
            <a:r>
              <a:rPr lang="ru-RU" sz="1400" i="1" dirty="0" smtClean="0"/>
              <a:t> як перша </a:t>
            </a:r>
            <a:r>
              <a:rPr lang="ru-RU" sz="1400" i="1" dirty="0" err="1" smtClean="0"/>
              <a:t>жінка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очолювала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протягом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декількох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років</a:t>
            </a:r>
            <a:r>
              <a:rPr lang="ru-RU" sz="1400" i="1" dirty="0" smtClean="0"/>
              <a:t> уряд </a:t>
            </a:r>
            <a:r>
              <a:rPr lang="ru-RU" sz="1400" i="1" dirty="0" err="1" smtClean="0"/>
              <a:t>Індії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Розумний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енергійний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політик</a:t>
            </a:r>
            <a:r>
              <a:rPr lang="ru-RU" sz="1400" i="1" dirty="0" smtClean="0"/>
              <a:t>, вона </a:t>
            </a:r>
            <a:r>
              <a:rPr lang="ru-RU" sz="1400" i="1" dirty="0" err="1" smtClean="0"/>
              <a:t>багато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зробила</a:t>
            </a:r>
            <a:r>
              <a:rPr lang="ru-RU" sz="1400" i="1" dirty="0" smtClean="0"/>
              <a:t> для </a:t>
            </a:r>
            <a:r>
              <a:rPr lang="ru-RU" sz="1400" i="1" dirty="0" err="1" smtClean="0"/>
              <a:t>зміцнення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міжнародного</a:t>
            </a:r>
            <a:r>
              <a:rPr lang="ru-RU" sz="1400" i="1" dirty="0" smtClean="0"/>
              <a:t> авторитету </a:t>
            </a:r>
            <a:r>
              <a:rPr lang="ru-RU" sz="1400" i="1" dirty="0" err="1" smtClean="0"/>
              <a:t>держави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стала одним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лідерів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Руху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непрісо-єднання</a:t>
            </a:r>
            <a:r>
              <a:rPr lang="ru-RU" sz="1400" i="1" dirty="0" smtClean="0"/>
              <a:t> до </a:t>
            </a:r>
            <a:r>
              <a:rPr lang="ru-RU" sz="1400" i="1" dirty="0" err="1" smtClean="0"/>
              <a:t>військових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блоків</a:t>
            </a:r>
            <a:r>
              <a:rPr lang="ru-RU" sz="1400" i="1" dirty="0" smtClean="0"/>
              <a:t>. І </a:t>
            </a:r>
            <a:r>
              <a:rPr lang="ru-RU" sz="1400" i="1" dirty="0" err="1" smtClean="0"/>
              <a:t>сьогодні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ім'я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Індіри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Ганді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повагою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вимовляється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батьківщині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всьому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міре.імой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імпорту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продовольства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10" name="Рисунок 9" descr="CE1966_01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2766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g_s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143125" cy="2714625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00298" y="214290"/>
            <a:ext cx="64294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Менахем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Бегін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серпня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1913,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Брест-Литовська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- 9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березня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1992,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Тель-Авів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-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політичний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діяч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Ізраїлю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сьомий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прем'єр-міністр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Ізраїлю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червня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1977 по 1983. У 1940-х роках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керівник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єврейської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підпільної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Іргун.В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1978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прем'єр-міністр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Ізраїлю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Менахем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Бегін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став лауреатом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Нобелівської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миру. $ 85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тисяч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передав у фонд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допомоги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розумово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відсталим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дітям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Orhan_Pam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643050"/>
            <a:ext cx="1905000" cy="2647950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 flipH="1">
            <a:off x="2500298" y="1928802"/>
            <a:ext cx="44291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Ферит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Орхан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Памук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сучасний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турецький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письменник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лауреат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кількох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національних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міжнародних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премій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Популярний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 у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Туреччині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так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межами, твори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письменника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перекладені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ніж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п'ятдесят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Відомий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громадянською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позицією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Геноциду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вірмен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дискримінації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курдів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Туреччині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яка не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співпадає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думкою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офіційних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турецьких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властей.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жовтня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2006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Орхану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Памуку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присуджена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Нобелівська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премія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те,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"у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пошуках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меланхолійною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рідного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міста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знайшов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зіткнення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переплетення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культур".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an_yuc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2214578" cy="27733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3174" y="4357694"/>
            <a:ext cx="6286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err="1" smtClean="0"/>
              <a:t>Джан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Юджель</a:t>
            </a:r>
            <a:r>
              <a:rPr lang="ru-RU" sz="1200" b="1" i="1" dirty="0" smtClean="0"/>
              <a:t> </a:t>
            </a:r>
            <a:r>
              <a:rPr lang="ru-RU" sz="1200" b="1" i="1" dirty="0" smtClean="0"/>
              <a:t> </a:t>
            </a:r>
            <a:r>
              <a:rPr lang="ru-RU" sz="1200" i="1" dirty="0" smtClean="0"/>
              <a:t>(1926</a:t>
            </a:r>
            <a:r>
              <a:rPr lang="ru-RU" sz="1200" i="1" dirty="0" smtClean="0"/>
              <a:t>, Стамбул - 1999, </a:t>
            </a:r>
            <a:r>
              <a:rPr lang="ru-RU" sz="1200" i="1" dirty="0" err="1" smtClean="0"/>
              <a:t>Датча</a:t>
            </a:r>
            <a:r>
              <a:rPr lang="ru-RU" sz="1200" i="1" dirty="0" smtClean="0"/>
              <a:t>) - один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найвидатніших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поетів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Туреччини</a:t>
            </a:r>
            <a:r>
              <a:rPr lang="ru-RU" sz="1200" i="1" dirty="0" smtClean="0"/>
              <a:t> </a:t>
            </a:r>
            <a:r>
              <a:rPr lang="en-US" sz="1200" i="1" dirty="0" smtClean="0"/>
              <a:t>XX-</a:t>
            </a:r>
            <a:r>
              <a:rPr lang="ru-RU" sz="1200" i="1" dirty="0" smtClean="0"/>
              <a:t>го </a:t>
            </a:r>
            <a:r>
              <a:rPr lang="ru-RU" sz="1200" i="1" dirty="0" err="1" smtClean="0"/>
              <a:t>сторіччя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журналіст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перекладач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Мова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його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лірики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різка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прямолінійна</a:t>
            </a:r>
            <a:r>
              <a:rPr lang="ru-RU" sz="1200" i="1" dirty="0" smtClean="0"/>
              <a:t>, часто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використанням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нецензурної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лексікі.Джан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Юджаль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присвячує</a:t>
            </a:r>
            <a:r>
              <a:rPr lang="ru-RU" sz="1200" i="1" dirty="0" smtClean="0"/>
              <a:t> свою </a:t>
            </a:r>
            <a:r>
              <a:rPr lang="ru-RU" sz="1200" i="1" dirty="0" err="1" smtClean="0"/>
              <a:t>лірику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відкритим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чесним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рішучим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зухвалим</a:t>
            </a:r>
            <a:r>
              <a:rPr lang="ru-RU" sz="1200" i="1" dirty="0" smtClean="0"/>
              <a:t> людям, </a:t>
            </a:r>
            <a:r>
              <a:rPr lang="ru-RU" sz="1200" i="1" dirty="0" err="1" smtClean="0"/>
              <a:t>подіям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життя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ідеям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Його</a:t>
            </a:r>
            <a:r>
              <a:rPr lang="ru-RU" sz="1200" i="1" dirty="0" smtClean="0"/>
              <a:t> слова </a:t>
            </a:r>
            <a:r>
              <a:rPr lang="ru-RU" sz="1200" i="1" dirty="0" err="1" smtClean="0"/>
              <a:t>прості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але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колкі.Джан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Юджель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також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займався</a:t>
            </a:r>
            <a:r>
              <a:rPr lang="ru-RU" sz="1200" i="1" dirty="0" smtClean="0"/>
              <a:t> перекладами великих </a:t>
            </a:r>
            <a:r>
              <a:rPr lang="ru-RU" sz="1200" i="1" dirty="0" err="1" smtClean="0"/>
              <a:t>поетів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письменників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світу</a:t>
            </a:r>
            <a:r>
              <a:rPr lang="ru-RU" sz="1200" i="1" dirty="0" smtClean="0"/>
              <a:t>. Так </a:t>
            </a:r>
            <a:r>
              <a:rPr lang="ru-RU" sz="1200" i="1" dirty="0" err="1" smtClean="0"/>
              <a:t>йому</a:t>
            </a:r>
            <a:r>
              <a:rPr lang="ru-RU" sz="1200" i="1" dirty="0" smtClean="0"/>
              <a:t> належать </a:t>
            </a:r>
            <a:r>
              <a:rPr lang="ru-RU" sz="1200" i="1" dirty="0" err="1" smtClean="0"/>
              <a:t>чудові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переклади</a:t>
            </a:r>
            <a:r>
              <a:rPr lang="ru-RU" sz="1200" i="1" dirty="0" smtClean="0"/>
              <a:t> на </a:t>
            </a:r>
            <a:r>
              <a:rPr lang="ru-RU" sz="1200" i="1" dirty="0" err="1" smtClean="0"/>
              <a:t>турецьку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мову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робіт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Шекспіра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американо-англійського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поета</a:t>
            </a:r>
            <a:r>
              <a:rPr lang="ru-RU" sz="1200" i="1" dirty="0" smtClean="0"/>
              <a:t>, драматурга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літературного</a:t>
            </a:r>
            <a:r>
              <a:rPr lang="ru-RU" sz="1200" i="1" dirty="0" smtClean="0"/>
              <a:t> критика Томаса </a:t>
            </a:r>
            <a:r>
              <a:rPr lang="ru-RU" sz="1200" i="1" dirty="0" err="1" smtClean="0"/>
              <a:t>Стернза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Еліота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англійського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поета</a:t>
            </a:r>
            <a:r>
              <a:rPr lang="ru-RU" sz="1200" i="1" dirty="0" smtClean="0"/>
              <a:t>, драматурга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публіциста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Ділана</a:t>
            </a:r>
            <a:r>
              <a:rPr lang="ru-RU" sz="1200" i="1" dirty="0" smtClean="0"/>
              <a:t> Томаса, </a:t>
            </a:r>
            <a:r>
              <a:rPr lang="ru-RU" sz="1200" i="1" dirty="0" err="1" smtClean="0"/>
              <a:t>іспанського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соціаліста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поета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драматурга </a:t>
            </a:r>
            <a:r>
              <a:rPr lang="ru-RU" sz="1200" i="1" dirty="0" err="1" smtClean="0"/>
              <a:t>Федеріко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Гарсіа</a:t>
            </a:r>
            <a:r>
              <a:rPr lang="ru-RU" sz="1200" i="1" dirty="0" smtClean="0"/>
              <a:t> Лорки, </a:t>
            </a:r>
            <a:r>
              <a:rPr lang="ru-RU" sz="1200" i="1" dirty="0" err="1" smtClean="0"/>
              <a:t>німецького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комуніста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поета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прозаїка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драматурга Бертольда Брехта.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973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1785945" cy="2381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7422" y="357166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Ле</a:t>
            </a:r>
            <a:r>
              <a:rPr lang="ru-RU" sz="12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Дик </a:t>
            </a:r>
            <a:r>
              <a:rPr lang="ru-RU" sz="1200" b="1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Тхо</a:t>
            </a:r>
            <a:r>
              <a:rPr lang="ru-RU" sz="12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(1911 - 13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1990) -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в'єтнамський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політик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дипломат, лауреат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Нобелівської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премії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миру (1973).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Він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часто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очолював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мирні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проти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французів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1930 р.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молоді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радикали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до числа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яких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входив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Тхо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під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Хо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Ши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Міна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створили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Комуністичну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партію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Індокитаю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 В</a:t>
            </a:r>
            <a:r>
              <a:rPr lang="uk-UA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ін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очолив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комуністичне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інформаційне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агентство у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Намдіні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У той час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в'єтнамські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комуністи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за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СРСР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Китаю вели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партизанську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війну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проти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французів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 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капітуляції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Японії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1945 р. Хо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Ши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Мін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проголосив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В'єтнаму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став президентом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вільної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Ле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Дік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Тхо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увійшов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до складу уряду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комітету</a:t>
            </a:r>
            <a:r>
              <a:rPr lang="ru-RU" sz="12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компартії</a:t>
            </a:r>
            <a:r>
              <a:rPr lang="uk-UA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Ле</a:t>
            </a:r>
            <a:r>
              <a:rPr lang="uk-UA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Дік</a:t>
            </a:r>
            <a:r>
              <a:rPr lang="uk-UA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Тхо</a:t>
            </a:r>
            <a:r>
              <a:rPr lang="uk-UA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був </a:t>
            </a:r>
            <a:r>
              <a:rPr lang="uk-UA" sz="1200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визнаннний</a:t>
            </a:r>
            <a:r>
              <a:rPr lang="uk-UA" sz="12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гідними Нобелівської премії Миру 1973 р. «за визнання заслуг у зв'язку з перемир'ям».</a:t>
            </a:r>
            <a:endParaRPr lang="uk-UA" sz="1200" i="1" dirty="0" smtClean="0"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ffa8fd0949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143116"/>
            <a:ext cx="3429007" cy="42862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2643182"/>
            <a:ext cx="53578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err="1" smtClean="0"/>
              <a:t>Хайя</a:t>
            </a:r>
            <a:r>
              <a:rPr lang="ru-RU" sz="1200" b="1" i="1" dirty="0" smtClean="0"/>
              <a:t> бинт </a:t>
            </a:r>
            <a:r>
              <a:rPr lang="ru-RU" sz="1200" b="1" i="1" dirty="0" err="1" smtClean="0"/>
              <a:t>аль-Хуссейн</a:t>
            </a:r>
            <a:r>
              <a:rPr lang="ru-RU" sz="1200" b="1" i="1" dirty="0" smtClean="0"/>
              <a:t> </a:t>
            </a:r>
            <a:r>
              <a:rPr lang="ru-RU" sz="1200" i="1" dirty="0" smtClean="0"/>
              <a:t>( </a:t>
            </a:r>
            <a:r>
              <a:rPr lang="ru-RU" sz="1200" i="1" dirty="0" smtClean="0"/>
              <a:t>3 </a:t>
            </a:r>
            <a:r>
              <a:rPr lang="ru-RU" sz="1200" i="1" dirty="0" err="1" smtClean="0"/>
              <a:t>травня</a:t>
            </a:r>
            <a:r>
              <a:rPr lang="ru-RU" sz="1200" i="1" dirty="0" smtClean="0"/>
              <a:t> 1974 року в </a:t>
            </a:r>
            <a:r>
              <a:rPr lang="ru-RU" sz="1200" i="1" dirty="0" err="1" smtClean="0"/>
              <a:t>Аммані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Йорданія</a:t>
            </a:r>
            <a:r>
              <a:rPr lang="ru-RU" sz="1200" i="1" dirty="0" smtClean="0"/>
              <a:t>) - </a:t>
            </a:r>
            <a:r>
              <a:rPr lang="ru-RU" sz="1200" i="1" dirty="0" err="1" smtClean="0"/>
              <a:t>принцеса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однокровна</a:t>
            </a:r>
            <a:r>
              <a:rPr lang="ru-RU" sz="1200" i="1" dirty="0" smtClean="0"/>
              <a:t> сестра </a:t>
            </a:r>
            <a:r>
              <a:rPr lang="ru-RU" sz="1200" i="1" dirty="0" err="1" smtClean="0"/>
              <a:t>нинішнього</a:t>
            </a:r>
            <a:r>
              <a:rPr lang="ru-RU" sz="1200" i="1" dirty="0" smtClean="0"/>
              <a:t> короля </a:t>
            </a:r>
            <a:r>
              <a:rPr lang="ru-RU" sz="1200" i="1" dirty="0" err="1" smtClean="0"/>
              <a:t>Йорданії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Абдалли</a:t>
            </a:r>
            <a:r>
              <a:rPr lang="ru-RU" sz="1200" i="1" dirty="0" smtClean="0"/>
              <a:t> </a:t>
            </a:r>
            <a:r>
              <a:rPr lang="en-US" sz="1200" i="1" dirty="0" smtClean="0"/>
              <a:t>II.</a:t>
            </a:r>
          </a:p>
          <a:p>
            <a:endParaRPr lang="ru-RU" sz="1200" i="1" dirty="0" smtClean="0"/>
          </a:p>
          <a:p>
            <a:r>
              <a:rPr lang="ru-RU" sz="1200" i="1" dirty="0" err="1" smtClean="0"/>
              <a:t>Принцеса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Хайя</a:t>
            </a:r>
            <a:r>
              <a:rPr lang="ru-RU" sz="1200" i="1" dirty="0" smtClean="0"/>
              <a:t> активно </a:t>
            </a:r>
            <a:r>
              <a:rPr lang="ru-RU" sz="1200" i="1" dirty="0" err="1" smtClean="0"/>
              <a:t>займається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благодійністю</a:t>
            </a:r>
            <a:r>
              <a:rPr lang="ru-RU" sz="1200" i="1" dirty="0" smtClean="0"/>
              <a:t>. Вона </a:t>
            </a:r>
            <a:r>
              <a:rPr lang="ru-RU" sz="1200" i="1" dirty="0" err="1" smtClean="0"/>
              <a:t>заснувала</a:t>
            </a:r>
            <a:r>
              <a:rPr lang="ru-RU" sz="1200" i="1" dirty="0" smtClean="0"/>
              <a:t> першу </a:t>
            </a:r>
            <a:r>
              <a:rPr lang="ru-RU" sz="1200" i="1" dirty="0" err="1" smtClean="0"/>
              <a:t>арабську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неурядову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організацію</a:t>
            </a:r>
            <a:r>
              <a:rPr lang="ru-RU" sz="1200" i="1" dirty="0" smtClean="0"/>
              <a:t> </a:t>
            </a:r>
            <a:r>
              <a:rPr lang="en-US" sz="1200" i="1" dirty="0" err="1" smtClean="0"/>
              <a:t>Tikyet</a:t>
            </a:r>
            <a:r>
              <a:rPr lang="en-US" sz="1200" i="1" dirty="0" smtClean="0"/>
              <a:t> Um Ali («</a:t>
            </a:r>
            <a:r>
              <a:rPr lang="ru-RU" sz="1200" i="1" dirty="0" smtClean="0"/>
              <a:t>Є, </a:t>
            </a:r>
            <a:r>
              <a:rPr lang="ru-RU" sz="1200" i="1" dirty="0" err="1" smtClean="0"/>
              <a:t>щоб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жити</a:t>
            </a:r>
            <a:r>
              <a:rPr lang="ru-RU" sz="1200" i="1" dirty="0" smtClean="0"/>
              <a:t>»), метою </a:t>
            </a:r>
            <a:r>
              <a:rPr lang="ru-RU" sz="1200" i="1" dirty="0" err="1" smtClean="0"/>
              <a:t>діяльності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якої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є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боротьба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голодом в </a:t>
            </a:r>
            <a:r>
              <a:rPr lang="ru-RU" sz="1200" i="1" dirty="0" err="1" smtClean="0"/>
              <a:t>Йорданії</a:t>
            </a:r>
            <a:r>
              <a:rPr lang="ru-RU" sz="1200" i="1" dirty="0" smtClean="0"/>
              <a:t>.</a:t>
            </a:r>
          </a:p>
          <a:p>
            <a:r>
              <a:rPr lang="ru-RU" sz="1200" i="1" dirty="0" smtClean="0"/>
              <a:t>В </a:t>
            </a:r>
            <a:r>
              <a:rPr lang="ru-RU" sz="1200" i="1" dirty="0" err="1" smtClean="0"/>
              <a:t>даний</a:t>
            </a:r>
            <a:r>
              <a:rPr lang="ru-RU" sz="1200" i="1" dirty="0" smtClean="0"/>
              <a:t> час вона </a:t>
            </a:r>
            <a:r>
              <a:rPr lang="ru-RU" sz="1200" i="1" dirty="0" err="1" smtClean="0"/>
              <a:t>є</a:t>
            </a:r>
            <a:r>
              <a:rPr lang="ru-RU" sz="1200" i="1" dirty="0" smtClean="0"/>
              <a:t> головою </a:t>
            </a:r>
            <a:r>
              <a:rPr lang="ru-RU" sz="1200" i="1" dirty="0" err="1" smtClean="0"/>
              <a:t>дубайського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Міжнародного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гуманітарного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містечка</a:t>
            </a:r>
            <a:r>
              <a:rPr lang="ru-RU" sz="1200" i="1" dirty="0" smtClean="0"/>
              <a:t> (</a:t>
            </a:r>
            <a:r>
              <a:rPr lang="en-US" sz="1200" i="1" dirty="0" smtClean="0"/>
              <a:t>International Humanitarian City), </a:t>
            </a:r>
            <a:r>
              <a:rPr lang="ru-RU" sz="1200" i="1" dirty="0" err="1" smtClean="0"/>
              <a:t>що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є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найбільшим</a:t>
            </a:r>
            <a:r>
              <a:rPr lang="ru-RU" sz="1200" i="1" dirty="0" smtClean="0"/>
              <a:t> у </a:t>
            </a:r>
            <a:r>
              <a:rPr lang="ru-RU" sz="1200" i="1" dirty="0" err="1" smtClean="0"/>
              <a:t>світі</a:t>
            </a:r>
            <a:r>
              <a:rPr lang="ru-RU" sz="1200" i="1" dirty="0" smtClean="0"/>
              <a:t> центром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надання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допомоги</a:t>
            </a:r>
            <a:r>
              <a:rPr lang="ru-RU" sz="1200" i="1" dirty="0" smtClean="0"/>
              <a:t> при </a:t>
            </a:r>
            <a:r>
              <a:rPr lang="ru-RU" sz="1200" i="1" dirty="0" err="1" smtClean="0"/>
              <a:t>надзвичайних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ситуаціях</a:t>
            </a:r>
            <a:r>
              <a:rPr lang="ru-RU" sz="1200" i="1" dirty="0" smtClean="0"/>
              <a:t>.</a:t>
            </a:r>
          </a:p>
          <a:p>
            <a:r>
              <a:rPr lang="ru-RU" sz="1200" i="1" dirty="0" err="1" smtClean="0"/>
              <a:t>Принцеса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Хайя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була</a:t>
            </a:r>
            <a:r>
              <a:rPr lang="ru-RU" sz="1200" i="1" dirty="0" smtClean="0"/>
              <a:t> послом </a:t>
            </a:r>
            <a:r>
              <a:rPr lang="ru-RU" sz="1200" i="1" dirty="0" err="1" smtClean="0"/>
              <a:t>доброї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волі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Всесвітньої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продовольчої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програми</a:t>
            </a:r>
            <a:r>
              <a:rPr lang="ru-RU" sz="1200" i="1" dirty="0" smtClean="0"/>
              <a:t> (</a:t>
            </a:r>
            <a:r>
              <a:rPr lang="en-US" sz="1200" i="1" dirty="0" smtClean="0"/>
              <a:t>World Food </a:t>
            </a:r>
            <a:r>
              <a:rPr lang="en-US" sz="1200" i="1" dirty="0" err="1" smtClean="0"/>
              <a:t>Programme</a:t>
            </a:r>
            <a:r>
              <a:rPr lang="en-US" sz="1200" i="1" dirty="0" smtClean="0"/>
              <a:t>) </a:t>
            </a:r>
            <a:r>
              <a:rPr lang="ru-RU" sz="1200" i="1" dirty="0" smtClean="0"/>
              <a:t>в 2005-2007 роках.</a:t>
            </a:r>
          </a:p>
          <a:p>
            <a:r>
              <a:rPr lang="ru-RU" sz="1200" i="1" dirty="0" smtClean="0"/>
              <a:t>21 </a:t>
            </a:r>
            <a:r>
              <a:rPr lang="ru-RU" sz="1200" i="1" dirty="0" err="1" smtClean="0"/>
              <a:t>вересня</a:t>
            </a:r>
            <a:r>
              <a:rPr lang="ru-RU" sz="1200" i="1" dirty="0" smtClean="0"/>
              <a:t> 2007 </a:t>
            </a:r>
            <a:r>
              <a:rPr lang="ru-RU" sz="1200" i="1" dirty="0" err="1" smtClean="0"/>
              <a:t>Генеральний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секретар</a:t>
            </a:r>
            <a:r>
              <a:rPr lang="ru-RU" sz="1200" i="1" dirty="0" smtClean="0"/>
              <a:t> ООН Пан </a:t>
            </a:r>
            <a:r>
              <a:rPr lang="ru-RU" sz="1200" i="1" dirty="0" err="1" smtClean="0"/>
              <a:t>Гі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Мун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призначив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принцесу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Йорданії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Хайю</a:t>
            </a:r>
            <a:r>
              <a:rPr lang="ru-RU" sz="1200" i="1" dirty="0" smtClean="0"/>
              <a:t> бинт </a:t>
            </a:r>
            <a:r>
              <a:rPr lang="ru-RU" sz="1200" i="1" dirty="0" err="1" smtClean="0"/>
              <a:t>аль-Хуссейн</a:t>
            </a:r>
            <a:r>
              <a:rPr lang="ru-RU" sz="1200" i="1" dirty="0" smtClean="0"/>
              <a:t> Посланцем миру ООН.</a:t>
            </a:r>
          </a:p>
          <a:p>
            <a:r>
              <a:rPr lang="ru-RU" sz="1200" i="1" dirty="0" smtClean="0"/>
              <a:t>Вона </a:t>
            </a:r>
            <a:r>
              <a:rPr lang="ru-RU" sz="1200" i="1" dirty="0" err="1" smtClean="0"/>
              <a:t>є</a:t>
            </a:r>
            <a:r>
              <a:rPr lang="ru-RU" sz="1200" i="1" dirty="0" smtClean="0"/>
              <a:t> одним </a:t>
            </a:r>
            <a:r>
              <a:rPr lang="ru-RU" sz="1200" i="1" dirty="0" err="1" smtClean="0"/>
              <a:t>із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засновників</a:t>
            </a:r>
            <a:r>
              <a:rPr lang="ru-RU" sz="1200" i="1" dirty="0" smtClean="0"/>
              <a:t> Глобального </a:t>
            </a:r>
            <a:r>
              <a:rPr lang="ru-RU" sz="1200" i="1" dirty="0" err="1" smtClean="0"/>
              <a:t>гуманітарного</a:t>
            </a:r>
            <a:r>
              <a:rPr lang="ru-RU" sz="1200" i="1" dirty="0" smtClean="0"/>
              <a:t> форуму, </a:t>
            </a:r>
            <a:r>
              <a:rPr lang="ru-RU" sz="1200" i="1" dirty="0" err="1" smtClean="0"/>
              <a:t>створеного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колишнім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Генеральним</a:t>
            </a:r>
            <a:r>
              <a:rPr lang="ru-RU" sz="1200" i="1" dirty="0" smtClean="0"/>
              <a:t> секретарем ООН </a:t>
            </a:r>
            <a:r>
              <a:rPr lang="ru-RU" sz="1200" i="1" dirty="0" err="1" smtClean="0"/>
              <a:t>Кофі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Аннаном</a:t>
            </a:r>
            <a:r>
              <a:rPr lang="ru-RU" sz="1200" i="1" dirty="0" smtClean="0"/>
              <a:t>. Штаб-квартира форуму </a:t>
            </a:r>
            <a:r>
              <a:rPr lang="ru-RU" sz="1200" i="1" dirty="0" err="1" smtClean="0"/>
              <a:t>знаходиться</a:t>
            </a:r>
            <a:r>
              <a:rPr lang="ru-RU" sz="1200" i="1" dirty="0" smtClean="0"/>
              <a:t> в </a:t>
            </a:r>
            <a:r>
              <a:rPr lang="ru-RU" sz="1200" i="1" dirty="0" err="1" smtClean="0"/>
              <a:t>Женеві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Принцеса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пише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статті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присвячені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питанням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боротьби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голодом, а </a:t>
            </a:r>
            <a:r>
              <a:rPr lang="ru-RU" sz="1200" i="1" dirty="0" err="1" smtClean="0"/>
              <a:t>також</a:t>
            </a:r>
            <a:r>
              <a:rPr lang="ru-RU" sz="1200" i="1" dirty="0" smtClean="0"/>
              <a:t> - </a:t>
            </a:r>
            <a:r>
              <a:rPr lang="ru-RU" sz="1200" i="1" dirty="0" err="1" smtClean="0"/>
              <a:t>цілям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розвитку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тисячоліття</a:t>
            </a:r>
            <a:r>
              <a:rPr lang="ru-RU" sz="1200" i="1" dirty="0" smtClean="0"/>
              <a:t> ООН, а </a:t>
            </a:r>
            <a:r>
              <a:rPr lang="ru-RU" sz="1200" i="1" dirty="0" err="1" smtClean="0"/>
              <a:t>також</a:t>
            </a:r>
            <a:r>
              <a:rPr lang="ru-RU" sz="1200" i="1" dirty="0" smtClean="0"/>
              <a:t> входить до складу </a:t>
            </a:r>
            <a:r>
              <a:rPr lang="ru-RU" sz="1200" i="1" dirty="0" err="1" smtClean="0"/>
              <a:t>правління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багатьох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некомерційних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організацій</a:t>
            </a:r>
            <a:r>
              <a:rPr lang="ru-RU" sz="1200" i="1" dirty="0" smtClean="0"/>
              <a:t>.</a:t>
            </a:r>
            <a:endParaRPr lang="ru-RU" sz="1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0px-Deng_Xiao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2794000" cy="3352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0430" y="142852"/>
            <a:ext cx="5214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/>
              <a:t>Ден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Сяопін</a:t>
            </a:r>
            <a:r>
              <a:rPr lang="ru-RU" sz="1400" b="1" i="1" dirty="0" smtClean="0"/>
              <a:t> </a:t>
            </a:r>
            <a:r>
              <a:rPr lang="ru-RU" sz="1400" i="1" dirty="0" smtClean="0"/>
              <a:t>(</a:t>
            </a:r>
            <a:r>
              <a:rPr lang="vi-VN" sz="1400" i="1" dirty="0" smtClean="0"/>
              <a:t>22 </a:t>
            </a:r>
            <a:r>
              <a:rPr lang="ru-RU" sz="1400" i="1" dirty="0" err="1" smtClean="0"/>
              <a:t>серпня</a:t>
            </a:r>
            <a:r>
              <a:rPr lang="ru-RU" sz="1400" i="1" dirty="0" smtClean="0"/>
              <a:t> 1904, </a:t>
            </a:r>
            <a:r>
              <a:rPr lang="ru-RU" sz="1400" i="1" dirty="0" err="1" smtClean="0"/>
              <a:t>повіт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Гуан'ань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пров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Сичуань</a:t>
            </a:r>
            <a:r>
              <a:rPr lang="ru-RU" sz="1400" i="1" dirty="0" smtClean="0"/>
              <a:t> - 19 лютого 1997, </a:t>
            </a:r>
            <a:r>
              <a:rPr lang="ru-RU" sz="1400" i="1" dirty="0" err="1" smtClean="0"/>
              <a:t>Пекін</a:t>
            </a:r>
            <a:r>
              <a:rPr lang="ru-RU" sz="1400" i="1" dirty="0" smtClean="0"/>
              <a:t>) - </a:t>
            </a:r>
            <a:r>
              <a:rPr lang="ru-RU" sz="1400" i="1" dirty="0" err="1" smtClean="0"/>
              <a:t>китайський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політик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реформатор, </a:t>
            </a:r>
            <a:r>
              <a:rPr lang="ru-RU" sz="1400" i="1" dirty="0" err="1" smtClean="0"/>
              <a:t>діяч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Комуністичної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партії</a:t>
            </a:r>
            <a:r>
              <a:rPr lang="ru-RU" sz="1400" i="1" dirty="0" smtClean="0"/>
              <a:t> Китаю. </a:t>
            </a:r>
            <a:r>
              <a:rPr lang="ru-RU" sz="1400" i="1" dirty="0" err="1" smtClean="0"/>
              <a:t>Ден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ніколи</a:t>
            </a:r>
            <a:r>
              <a:rPr lang="ru-RU" sz="1400" i="1" dirty="0" smtClean="0"/>
              <a:t> не </a:t>
            </a:r>
            <a:r>
              <a:rPr lang="ru-RU" sz="1400" i="1" dirty="0" err="1" smtClean="0"/>
              <a:t>займав</a:t>
            </a:r>
            <a:r>
              <a:rPr lang="ru-RU" sz="1400" i="1" dirty="0" smtClean="0"/>
              <a:t> пост </a:t>
            </a:r>
            <a:r>
              <a:rPr lang="ru-RU" sz="1400" i="1" dirty="0" err="1" smtClean="0"/>
              <a:t>керівника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країни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але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був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фактичним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керівником</a:t>
            </a:r>
            <a:r>
              <a:rPr lang="ru-RU" sz="1400" i="1" dirty="0" smtClean="0"/>
              <a:t> Китаю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кінця</a:t>
            </a:r>
            <a:r>
              <a:rPr lang="ru-RU" sz="1400" i="1" dirty="0" smtClean="0"/>
              <a:t> 1970-х до початку 1990-х </a:t>
            </a:r>
            <a:r>
              <a:rPr lang="ru-RU" sz="1400" i="1" dirty="0" err="1" smtClean="0"/>
              <a:t>рр</a:t>
            </a:r>
            <a:r>
              <a:rPr lang="ru-RU" sz="1400" i="1" dirty="0" smtClean="0"/>
              <a:t>..</a:t>
            </a:r>
          </a:p>
          <a:p>
            <a:endParaRPr lang="ru-RU" sz="1400" i="1" dirty="0" smtClean="0"/>
          </a:p>
          <a:p>
            <a:r>
              <a:rPr lang="ru-RU" sz="1400" i="1" dirty="0" err="1" smtClean="0"/>
              <a:t>Успадкувавши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зруйнований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струшуваний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соціальними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політичними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конфліктами</a:t>
            </a:r>
            <a:r>
              <a:rPr lang="ru-RU" sz="1400" i="1" dirty="0" smtClean="0"/>
              <a:t> Китай </a:t>
            </a:r>
            <a:r>
              <a:rPr lang="ru-RU" sz="1400" i="1" dirty="0" err="1" smtClean="0"/>
              <a:t>після</a:t>
            </a:r>
            <a:r>
              <a:rPr lang="ru-RU" sz="1400" i="1" dirty="0" smtClean="0"/>
              <a:t> «</a:t>
            </a:r>
            <a:r>
              <a:rPr lang="ru-RU" sz="1400" i="1" dirty="0" err="1" smtClean="0"/>
              <a:t>Культурної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революції</a:t>
            </a:r>
            <a:r>
              <a:rPr lang="ru-RU" sz="1400" i="1" dirty="0" smtClean="0"/>
              <a:t>», </a:t>
            </a:r>
            <a:r>
              <a:rPr lang="ru-RU" sz="1400" i="1" dirty="0" err="1" smtClean="0"/>
              <a:t>Ден</a:t>
            </a:r>
            <a:r>
              <a:rPr lang="ru-RU" sz="1400" i="1" dirty="0" smtClean="0"/>
              <a:t> став ядром другого </a:t>
            </a:r>
            <a:r>
              <a:rPr lang="ru-RU" sz="1400" i="1" dirty="0" err="1" smtClean="0"/>
              <a:t>покоління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китайських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керівників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став </a:t>
            </a:r>
            <a:r>
              <a:rPr lang="ru-RU" sz="1400" i="1" dirty="0" err="1" smtClean="0"/>
              <a:t>інструментом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впровадження</a:t>
            </a:r>
            <a:r>
              <a:rPr lang="ru-RU" sz="1400" i="1" dirty="0" smtClean="0"/>
              <a:t> нового </a:t>
            </a:r>
            <a:r>
              <a:rPr lang="ru-RU" sz="1400" i="1" dirty="0" err="1" smtClean="0"/>
              <a:t>мислення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розробив</a:t>
            </a:r>
            <a:r>
              <a:rPr lang="ru-RU" sz="1400" i="1" dirty="0" smtClean="0"/>
              <a:t> принцип «</a:t>
            </a:r>
            <a:r>
              <a:rPr lang="ru-RU" sz="1400" i="1" dirty="0" err="1" smtClean="0"/>
              <a:t>соціалізму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китайською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специфікою</a:t>
            </a:r>
            <a:r>
              <a:rPr lang="ru-RU" sz="1400" i="1" dirty="0" smtClean="0"/>
              <a:t>», став </a:t>
            </a:r>
            <a:r>
              <a:rPr lang="ru-RU" sz="1400" i="1" dirty="0" err="1" smtClean="0"/>
              <a:t>ініціатором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економічних</a:t>
            </a:r>
            <a:r>
              <a:rPr lang="ru-RU" sz="1400" i="1" dirty="0" smtClean="0"/>
              <a:t> реформ в </a:t>
            </a:r>
            <a:r>
              <a:rPr lang="ru-RU" sz="1400" i="1" dirty="0" err="1" smtClean="0"/>
              <a:t>Китаї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зробив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країну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частиною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світового</a:t>
            </a:r>
            <a:r>
              <a:rPr lang="ru-RU" sz="1400" i="1" dirty="0" smtClean="0"/>
              <a:t> ринку.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заклав </a:t>
            </a:r>
            <a:r>
              <a:rPr lang="ru-RU" sz="1400" i="1" dirty="0" err="1" smtClean="0"/>
              <a:t>основи</a:t>
            </a:r>
            <a:r>
              <a:rPr lang="ru-RU" sz="1400" i="1" dirty="0" smtClean="0"/>
              <a:t> для </a:t>
            </a:r>
            <a:r>
              <a:rPr lang="ru-RU" sz="1400" i="1" dirty="0" err="1" smtClean="0"/>
              <a:t>економічного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розвитку</a:t>
            </a:r>
            <a:r>
              <a:rPr lang="ru-RU" sz="1400" i="1" dirty="0" smtClean="0"/>
              <a:t> Китаю,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дозволило Китаю </a:t>
            </a:r>
            <a:r>
              <a:rPr lang="ru-RU" sz="1400" i="1" dirty="0" err="1" smtClean="0"/>
              <a:t>отримати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репутацію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країни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найбільш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швидкозростаючою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економікою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світі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6" name="Рисунок 5" descr="F2004112616145509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500438"/>
            <a:ext cx="2313781" cy="2857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3643314"/>
            <a:ext cx="5857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/>
              <a:t>Завдяки</a:t>
            </a:r>
            <a:r>
              <a:rPr lang="ru-RU" sz="1400" i="1" dirty="0" smtClean="0"/>
              <a:t> Дену </a:t>
            </a:r>
            <a:r>
              <a:rPr lang="ru-RU" sz="1400" i="1" dirty="0" err="1" smtClean="0"/>
              <a:t>відносини</a:t>
            </a:r>
            <a:r>
              <a:rPr lang="ru-RU" sz="1400" i="1" dirty="0" smtClean="0"/>
              <a:t> Китаю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Заходом </a:t>
            </a:r>
            <a:r>
              <a:rPr lang="ru-RU" sz="1400" i="1" dirty="0" err="1" smtClean="0"/>
              <a:t>значно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покращилися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Ден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багато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виїжджає</a:t>
            </a:r>
            <a:r>
              <a:rPr lang="ru-RU" sz="1400" i="1" dirty="0" smtClean="0"/>
              <a:t> за кордон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кілька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дружніх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зустрічей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західними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лідерами</a:t>
            </a:r>
            <a:r>
              <a:rPr lang="ru-RU" sz="1400" i="1" dirty="0" smtClean="0"/>
              <a:t>. У 1979 </a:t>
            </a:r>
            <a:r>
              <a:rPr lang="ru-RU" sz="1400" i="1" dirty="0" err="1" smtClean="0"/>
              <a:t>році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відвідав</a:t>
            </a:r>
            <a:r>
              <a:rPr lang="ru-RU" sz="1400" i="1" dirty="0" smtClean="0"/>
              <a:t> США, де </a:t>
            </a:r>
            <a:r>
              <a:rPr lang="ru-RU" sz="1400" i="1" dirty="0" err="1" smtClean="0"/>
              <a:t>зустрічався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президентом </a:t>
            </a:r>
            <a:r>
              <a:rPr lang="ru-RU" sz="1400" i="1" dirty="0" err="1" smtClean="0"/>
              <a:t>Джиммі</a:t>
            </a:r>
            <a:r>
              <a:rPr lang="ru-RU" sz="1400" i="1" dirty="0" smtClean="0"/>
              <a:t> Картером у </a:t>
            </a:r>
            <a:r>
              <a:rPr lang="ru-RU" sz="1400" i="1" dirty="0" err="1" smtClean="0"/>
              <a:t>Білому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домі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Незадовго</a:t>
            </a:r>
            <a:r>
              <a:rPr lang="ru-RU" sz="1400" i="1" dirty="0" smtClean="0"/>
              <a:t> до </a:t>
            </a:r>
            <a:r>
              <a:rPr lang="ru-RU" sz="1400" i="1" dirty="0" err="1" smtClean="0"/>
              <a:t>цієї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зустрічі</a:t>
            </a:r>
            <a:r>
              <a:rPr lang="ru-RU" sz="1400" i="1" dirty="0" smtClean="0"/>
              <a:t> США </a:t>
            </a:r>
            <a:r>
              <a:rPr lang="ru-RU" sz="1400" i="1" dirty="0" err="1" smtClean="0"/>
              <a:t>припинили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дипломатичні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контакти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Китайською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Республікою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Тайвані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встановили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дипломатичні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відносини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КНР.Ден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був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ідеологом</a:t>
            </a:r>
            <a:r>
              <a:rPr lang="ru-RU" sz="1400" i="1" dirty="0" smtClean="0"/>
              <a:t> реформ,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надали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теоретичну</a:t>
            </a:r>
            <a:r>
              <a:rPr lang="ru-RU" sz="1400" i="1" dirty="0" smtClean="0"/>
              <a:t> основу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політичну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підтримку</a:t>
            </a:r>
            <a:r>
              <a:rPr lang="ru-RU" sz="1400" i="1" dirty="0" smtClean="0"/>
              <a:t> для </a:t>
            </a:r>
            <a:r>
              <a:rPr lang="ru-RU" sz="1400" i="1" dirty="0" err="1" smtClean="0"/>
              <a:t>проведення</a:t>
            </a:r>
            <a:r>
              <a:rPr lang="ru-RU" sz="1400" i="1" dirty="0" smtClean="0"/>
              <a:t> реформ. Але, </a:t>
            </a:r>
            <a:r>
              <a:rPr lang="ru-RU" sz="1400" i="1" dirty="0" err="1" smtClean="0"/>
              <a:t>незважаючи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це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багато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дослідників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вчених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вважають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принаймні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кілька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економічних</a:t>
            </a:r>
            <a:r>
              <a:rPr lang="ru-RU" sz="1400" i="1" dirty="0" smtClean="0"/>
              <a:t> реформ не </a:t>
            </a:r>
            <a:r>
              <a:rPr lang="ru-RU" sz="1400" i="1" dirty="0" err="1" smtClean="0"/>
              <a:t>були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особистою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ідеєю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Дена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</TotalTime>
  <Words>1801</Words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Видатні особистості Азії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особистості Азії</dc:title>
  <dc:creator>Komp</dc:creator>
  <cp:lastModifiedBy>Komp</cp:lastModifiedBy>
  <cp:revision>39</cp:revision>
  <dcterms:created xsi:type="dcterms:W3CDTF">2013-03-21T08:55:59Z</dcterms:created>
  <dcterms:modified xsi:type="dcterms:W3CDTF">2013-03-25T13:51:21Z</dcterms:modified>
</cp:coreProperties>
</file>