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71" autoAdjust="0"/>
    <p:restoredTop sz="94660"/>
  </p:normalViewPr>
  <p:slideViewPr>
    <p:cSldViewPr>
      <p:cViewPr varScale="1">
        <p:scale>
          <a:sx n="103" d="100"/>
          <a:sy n="103" d="100"/>
        </p:scale>
        <p:origin x="-2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276121-C72D-4AC2-AEE6-DC0AE95D2CAD}" type="datetimeFigureOut">
              <a:rPr lang="uk-UA" smtClean="0"/>
              <a:t>11.04.2012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8012DC5-F3E0-4C42-8655-32C3E7949AD1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80%D0%B0%D1%97%D0%BD%D0%B0" TargetMode="External"/><Relationship Id="rId2" Type="http://schemas.openxmlformats.org/officeDocument/2006/relationships/hyperlink" Target="http://uk.wikipedia.org/wiki/%D0%9A%D0%B8%D1%82%D0%B0%D0%B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589" TargetMode="External"/><Relationship Id="rId13" Type="http://schemas.openxmlformats.org/officeDocument/2006/relationships/hyperlink" Target="http://uk.wikipedia.org/wiki/420" TargetMode="External"/><Relationship Id="rId18" Type="http://schemas.openxmlformats.org/officeDocument/2006/relationships/hyperlink" Target="http://uk.wikipedia.org/wiki/618" TargetMode="External"/><Relationship Id="rId26" Type="http://schemas.openxmlformats.org/officeDocument/2006/relationships/hyperlink" Target="http://uk.wikipedia.org/wiki/907" TargetMode="External"/><Relationship Id="rId3" Type="http://schemas.openxmlformats.org/officeDocument/2006/relationships/hyperlink" Target="http://uk.wikipedia.org/wiki/265" TargetMode="External"/><Relationship Id="rId21" Type="http://schemas.openxmlformats.org/officeDocument/2006/relationships/hyperlink" Target="http://uk.wikipedia.org/wiki/%D0%AF%D0%BD%D1%86%D0%B7%D0%B8" TargetMode="External"/><Relationship Id="rId7" Type="http://schemas.openxmlformats.org/officeDocument/2006/relationships/hyperlink" Target="http://uk.wikipedia.org/wiki/317" TargetMode="External"/><Relationship Id="rId12" Type="http://schemas.openxmlformats.org/officeDocument/2006/relationships/hyperlink" Target="http://uk.wikipedia.org/wiki/%D0%9C%D0%B0%D1%85%D0%B0%D1%8F%D0%BD%D0%B0" TargetMode="External"/><Relationship Id="rId17" Type="http://schemas.openxmlformats.org/officeDocument/2006/relationships/hyperlink" Target="http://uk.wikipedia.org/wiki/%D0%A1%D1%83%D0%B9_(%D0%B4%D0%B8%D0%BD%D0%B0%D1%81%D1%82%D1%96%D1%8F)" TargetMode="External"/><Relationship Id="rId25" Type="http://schemas.openxmlformats.org/officeDocument/2006/relationships/hyperlink" Target="http://uk.wikipedia.org/wiki/%D0%94%D0%B8%D0%BD%D0%B0%D1%81%D1%82%D1%96%D1%8F_%D0%A2%D0%B0%D0%BD" TargetMode="External"/><Relationship Id="rId2" Type="http://schemas.openxmlformats.org/officeDocument/2006/relationships/hyperlink" Target="http://uk.wikipedia.org/wiki/220" TargetMode="External"/><Relationship Id="rId16" Type="http://schemas.openxmlformats.org/officeDocument/2006/relationships/hyperlink" Target="http://uk.wikipedia.org/wiki/604" TargetMode="External"/><Relationship Id="rId20" Type="http://schemas.openxmlformats.org/officeDocument/2006/relationships/hyperlink" Target="http://uk.wikipedia.org/wiki/XX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4%D0%B8%D0%BD%D0%B0%D1%81%D1%82%D1%96%D1%8F_%D0%A8%D1%83" TargetMode="External"/><Relationship Id="rId11" Type="http://schemas.openxmlformats.org/officeDocument/2006/relationships/hyperlink" Target="http://uk.wikipedia.org/wiki/550" TargetMode="External"/><Relationship Id="rId24" Type="http://schemas.openxmlformats.org/officeDocument/2006/relationships/hyperlink" Target="http://uk.wikipedia.org/wiki/%D0%9A%D0%BE%D1%80%D0%B5%D1%8F" TargetMode="External"/><Relationship Id="rId5" Type="http://schemas.openxmlformats.org/officeDocument/2006/relationships/hyperlink" Target="http://uk.wikipedia.org/wiki/%D0%A3" TargetMode="External"/><Relationship Id="rId15" Type="http://schemas.openxmlformats.org/officeDocument/2006/relationships/hyperlink" Target="http://uk.wikipedia.org/wiki/580" TargetMode="External"/><Relationship Id="rId23" Type="http://schemas.openxmlformats.org/officeDocument/2006/relationships/hyperlink" Target="http://uk.wikipedia.org/wiki/%D0%A2%D1%8E%D1%80%D0%BA%D0%B8" TargetMode="External"/><Relationship Id="rId10" Type="http://schemas.openxmlformats.org/officeDocument/2006/relationships/hyperlink" Target="http://uk.wikipedia.org/wiki/502" TargetMode="External"/><Relationship Id="rId19" Type="http://schemas.openxmlformats.org/officeDocument/2006/relationships/hyperlink" Target="http://uk.wikipedia.org/wiki/606" TargetMode="External"/><Relationship Id="rId4" Type="http://schemas.openxmlformats.org/officeDocument/2006/relationships/hyperlink" Target="http://uk.wikipedia.org/wiki/%D0%94%D0%B8%D0%BD%D0%B0%D1%81%D1%82%D1%96%D1%8F_%D0%92%D0%B5%D0%B9" TargetMode="External"/><Relationship Id="rId9" Type="http://schemas.openxmlformats.org/officeDocument/2006/relationships/hyperlink" Target="http://uk.wikipedia.org/wiki/222" TargetMode="External"/><Relationship Id="rId14" Type="http://schemas.openxmlformats.org/officeDocument/2006/relationships/hyperlink" Target="http://uk.wikipedia.org/wiki/588" TargetMode="External"/><Relationship Id="rId22" Type="http://schemas.openxmlformats.org/officeDocument/2006/relationships/hyperlink" Target="http://uk.wikipedia.org/wiki/%D0%A5%D1%83%D0%B0%D0%BD%D1%85%D0%B5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712" TargetMode="External"/><Relationship Id="rId13" Type="http://schemas.openxmlformats.org/officeDocument/2006/relationships/hyperlink" Target="http://uk.wikipedia.org/wiki/%D0%86%D0%BD%D0%B4%D1%96%D1%8F" TargetMode="External"/><Relationship Id="rId18" Type="http://schemas.openxmlformats.org/officeDocument/2006/relationships/hyperlink" Target="http://uk.wikipedia.org/wiki/%D0%A2%D0%B0%D0%BD%D0%B3%D1%83%D1%82%D0%B8" TargetMode="External"/><Relationship Id="rId3" Type="http://schemas.openxmlformats.org/officeDocument/2006/relationships/hyperlink" Target="http://uk.wikipedia.org/wiki/699" TargetMode="External"/><Relationship Id="rId21" Type="http://schemas.openxmlformats.org/officeDocument/2006/relationships/hyperlink" Target="http://uk.wikipedia.org/wiki/844" TargetMode="External"/><Relationship Id="rId7" Type="http://schemas.openxmlformats.org/officeDocument/2006/relationships/hyperlink" Target="http://uk.wikipedia.org/wiki/%D0%94%D1%83_%D0%A4%D1%83" TargetMode="External"/><Relationship Id="rId12" Type="http://schemas.openxmlformats.org/officeDocument/2006/relationships/hyperlink" Target="http://uk.wikipedia.org/wiki/%D0%91%D1%83%D0%B4%D0%B4%D0%B8%D0%B7%D0%BC" TargetMode="External"/><Relationship Id="rId17" Type="http://schemas.openxmlformats.org/officeDocument/2006/relationships/hyperlink" Target="http://uk.wikipedia.org/wiki/%D0%9A%D0%B8%D0%B4%D0%B0%D0%BD%D1%96" TargetMode="External"/><Relationship Id="rId2" Type="http://schemas.openxmlformats.org/officeDocument/2006/relationships/hyperlink" Target="http://uk.wikipedia.org/wiki/%D0%90%D1%80%D0%B0%D0%B1%D0%B8" TargetMode="External"/><Relationship Id="rId16" Type="http://schemas.openxmlformats.org/officeDocument/2006/relationships/hyperlink" Target="http://uk.wikipedia.org/wiki/%D0%A3%D0%B9%D0%B3%D1%83%D1%80%D0%B8" TargetMode="External"/><Relationship Id="rId20" Type="http://schemas.openxmlformats.org/officeDocument/2006/relationships/hyperlink" Target="http://uk.wikipedia.org/wiki/IX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762" TargetMode="External"/><Relationship Id="rId11" Type="http://schemas.openxmlformats.org/officeDocument/2006/relationships/hyperlink" Target="http://uk.wikipedia.org/wiki/725" TargetMode="External"/><Relationship Id="rId5" Type="http://schemas.openxmlformats.org/officeDocument/2006/relationships/hyperlink" Target="http://uk.wikipedia.org/wiki/%D0%9B%D1%96_%D0%91%D0%BE" TargetMode="External"/><Relationship Id="rId15" Type="http://schemas.openxmlformats.org/officeDocument/2006/relationships/hyperlink" Target="http://uk.wikipedia.org/wiki/751" TargetMode="External"/><Relationship Id="rId23" Type="http://schemas.openxmlformats.org/officeDocument/2006/relationships/hyperlink" Target="http://uk.wikipedia.org/wiki/960" TargetMode="External"/><Relationship Id="rId10" Type="http://schemas.openxmlformats.org/officeDocument/2006/relationships/hyperlink" Target="http://uk.wikipedia.org/wiki/%D0%91%D0%BE_%D0%A6%D0%B7%D1%8E%D0%B9%D1%96" TargetMode="External"/><Relationship Id="rId19" Type="http://schemas.openxmlformats.org/officeDocument/2006/relationships/hyperlink" Target="http://uk.wikipedia.org/wiki/790" TargetMode="External"/><Relationship Id="rId4" Type="http://schemas.openxmlformats.org/officeDocument/2006/relationships/hyperlink" Target="http://uk.wikipedia.org/wiki/759" TargetMode="External"/><Relationship Id="rId9" Type="http://schemas.openxmlformats.org/officeDocument/2006/relationships/hyperlink" Target="http://uk.wikipedia.org/wiki/770" TargetMode="External"/><Relationship Id="rId14" Type="http://schemas.openxmlformats.org/officeDocument/2006/relationships/hyperlink" Target="http://uk.wikipedia.org/wiki/VIII" TargetMode="External"/><Relationship Id="rId22" Type="http://schemas.openxmlformats.org/officeDocument/2006/relationships/hyperlink" Target="http://uk.wikipedia.org/wiki/907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7%D0%B6%D1%83%D1%80%D1%87%D0%B6%D0%B5%D0%BD%D1%96" TargetMode="External"/><Relationship Id="rId13" Type="http://schemas.openxmlformats.org/officeDocument/2006/relationships/hyperlink" Target="http://uk.wikipedia.org/wiki/%D0%9F%D0%BE%D1%80%D1%86%D0%B5%D0%BB%D1%8F%D0%BD%D0%B0" TargetMode="External"/><Relationship Id="rId18" Type="http://schemas.openxmlformats.org/officeDocument/2006/relationships/hyperlink" Target="http://uk.wikipedia.org/wiki/1131" TargetMode="External"/><Relationship Id="rId3" Type="http://schemas.openxmlformats.org/officeDocument/2006/relationships/hyperlink" Target="http://uk.wikipedia.org/wiki/1127" TargetMode="External"/><Relationship Id="rId7" Type="http://schemas.openxmlformats.org/officeDocument/2006/relationships/hyperlink" Target="http://uk.wikipedia.org/wiki/1085" TargetMode="External"/><Relationship Id="rId12" Type="http://schemas.openxmlformats.org/officeDocument/2006/relationships/hyperlink" Target="http://uk.wikipedia.org/wiki/%D0%A1%D0%B5%D0%BB%D1%96%D1%82%D1%80%D0%B0" TargetMode="External"/><Relationship Id="rId17" Type="http://schemas.openxmlformats.org/officeDocument/2006/relationships/hyperlink" Target="http://uk.wikipedia.org/wiki/%D0%A7%D0%B6%D1%83_%D0%A1%D1%96" TargetMode="External"/><Relationship Id="rId2" Type="http://schemas.openxmlformats.org/officeDocument/2006/relationships/hyperlink" Target="http://uk.wikipedia.org/wiki/960" TargetMode="External"/><Relationship Id="rId16" Type="http://schemas.openxmlformats.org/officeDocument/2006/relationships/hyperlink" Target="http://uk.wikipedia.org/wiki/%D0%9A%D0%BE%D0%BD%D1%84%D1%83%D1%86%D1%96%D0%B0%D0%BD%D1%81%D1%82%D0%B2%D0%B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068" TargetMode="External"/><Relationship Id="rId11" Type="http://schemas.openxmlformats.org/officeDocument/2006/relationships/hyperlink" Target="http://uk.wikipedia.org/wiki/1279" TargetMode="External"/><Relationship Id="rId5" Type="http://schemas.openxmlformats.org/officeDocument/2006/relationships/hyperlink" Target="http://uk.wikipedia.org/wiki/%D0%A1%D1%96_%D0%A1%D1%8F" TargetMode="External"/><Relationship Id="rId15" Type="http://schemas.openxmlformats.org/officeDocument/2006/relationships/hyperlink" Target="http://uk.wikipedia.org/wiki/%D0%95%D1%81%D0%B5" TargetMode="External"/><Relationship Id="rId10" Type="http://schemas.openxmlformats.org/officeDocument/2006/relationships/hyperlink" Target="http://uk.wikipedia.org/wiki/%D0%94%D0%B8%D0%BD%D0%B0%D1%81%D1%82%D1%96%D1%8F_%D0%A6%D0%B7%D1%96%D0%BD%D1%8C" TargetMode="External"/><Relationship Id="rId19" Type="http://schemas.openxmlformats.org/officeDocument/2006/relationships/hyperlink" Target="http://uk.wikipedia.org/wiki/1200" TargetMode="External"/><Relationship Id="rId4" Type="http://schemas.openxmlformats.org/officeDocument/2006/relationships/hyperlink" Target="http://uk.wikipedia.org/wiki/%D0%94%D0%B8%D0%BD%D0%B0%D1%81%D1%82%D1%96%D1%8F_%D0%A1%D1%83%D0%BD" TargetMode="External"/><Relationship Id="rId9" Type="http://schemas.openxmlformats.org/officeDocument/2006/relationships/hyperlink" Target="http://uk.wikipedia.org/wiki/1125" TargetMode="External"/><Relationship Id="rId14" Type="http://schemas.openxmlformats.org/officeDocument/2006/relationships/hyperlink" Target="http://uk.wikipedia.org/wiki/%D0%9F%D1%80%D0%BE%D0%B7%D0%B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0%D0%BE_%D0%A6%D0%B7%D0%B5%D0%B4%D1%83%D0%BD" TargetMode="External"/><Relationship Id="rId3" Type="http://schemas.openxmlformats.org/officeDocument/2006/relationships/hyperlink" Target="http://uk.wikipedia.org/wiki/1900" TargetMode="External"/><Relationship Id="rId7" Type="http://schemas.openxmlformats.org/officeDocument/2006/relationships/hyperlink" Target="http://uk.wikipedia.org/wiki/%D0%93%D0%BE%D0%BC%D1%96%D0%BD%D1%8C%D0%B4%D0%B0%D0%BD" TargetMode="External"/><Relationship Id="rId2" Type="http://schemas.openxmlformats.org/officeDocument/2006/relationships/hyperlink" Target="http://uk.wikipedia.org/wiki/%D0%91%D0%BE%D0%BA%D1%81%D0%B5%D1%80%D1%81%D1%8C%D0%BA%D0%B5_%D0%BF%D0%BE%D0%B2%D1%81%D1%82%D0%B0%D0%BD%D0%BD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1%D1%83%D0%BD%D1%8C_%D0%AF%D1%82%D1%81%D0%B5%D0%BD" TargetMode="External"/><Relationship Id="rId5" Type="http://schemas.openxmlformats.org/officeDocument/2006/relationships/hyperlink" Target="http://uk.wikipedia.org/wiki/%D0%9A%D0%B8%D1%82%D0%B0%D0%B9%D1%81%D1%8C%D0%BA%D0%B0_%D1%80%D0%B5%D0%B2%D0%BE%D0%BB%D1%8E%D1%86%D1%96%D1%8F" TargetMode="External"/><Relationship Id="rId4" Type="http://schemas.openxmlformats.org/officeDocument/2006/relationships/hyperlink" Target="http://uk.wikipedia.org/wiki/%D0%9F%D0%B5%D0%BA%D1%96%D0%BD" TargetMode="External"/><Relationship Id="rId9" Type="http://schemas.openxmlformats.org/officeDocument/2006/relationships/hyperlink" Target="http://uk.wikipedia.org/wiki/%D0%A7%D0%B0%D0%BD_%D0%9A%D0%B0%D0%B9%D1%88%D1%96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1%80%D0%B5%D0%B9%D1%81%D1%8C%D0%BA%D0%B0_%D0%B2%D1%96%D0%B9%D0%BD%D0%B0" TargetMode="External"/><Relationship Id="rId2" Type="http://schemas.openxmlformats.org/officeDocument/2006/relationships/hyperlink" Target="http://uk.wikipedia.org/wiki/%D0%9C%D0%B0%D0%BE_%D0%A6%D0%B7%D0%B5%D0%B4%D1%83%D0%BD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1%96%D1%87%D0%B0%D1%80%D0%B4_%D0%9D%D1%96%D0%BA%D1%81%D0%BE%D0%BD" TargetMode="External"/><Relationship Id="rId3" Type="http://schemas.openxmlformats.org/officeDocument/2006/relationships/hyperlink" Target="http://uk.wikipedia.org/wiki/%D0%92%D0%B0%D0%B6%D0%BA%D0%B0_%D0%BF%D1%80%D0%BE%D0%BC%D0%B8%D1%81%D0%BB%D0%BE%D0%B2%D1%96%D1%81%D1%82%D1%8C" TargetMode="External"/><Relationship Id="rId7" Type="http://schemas.openxmlformats.org/officeDocument/2006/relationships/hyperlink" Target="http://uk.wikipedia.org/w/index.php?title=%D0%9B%D1%96%D0%BD_%D0%91%D1%8F%D0%BE&amp;action=edit&amp;redlink=1" TargetMode="External"/><Relationship Id="rId2" Type="http://schemas.openxmlformats.org/officeDocument/2006/relationships/hyperlink" Target="http://uk.wikipedia.org/wiki/%D0%9F'%D1%8F%D1%82%D0%B8%D1%80%D1%96%D1%87%D0%BD%D0%B8%D0%B9_%D0%BF%D0%BB%D0%B0%D0%B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3%D1%81%D1%81%D1%83%D1%80%D1%96" TargetMode="External"/><Relationship Id="rId5" Type="http://schemas.openxmlformats.org/officeDocument/2006/relationships/hyperlink" Target="http://uk.wikipedia.org/w/index.php?title=%D0%A5%D1%83%D0%BD%D0%B2%D0%B5%D0%B9%D0%B1%D1%96%D0%BD%D0%B8&amp;action=edit&amp;redlink=1" TargetMode="External"/><Relationship Id="rId10" Type="http://schemas.openxmlformats.org/officeDocument/2006/relationships/hyperlink" Target="http://uk.wikipedia.org/wiki/%D0%94%D0%B5%D0%BD_%D0%A1%D1%8F%D0%BE%D0%BF%D1%96%D0%BD" TargetMode="External"/><Relationship Id="rId4" Type="http://schemas.openxmlformats.org/officeDocument/2006/relationships/hyperlink" Target="http://uk.wikipedia.org/wiki/%D0%AF%D0%B4%D0%B5%D1%80%D0%BD%D0%B0_%D0%B7%D0%B1%D1%80%D0%BE%D1%8F_%D0%9A%D0%B8%D1%82%D0%B0%D1%8E" TargetMode="External"/><Relationship Id="rId9" Type="http://schemas.openxmlformats.org/officeDocument/2006/relationships/hyperlink" Target="http://uk.wikipedia.org/wiki/%D0%A7%D0%B6%D0%BE%D1%83_%D0%95%D0%BD%D1%8C%D0%BB%D0%B0%D0%B9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0%BD%D1%8C_%D1%96_%D1%8F%D0%BD" TargetMode="External"/><Relationship Id="rId7" Type="http://schemas.openxmlformats.org/officeDocument/2006/relationships/hyperlink" Target="http://uk.wikipedia.org/w/index.php?title=%D0%9B%D1%8F%D0%BE%D1%8F%D0%BD&amp;action=edit&amp;redlink=1" TargetMode="External"/><Relationship Id="rId2" Type="http://schemas.openxmlformats.org/officeDocument/2006/relationships/hyperlink" Target="http://uk.wikipedia.org/w/index.php?title=%D0%A4%D1%83_%D0%A1%D1%96&amp;action=edit&amp;redlink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750" TargetMode="External"/><Relationship Id="rId5" Type="http://schemas.openxmlformats.org/officeDocument/2006/relationships/hyperlink" Target="http://uk.wikipedia.org/wiki/%D0%94%D0%B8%D0%BD%D0%B0%D1%81%D1%82%D1%96%D1%8F_%D0%A7%D0%B6%D0%BE%D1%83" TargetMode="External"/><Relationship Id="rId4" Type="http://schemas.openxmlformats.org/officeDocument/2006/relationships/hyperlink" Target="http://uk.wikipedia.org/wiki/%D0%94%D0%B8%D0%BD%D0%B0%D1%81%D1%82%D1%96%D1%8F_%D0%A8%D0%B0%D0%BD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1%80%D0%B0%D1%97%D0%BD%D0%B0" TargetMode="External"/><Relationship Id="rId2" Type="http://schemas.openxmlformats.org/officeDocument/2006/relationships/hyperlink" Target="http://uk.wikipedia.org/wiki/%D0%9A%D0%B8%D1%82%D0%B0%D0%B9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0%D1%80%D0%B2%D0%B0%D1%80" TargetMode="External"/><Relationship Id="rId2" Type="http://schemas.openxmlformats.org/officeDocument/2006/relationships/hyperlink" Target="http://uk.wikipedia.org/w/index.php?title=%D0%91%D0%BE%D1%80%D0%BE%D1%82%D1%8C%D0%B1%D0%B0_%D1%86%D0%B0%D1%80%D1%81%D1%82%D0%B2&amp;action=edit&amp;redlink=1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eg"/><Relationship Id="rId4" Type="http://schemas.openxmlformats.org/officeDocument/2006/relationships/hyperlink" Target="http://uk.wikipedia.org/wiki/%D0%A6%D1%96%D0%BD%D1%8C_%D0%A8%D0%B8_%D0%A5%D1%83%D0%B0%D0%BD-%D0%B4%D1%9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A1%D1%83%D0%BD%D1%8C_%D0%A6%D0%B7%D0%B8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A%D1%83%D0%BF%D1%83%D0%BD%D0%BA%D1%82%D1%83%D1%80%D0%B0" TargetMode="External"/><Relationship Id="rId7" Type="http://schemas.openxmlformats.org/officeDocument/2006/relationships/hyperlink" Target="http://uk.wikipedia.org/wiki/6_%D1%81%D1%82%D0%BE%D0%BB%D1%96%D1%82%D1%82%D1%8F_%D0%B4%D0%BE_%D0%BD._%D0%B5." TargetMode="External"/><Relationship Id="rId2" Type="http://schemas.openxmlformats.org/officeDocument/2006/relationships/hyperlink" Target="http://uk.wikipedia.org/wiki/%D0%9A%D0%BE%D0%BC%D0%B5%D1%82%D0%B0_%D0%93%D0%B0%D0%BB%D0%BB%D0%B5%D1%8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2_%D1%81%D1%82%D0%BE%D0%BB%D1%96%D1%82%D1%82%D1%8F_%D0%B4%D0%BE_%D0%BD._%D0%B5." TargetMode="External"/><Relationship Id="rId5" Type="http://schemas.openxmlformats.org/officeDocument/2006/relationships/hyperlink" Target="http://uk.wikipedia.org/wiki/%D0%86%D0%BD%D1%8C_%D1%96_%D1%8F%D0%BD" TargetMode="External"/><Relationship Id="rId4" Type="http://schemas.openxmlformats.org/officeDocument/2006/relationships/hyperlink" Target="http://uk.wikipedia.org/wiki/%D0%9F%D1%80%D0%B8%D0%BF%D1%96%D0%BA%D0%B0%D0%BD%D0%BD%D1%8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uk.wikipedia.org/wiki/5_%D1%81%D1%82%D0%BE%D0%BB%D1%96%D1%82%D1%82%D1%8F_%D0%B4%D0%BE_%D0%BD._%D0%B5." TargetMode="External"/><Relationship Id="rId7" Type="http://schemas.openxmlformats.org/officeDocument/2006/relationships/hyperlink" Target="http://uk.wikipedia.org/wiki/%D0%94%D0%B0%D0%BE" TargetMode="External"/><Relationship Id="rId2" Type="http://schemas.openxmlformats.org/officeDocument/2006/relationships/hyperlink" Target="http://uk.wikipedia.org/wiki/6_%D1%81%D1%82%D0%BE%D0%BB%D1%96%D1%82%D1%82%D1%8F_%D0%B4%D0%BE_%D0%BD._%D0%B5.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B%D0%B0%D0%BE-%D1%86%D0%B7%D0%B8" TargetMode="External"/><Relationship Id="rId5" Type="http://schemas.openxmlformats.org/officeDocument/2006/relationships/hyperlink" Target="http://uk.wikipedia.org/wiki/%D0%9A%D0%BE%D0%BD%D1%84%D1%83%D1%86%D1%96%D0%B0%D0%BD%D1%81%D1%82%D0%B2%D0%BE" TargetMode="External"/><Relationship Id="rId4" Type="http://schemas.openxmlformats.org/officeDocument/2006/relationships/hyperlink" Target="http://uk.wikipedia.org/wiki/%D0%94%D0%B0%D0%BE%D1%81%D0%B8%D0%B7%D0%B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551_%D0%B4%D0%BE_%D0%BD._%D0%B5." TargetMode="External"/><Relationship Id="rId7" Type="http://schemas.openxmlformats.org/officeDocument/2006/relationships/hyperlink" Target="http://uk.wikipedia.org/w/index.php?title=%D0%9A%D0%BD%D0%B8%D0%B3%D0%B0_%D1%96%D1%81%D1%82%D0%BE%D1%80%D1%96%D1%97&amp;action=edit&amp;redlink=1" TargetMode="External"/><Relationship Id="rId2" Type="http://schemas.openxmlformats.org/officeDocument/2006/relationships/hyperlink" Target="http://uk.wikipedia.org/wiki/%D0%9A%D0%BE%D0%BD%D1%84%D1%83%D1%86%D1%96%D0%B9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/index.php?title=%D0%9A%D0%BD%D0%B8%D0%B3%D0%B0_%D0%BF%D1%96%D1%81%D0%B5%D0%BD%D1%8C&amp;action=edit&amp;redlink=1" TargetMode="External"/><Relationship Id="rId5" Type="http://schemas.openxmlformats.org/officeDocument/2006/relationships/hyperlink" Target="http://uk.wikipedia.org/wiki/%D0%9A%D0%BD%D0%B8%D0%B3%D0%B0_%D0%B7%D0%BC%D1%96%D0%BD" TargetMode="External"/><Relationship Id="rId4" Type="http://schemas.openxmlformats.org/officeDocument/2006/relationships/hyperlink" Target="http://uk.wikipedia.org/wiki/479_%D0%B4%D0%BE_%D0%BD._%D0%B5.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278_%D0%B4%D0%BE_%D0%BD._%D0%B5." TargetMode="External"/><Relationship Id="rId2" Type="http://schemas.openxmlformats.org/officeDocument/2006/relationships/hyperlink" Target="http://uk.wikipedia.org/wiki/340_%D0%B4%D0%BE_%D0%BD._%D0%B5.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6%D1%96%D0%BD%D1%8C_%D0%A8%D0%B8_%D0%A5%D1%83%D0%B0%D0%BD-%D0%B4%D1%96" TargetMode="External"/><Relationship Id="rId2" Type="http://schemas.openxmlformats.org/officeDocument/2006/relationships/hyperlink" Target="http://uk.wikipedia.org/wiki/%D0%94%D0%B8%D0%BD%D0%B0%D1%81%D1%82%D1%96%D1%8F_%D0%A6%D1%96%D0%BD%D1%8C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uk.wikipedia.org/wiki/%D0%A2%D0%B5%D1%80%D0%B0%D0%BA%D0%BE%D1%82%D0%BE%D0%B2%D0%B0_%D0%B0%D1%80%D0%BC%D1%96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4000504"/>
            <a:ext cx="8305800" cy="1300832"/>
          </a:xfrm>
        </p:spPr>
        <p:txBody>
          <a:bodyPr/>
          <a:lstStyle/>
          <a:p>
            <a:r>
              <a:rPr lang="uk-UA" dirty="0" smtClean="0">
                <a:hlinkClick r:id="rId2" tooltip="Китай"/>
              </a:rPr>
              <a:t>Китай</a:t>
            </a:r>
            <a:r>
              <a:rPr lang="uk-UA" dirty="0" smtClean="0"/>
              <a:t> — найстаріша </a:t>
            </a:r>
            <a:r>
              <a:rPr lang="uk-UA" dirty="0" smtClean="0">
                <a:hlinkClick r:id="rId3" tooltip="Країна"/>
              </a:rPr>
              <a:t>країна</a:t>
            </a:r>
            <a:r>
              <a:rPr lang="uk-UA" dirty="0" smtClean="0"/>
              <a:t> у світі, безперервна історична традиція якої налічує майже 5000 років.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8305800" cy="148613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Розвиток Китаю</a:t>
            </a:r>
            <a:endParaRPr lang="uk-UA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24800" cy="1371600"/>
          </a:xfrm>
        </p:spPr>
        <p:txBody>
          <a:bodyPr/>
          <a:lstStyle/>
          <a:p>
            <a:r>
              <a:rPr lang="uk-UA" dirty="0" smtClean="0"/>
              <a:t>            Середньовіччя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7224" y="1214422"/>
            <a:ext cx="7924800" cy="471490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hlinkClick r:id="rId2" tooltip="220"/>
              </a:rPr>
              <a:t>220</a:t>
            </a:r>
            <a:r>
              <a:rPr lang="uk-UA" dirty="0" smtClean="0"/>
              <a:t>–</a:t>
            </a:r>
            <a:r>
              <a:rPr lang="uk-UA" dirty="0" smtClean="0">
                <a:hlinkClick r:id="rId3" tooltip="265"/>
              </a:rPr>
              <a:t>265</a:t>
            </a:r>
            <a:r>
              <a:rPr lang="uk-UA" dirty="0" smtClean="0"/>
              <a:t> роки — період трьох царств (</a:t>
            </a:r>
            <a:r>
              <a:rPr lang="uk-UA" dirty="0" err="1" smtClean="0">
                <a:hlinkClick r:id="rId4" tooltip="Династія Вей"/>
              </a:rPr>
              <a:t>Вей</a:t>
            </a:r>
            <a:r>
              <a:rPr lang="uk-UA" dirty="0" smtClean="0"/>
              <a:t>, </a:t>
            </a:r>
            <a:r>
              <a:rPr lang="uk-UA" dirty="0" smtClean="0">
                <a:hlinkClick r:id="rId5" tooltip="У"/>
              </a:rPr>
              <a:t>У</a:t>
            </a:r>
            <a:r>
              <a:rPr lang="uk-UA" dirty="0" smtClean="0"/>
              <a:t>, </a:t>
            </a:r>
            <a:r>
              <a:rPr lang="uk-UA" dirty="0" err="1" smtClean="0">
                <a:hlinkClick r:id="rId6" tooltip="Династія Шу"/>
              </a:rPr>
              <a:t>Шу</a:t>
            </a:r>
            <a:r>
              <a:rPr lang="uk-UA" dirty="0" smtClean="0"/>
              <a:t>). Після тимчасового об'єднання в </a:t>
            </a:r>
            <a:r>
              <a:rPr lang="uk-UA" dirty="0" smtClean="0">
                <a:hlinkClick r:id="rId7" tooltip="317"/>
              </a:rPr>
              <a:t>317</a:t>
            </a:r>
            <a:r>
              <a:rPr lang="uk-UA" dirty="0" smtClean="0"/>
              <a:t>–</a:t>
            </a:r>
            <a:r>
              <a:rPr lang="uk-UA" dirty="0" smtClean="0">
                <a:hlinkClick r:id="rId8" tooltip="589"/>
              </a:rPr>
              <a:t>589</a:t>
            </a:r>
            <a:r>
              <a:rPr lang="uk-UA" dirty="0" smtClean="0"/>
              <a:t> роках відбувається поділ на Північний та Південний Китай. В той час як на північ вторгаються чужинські народи і створюють 16 держав з китайським управлінням і цивілізацією, у</a:t>
            </a:r>
            <a:r>
              <a:rPr lang="uk-UA" dirty="0" smtClean="0">
                <a:hlinkClick r:id="rId9" tooltip="222"/>
              </a:rPr>
              <a:t>222</a:t>
            </a:r>
            <a:r>
              <a:rPr lang="uk-UA" dirty="0" smtClean="0"/>
              <a:t>–</a:t>
            </a:r>
            <a:r>
              <a:rPr lang="uk-UA" dirty="0" smtClean="0">
                <a:hlinkClick r:id="rId8" tooltip="589"/>
              </a:rPr>
              <a:t>589</a:t>
            </a:r>
            <a:r>
              <a:rPr lang="uk-UA" dirty="0" smtClean="0"/>
              <a:t> роках на півдні так звані шість династій продовжують китайську традицію. </a:t>
            </a:r>
            <a:r>
              <a:rPr lang="uk-UA" dirty="0" err="1" smtClean="0"/>
              <a:t>Лян</a:t>
            </a:r>
            <a:r>
              <a:rPr lang="uk-UA" dirty="0" smtClean="0"/>
              <a:t> У </a:t>
            </a:r>
            <a:r>
              <a:rPr lang="uk-UA" dirty="0" err="1" smtClean="0"/>
              <a:t>Ді</a:t>
            </a:r>
            <a:r>
              <a:rPr lang="uk-UA" dirty="0" smtClean="0"/>
              <a:t> (правив у </a:t>
            </a:r>
            <a:r>
              <a:rPr lang="uk-UA" dirty="0" smtClean="0">
                <a:hlinkClick r:id="rId10" tooltip="502"/>
              </a:rPr>
              <a:t>502</a:t>
            </a:r>
            <a:r>
              <a:rPr lang="uk-UA" dirty="0" smtClean="0"/>
              <a:t>–</a:t>
            </a:r>
            <a:r>
              <a:rPr lang="uk-UA" dirty="0" smtClean="0">
                <a:hlinkClick r:id="rId11" tooltip="550"/>
              </a:rPr>
              <a:t>550</a:t>
            </a:r>
            <a:r>
              <a:rPr lang="uk-UA" dirty="0" smtClean="0"/>
              <a:t> роках) сприяє </a:t>
            </a:r>
            <a:r>
              <a:rPr lang="uk-UA" dirty="0" err="1" smtClean="0">
                <a:hlinkClick r:id="rId12" tooltip="Махаяна"/>
              </a:rPr>
              <a:t>махаяна-буддизму</a:t>
            </a:r>
            <a:r>
              <a:rPr lang="uk-UA" dirty="0" smtClean="0"/>
              <a:t>, котрий поширюється в Китаї. Політичне панування належить у </a:t>
            </a:r>
            <a:r>
              <a:rPr lang="uk-UA" dirty="0" smtClean="0">
                <a:hlinkClick r:id="rId13" tooltip="420"/>
              </a:rPr>
              <a:t>420</a:t>
            </a:r>
            <a:r>
              <a:rPr lang="uk-UA" dirty="0" smtClean="0"/>
              <a:t>–</a:t>
            </a:r>
            <a:r>
              <a:rPr lang="uk-UA" dirty="0" smtClean="0">
                <a:hlinkClick r:id="rId14" tooltip="588"/>
              </a:rPr>
              <a:t>588</a:t>
            </a:r>
            <a:r>
              <a:rPr lang="uk-UA" dirty="0" smtClean="0"/>
              <a:t> роках </a:t>
            </a:r>
            <a:r>
              <a:rPr lang="uk-UA" dirty="0" err="1" smtClean="0"/>
              <a:t>тюрській</a:t>
            </a:r>
            <a:r>
              <a:rPr lang="uk-UA" dirty="0" smtClean="0"/>
              <a:t> державі То-ба (династія </a:t>
            </a:r>
            <a:r>
              <a:rPr lang="uk-UA" dirty="0" err="1" smtClean="0"/>
              <a:t>Вей</a:t>
            </a:r>
            <a:r>
              <a:rPr lang="uk-UA" dirty="0" smtClean="0"/>
              <a:t>). З її занепадом набирає сили генерал Ян </a:t>
            </a:r>
            <a:r>
              <a:rPr lang="uk-UA" dirty="0" err="1" smtClean="0"/>
              <a:t>Цзянь</a:t>
            </a:r>
            <a:r>
              <a:rPr lang="uk-UA" dirty="0" smtClean="0"/>
              <a:t> і знову об'єднує всю державу у </a:t>
            </a:r>
            <a:r>
              <a:rPr lang="uk-UA" dirty="0" smtClean="0">
                <a:hlinkClick r:id="rId15" tooltip="580"/>
              </a:rPr>
              <a:t>580</a:t>
            </a:r>
            <a:r>
              <a:rPr lang="uk-UA" dirty="0" smtClean="0"/>
              <a:t>–</a:t>
            </a:r>
            <a:r>
              <a:rPr lang="uk-UA" dirty="0" smtClean="0">
                <a:hlinkClick r:id="rId16" tooltip="604"/>
              </a:rPr>
              <a:t>604</a:t>
            </a:r>
            <a:r>
              <a:rPr lang="uk-UA" dirty="0" smtClean="0"/>
              <a:t> роках як імператор </a:t>
            </a:r>
            <a:r>
              <a:rPr lang="uk-UA" dirty="0" err="1" smtClean="0"/>
              <a:t>Вень</a:t>
            </a:r>
            <a:r>
              <a:rPr lang="uk-UA" dirty="0" smtClean="0"/>
              <a:t> </a:t>
            </a:r>
            <a:r>
              <a:rPr lang="uk-UA" dirty="0" err="1" smtClean="0"/>
              <a:t>Ді</a:t>
            </a:r>
            <a:r>
              <a:rPr lang="uk-UA" dirty="0" smtClean="0"/>
              <a:t> (</a:t>
            </a:r>
            <a:r>
              <a:rPr lang="uk-UA" dirty="0" smtClean="0">
                <a:hlinkClick r:id="rId17" tooltip="Суй (династія)"/>
              </a:rPr>
              <a:t>династія Суй</a:t>
            </a:r>
            <a:r>
              <a:rPr lang="uk-UA" dirty="0" smtClean="0"/>
              <a:t>). </a:t>
            </a:r>
            <a:r>
              <a:rPr lang="uk-UA" dirty="0" err="1" smtClean="0"/>
              <a:t>Слідуючий</a:t>
            </a:r>
            <a:r>
              <a:rPr lang="uk-UA" dirty="0" smtClean="0"/>
              <a:t> імператор Ян </a:t>
            </a:r>
            <a:r>
              <a:rPr lang="uk-UA" dirty="0" err="1" smtClean="0"/>
              <a:t>Ді</a:t>
            </a:r>
            <a:r>
              <a:rPr lang="uk-UA" dirty="0" smtClean="0"/>
              <a:t>, що правив до </a:t>
            </a:r>
            <a:r>
              <a:rPr lang="uk-UA" dirty="0" smtClean="0">
                <a:hlinkClick r:id="rId18" tooltip="618"/>
              </a:rPr>
              <a:t>618</a:t>
            </a:r>
            <a:r>
              <a:rPr lang="uk-UA" dirty="0" smtClean="0"/>
              <a:t> року обирає у </a:t>
            </a:r>
            <a:r>
              <a:rPr lang="uk-UA" dirty="0" smtClean="0">
                <a:hlinkClick r:id="rId19" tooltip="606"/>
              </a:rPr>
              <a:t>606</a:t>
            </a:r>
            <a:r>
              <a:rPr lang="uk-UA" dirty="0" smtClean="0"/>
              <a:t> році своїх чиновників за допомогою літературних іспитів (діяли до </a:t>
            </a:r>
            <a:r>
              <a:rPr lang="en-US" dirty="0" smtClean="0">
                <a:hlinkClick r:id="rId20" tooltip="XX"/>
              </a:rPr>
              <a:t>XX</a:t>
            </a:r>
            <a:r>
              <a:rPr lang="en-US" dirty="0" smtClean="0"/>
              <a:t> </a:t>
            </a:r>
            <a:r>
              <a:rPr lang="uk-UA" dirty="0" smtClean="0"/>
              <a:t>століття). Імператорський канал з'єднує </a:t>
            </a:r>
            <a:r>
              <a:rPr lang="uk-UA" dirty="0" smtClean="0">
                <a:hlinkClick r:id="rId21" tooltip="Янцзи"/>
              </a:rPr>
              <a:t>Янцзи</a:t>
            </a:r>
            <a:r>
              <a:rPr lang="uk-UA" dirty="0" smtClean="0"/>
              <a:t> та </a:t>
            </a:r>
            <a:r>
              <a:rPr lang="uk-UA" dirty="0" smtClean="0">
                <a:hlinkClick r:id="rId22" tooltip="Хуанхе"/>
              </a:rPr>
              <a:t>Хуанхе</a:t>
            </a:r>
            <a:r>
              <a:rPr lang="uk-UA" dirty="0" smtClean="0"/>
              <a:t>. Військові невдачі від </a:t>
            </a:r>
            <a:r>
              <a:rPr lang="uk-UA" dirty="0" smtClean="0">
                <a:hlinkClick r:id="rId23" tooltip="Тюрки"/>
              </a:rPr>
              <a:t>тюрків</a:t>
            </a:r>
            <a:r>
              <a:rPr lang="uk-UA" dirty="0" smtClean="0"/>
              <a:t> та </a:t>
            </a:r>
            <a:r>
              <a:rPr lang="uk-UA" dirty="0" smtClean="0">
                <a:hlinkClick r:id="rId24" tooltip="Корея"/>
              </a:rPr>
              <a:t>Кореї</a:t>
            </a:r>
            <a:r>
              <a:rPr lang="uk-UA" dirty="0" smtClean="0"/>
              <a:t> спричиняють повстання і як наслідок, </a:t>
            </a:r>
            <a:r>
              <a:rPr lang="uk-UA" dirty="0" err="1" smtClean="0"/>
              <a:t>з'являється</a:t>
            </a:r>
            <a:r>
              <a:rPr lang="uk-UA" dirty="0" err="1" smtClean="0">
                <a:hlinkClick r:id="rId25" tooltip="Династія Тан"/>
              </a:rPr>
              <a:t>Династія</a:t>
            </a:r>
            <a:r>
              <a:rPr lang="uk-UA" dirty="0" smtClean="0">
                <a:hlinkClick r:id="rId25" tooltip="Династія Тан"/>
              </a:rPr>
              <a:t> </a:t>
            </a:r>
            <a:r>
              <a:rPr lang="uk-UA" dirty="0" err="1" smtClean="0">
                <a:hlinkClick r:id="rId25" tooltip="Династія Тан"/>
              </a:rPr>
              <a:t>Тан</a:t>
            </a:r>
            <a:r>
              <a:rPr lang="uk-UA" dirty="0" smtClean="0"/>
              <a:t> (</a:t>
            </a:r>
            <a:r>
              <a:rPr lang="uk-UA" dirty="0" smtClean="0">
                <a:hlinkClick r:id="rId18" tooltip="618"/>
              </a:rPr>
              <a:t>618</a:t>
            </a:r>
            <a:r>
              <a:rPr lang="uk-UA" dirty="0" smtClean="0"/>
              <a:t>–</a:t>
            </a:r>
            <a:r>
              <a:rPr lang="uk-UA" dirty="0" smtClean="0">
                <a:hlinkClick r:id="rId26" tooltip="907"/>
              </a:rPr>
              <a:t>907</a:t>
            </a:r>
            <a:r>
              <a:rPr lang="uk-UA" dirty="0" smtClean="0"/>
              <a:t> роки).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500042"/>
            <a:ext cx="7924800" cy="5857916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Після падіння династії Суй, в епоху </a:t>
            </a:r>
            <a:r>
              <a:rPr lang="uk-UA" dirty="0" err="1" smtClean="0"/>
              <a:t>Тан</a:t>
            </a:r>
            <a:r>
              <a:rPr lang="uk-UA" dirty="0" smtClean="0"/>
              <a:t>, Китаю досяг значного розквіту. Саме в цей період Китай став самою могутньою державою світу і представляв основну силу в Східній Азії: створення самостійних військових округів для охорони кордонів; знищення кок-тюрків; просування в Корею. 88 азіатських народів визнають китайську зверхність. Розквіт економіки, </a:t>
            </a:r>
            <a:r>
              <a:rPr lang="uk-UA" dirty="0" smtClean="0">
                <a:hlinkClick r:id="rId2" tooltip="Араби"/>
              </a:rPr>
              <a:t>арабської</a:t>
            </a:r>
            <a:r>
              <a:rPr lang="uk-UA" dirty="0" smtClean="0"/>
              <a:t> заморської і китайської торгівлі на суходолі. Населення Сіаню, столиці імперії, перевищувало 1 млн. чоловік, процвітала культура: розвивався класичний живопис, такі мистецтва, як музика, танець і опера, вироблялися чудові керамічні вироби, був відкритий секрет білої напівпрозорої порцеляни. Домінували </a:t>
            </a:r>
            <a:r>
              <a:rPr lang="uk-UA" dirty="0" err="1" smtClean="0"/>
              <a:t>конфуціанська</a:t>
            </a:r>
            <a:r>
              <a:rPr lang="uk-UA" dirty="0" smtClean="0"/>
              <a:t> етика і буддизм, спостерігався прогрес у науці — переважно в астрономії і географії. Вершина китайської лірики — Ван </a:t>
            </a:r>
            <a:r>
              <a:rPr lang="uk-UA" dirty="0" err="1" smtClean="0"/>
              <a:t>Вей</a:t>
            </a:r>
            <a:r>
              <a:rPr lang="uk-UA" dirty="0" smtClean="0"/>
              <a:t> (</a:t>
            </a:r>
            <a:r>
              <a:rPr lang="uk-UA" dirty="0" smtClean="0">
                <a:hlinkClick r:id="rId3" tooltip="699"/>
              </a:rPr>
              <a:t>699</a:t>
            </a:r>
            <a:r>
              <a:rPr lang="uk-UA" dirty="0" smtClean="0"/>
              <a:t>–</a:t>
            </a:r>
            <a:r>
              <a:rPr lang="uk-UA" dirty="0" smtClean="0">
                <a:hlinkClick r:id="rId4" tooltip="759"/>
              </a:rPr>
              <a:t>759</a:t>
            </a:r>
            <a:r>
              <a:rPr lang="uk-UA" dirty="0" smtClean="0"/>
              <a:t> роки), </a:t>
            </a:r>
            <a:r>
              <a:rPr lang="uk-UA" dirty="0" smtClean="0">
                <a:hlinkClick r:id="rId5" tooltip="Лі Бо"/>
              </a:rPr>
              <a:t>Лі Бо</a:t>
            </a:r>
            <a:r>
              <a:rPr lang="uk-UA" dirty="0" smtClean="0"/>
              <a:t> (</a:t>
            </a:r>
            <a:r>
              <a:rPr lang="uk-UA" dirty="0" smtClean="0">
                <a:hlinkClick r:id="rId3" tooltip="699"/>
              </a:rPr>
              <a:t>699</a:t>
            </a:r>
            <a:r>
              <a:rPr lang="uk-UA" dirty="0" smtClean="0"/>
              <a:t>–</a:t>
            </a:r>
            <a:r>
              <a:rPr lang="uk-UA" dirty="0" smtClean="0">
                <a:hlinkClick r:id="rId6" tooltip="762"/>
              </a:rPr>
              <a:t>762</a:t>
            </a:r>
            <a:r>
              <a:rPr lang="uk-UA" dirty="0" smtClean="0"/>
              <a:t> роки), </a:t>
            </a:r>
            <a:r>
              <a:rPr lang="uk-UA" dirty="0" err="1" smtClean="0">
                <a:hlinkClick r:id="rId7" tooltip="Ду Фу"/>
              </a:rPr>
              <a:t>Ду</a:t>
            </a:r>
            <a:r>
              <a:rPr lang="uk-UA" dirty="0" smtClean="0">
                <a:hlinkClick r:id="rId7" tooltip="Ду Фу"/>
              </a:rPr>
              <a:t> </a:t>
            </a:r>
            <a:r>
              <a:rPr lang="uk-UA" dirty="0" err="1" smtClean="0">
                <a:hlinkClick r:id="rId7" tooltip="Ду Фу"/>
              </a:rPr>
              <a:t>Фу</a:t>
            </a:r>
            <a:r>
              <a:rPr lang="uk-UA" dirty="0" smtClean="0"/>
              <a:t> (</a:t>
            </a:r>
            <a:r>
              <a:rPr lang="uk-UA" dirty="0" smtClean="0">
                <a:hlinkClick r:id="rId8" tooltip="712"/>
              </a:rPr>
              <a:t>712</a:t>
            </a:r>
            <a:r>
              <a:rPr lang="uk-UA" dirty="0" smtClean="0"/>
              <a:t>–</a:t>
            </a:r>
            <a:r>
              <a:rPr lang="uk-UA" dirty="0" smtClean="0">
                <a:hlinkClick r:id="rId9" tooltip="770"/>
              </a:rPr>
              <a:t>770</a:t>
            </a:r>
            <a:r>
              <a:rPr lang="uk-UA" dirty="0" smtClean="0"/>
              <a:t> роки), </a:t>
            </a:r>
            <a:r>
              <a:rPr lang="uk-UA" dirty="0" smtClean="0">
                <a:hlinkClick r:id="rId10" tooltip="Бо Цзюйі"/>
              </a:rPr>
              <a:t>Бо </a:t>
            </a:r>
            <a:r>
              <a:rPr lang="uk-UA" dirty="0" err="1" smtClean="0">
                <a:hlinkClick r:id="rId10" tooltip="Бо Цзюйі"/>
              </a:rPr>
              <a:t>Цзюйі</a:t>
            </a:r>
            <a:r>
              <a:rPr lang="uk-UA" dirty="0" smtClean="0"/>
              <a:t> та </a:t>
            </a:r>
            <a:r>
              <a:rPr lang="uk-UA" dirty="0" err="1" smtClean="0"/>
              <a:t>Хань</a:t>
            </a:r>
            <a:r>
              <a:rPr lang="uk-UA" dirty="0" smtClean="0"/>
              <a:t> </a:t>
            </a:r>
            <a:r>
              <a:rPr lang="uk-UA" dirty="0" err="1" smtClean="0"/>
              <a:t>Юй</a:t>
            </a:r>
            <a:r>
              <a:rPr lang="uk-UA" dirty="0" smtClean="0"/>
              <a:t>. Збірка віршів «</a:t>
            </a:r>
            <a:r>
              <a:rPr lang="uk-UA" dirty="0" err="1" smtClean="0"/>
              <a:t>Тан</a:t>
            </a:r>
            <a:r>
              <a:rPr lang="uk-UA" dirty="0" smtClean="0"/>
              <a:t>» охоплює 48 900 віршів і 2200 поетів. </a:t>
            </a:r>
            <a:r>
              <a:rPr lang="uk-UA" dirty="0" smtClean="0">
                <a:hlinkClick r:id="rId11" tooltip="725"/>
              </a:rPr>
              <a:t>725</a:t>
            </a:r>
            <a:r>
              <a:rPr lang="uk-UA" dirty="0" smtClean="0"/>
              <a:t> року — заснування академії </a:t>
            </a:r>
            <a:r>
              <a:rPr lang="uk-UA" dirty="0" err="1" smtClean="0"/>
              <a:t>Хань-Лінь</a:t>
            </a:r>
            <a:r>
              <a:rPr lang="uk-UA" dirty="0" smtClean="0"/>
              <a:t> для добору вищих чиновників. Розквіт </a:t>
            </a:r>
            <a:r>
              <a:rPr lang="uk-UA" dirty="0" smtClean="0">
                <a:hlinkClick r:id="rId12" tooltip="Буддизм"/>
              </a:rPr>
              <a:t>буддизму</a:t>
            </a:r>
            <a:r>
              <a:rPr lang="uk-UA" dirty="0" smtClean="0"/>
              <a:t> впливає на літературу і мистецтво (живопис, скульптура). Паломництво передає імпульси </a:t>
            </a:r>
            <a:r>
              <a:rPr lang="uk-UA" dirty="0" err="1" smtClean="0"/>
              <a:t>з</a:t>
            </a:r>
            <a:r>
              <a:rPr lang="uk-UA" dirty="0" err="1" smtClean="0">
                <a:hlinkClick r:id="rId13" tooltip="Індія"/>
              </a:rPr>
              <a:t>Індії</a:t>
            </a:r>
            <a:r>
              <a:rPr lang="uk-UA" dirty="0" smtClean="0"/>
              <a:t>.</a:t>
            </a:r>
          </a:p>
          <a:p>
            <a:r>
              <a:rPr lang="uk-UA" dirty="0" smtClean="0"/>
              <a:t>У </a:t>
            </a:r>
            <a:r>
              <a:rPr lang="en-US" dirty="0" smtClean="0">
                <a:hlinkClick r:id="rId14" tooltip="VIII"/>
              </a:rPr>
              <a:t>VIII</a:t>
            </a:r>
            <a:r>
              <a:rPr lang="en-US" dirty="0" smtClean="0"/>
              <a:t> </a:t>
            </a:r>
            <a:r>
              <a:rPr lang="uk-UA" dirty="0" smtClean="0"/>
              <a:t>столітті — перші невдачі, котрі зумовили занепад світової держави: у </a:t>
            </a:r>
            <a:r>
              <a:rPr lang="uk-UA" dirty="0" smtClean="0">
                <a:hlinkClick r:id="rId15" tooltip="751"/>
              </a:rPr>
              <a:t>751</a:t>
            </a:r>
            <a:r>
              <a:rPr lang="uk-UA" dirty="0" smtClean="0"/>
              <a:t> році поразка біля Таласа від арабів; військові заколоти за участю </a:t>
            </a:r>
            <a:r>
              <a:rPr lang="uk-UA" dirty="0" smtClean="0">
                <a:hlinkClick r:id="rId16" tooltip="Уйгури"/>
              </a:rPr>
              <a:t>уйгурів</a:t>
            </a:r>
            <a:r>
              <a:rPr lang="uk-UA" dirty="0" smtClean="0"/>
              <a:t>, </a:t>
            </a:r>
            <a:r>
              <a:rPr lang="uk-UA" dirty="0" err="1" smtClean="0">
                <a:hlinkClick r:id="rId17" tooltip="Кидані"/>
              </a:rPr>
              <a:t>китаїв</a:t>
            </a:r>
            <a:r>
              <a:rPr lang="uk-UA" dirty="0" smtClean="0">
                <a:hlinkClick r:id="rId17" tooltip="Кидані"/>
              </a:rPr>
              <a:t> (</a:t>
            </a:r>
            <a:r>
              <a:rPr lang="uk-UA" dirty="0" err="1" smtClean="0">
                <a:hlinkClick r:id="rId17" tooltip="Кидані"/>
              </a:rPr>
              <a:t>киданів</a:t>
            </a:r>
            <a:r>
              <a:rPr lang="uk-UA" dirty="0" smtClean="0">
                <a:hlinkClick r:id="rId17" tooltip="Кидані"/>
              </a:rPr>
              <a:t>)</a:t>
            </a:r>
            <a:r>
              <a:rPr lang="uk-UA" dirty="0" smtClean="0"/>
              <a:t>, </a:t>
            </a:r>
            <a:r>
              <a:rPr lang="uk-UA" dirty="0" smtClean="0">
                <a:hlinkClick r:id="rId18" tooltip="Тангути"/>
              </a:rPr>
              <a:t>тангутів</a:t>
            </a:r>
            <a:r>
              <a:rPr lang="uk-UA" dirty="0" smtClean="0"/>
              <a:t> і тайських племен. </a:t>
            </a:r>
            <a:r>
              <a:rPr lang="uk-UA" dirty="0" smtClean="0">
                <a:hlinkClick r:id="rId19" tooltip="790"/>
              </a:rPr>
              <a:t>790</a:t>
            </a:r>
            <a:r>
              <a:rPr lang="uk-UA" dirty="0" smtClean="0"/>
              <a:t> року — завоювання Заходу Китаю </a:t>
            </a:r>
            <a:r>
              <a:rPr lang="uk-UA" dirty="0" err="1" smtClean="0"/>
              <a:t>Туфанською</a:t>
            </a:r>
            <a:r>
              <a:rPr lang="uk-UA" dirty="0" smtClean="0"/>
              <a:t> (Тибетською) державою, яка розпадається в </a:t>
            </a:r>
            <a:r>
              <a:rPr lang="en-US" dirty="0" smtClean="0">
                <a:hlinkClick r:id="rId20" tooltip="IX"/>
              </a:rPr>
              <a:t>IX</a:t>
            </a:r>
            <a:r>
              <a:rPr lang="en-US" dirty="0" smtClean="0"/>
              <a:t> </a:t>
            </a:r>
            <a:r>
              <a:rPr lang="uk-UA" dirty="0" smtClean="0"/>
              <a:t>столітті, проте </a:t>
            </a:r>
            <a:r>
              <a:rPr lang="uk-UA" dirty="0" err="1" smtClean="0"/>
              <a:t>Танську</a:t>
            </a:r>
            <a:r>
              <a:rPr lang="uk-UA" dirty="0" smtClean="0"/>
              <a:t> імперію послаблюють переслідування буддистів у </a:t>
            </a:r>
            <a:r>
              <a:rPr lang="uk-UA" dirty="0" smtClean="0">
                <a:hlinkClick r:id="rId21" tooltip="844"/>
              </a:rPr>
              <a:t>844</a:t>
            </a:r>
            <a:r>
              <a:rPr lang="uk-UA" dirty="0" smtClean="0"/>
              <a:t> році. Ближче до кінця </a:t>
            </a:r>
            <a:r>
              <a:rPr lang="en-US" dirty="0" smtClean="0">
                <a:hlinkClick r:id="rId20" tooltip="IX"/>
              </a:rPr>
              <a:t>IX</a:t>
            </a:r>
            <a:r>
              <a:rPr lang="en-US" dirty="0" smtClean="0"/>
              <a:t> </a:t>
            </a:r>
            <a:r>
              <a:rPr lang="uk-UA" dirty="0" smtClean="0"/>
              <a:t>століття на територію Китаю почали вторгатися сусідні народи, крім того, постійно спалахували внутрішні повстання. У 907 р. династія припинила існування. У </a:t>
            </a:r>
            <a:r>
              <a:rPr lang="uk-UA" dirty="0" smtClean="0">
                <a:hlinkClick r:id="rId22" tooltip="907"/>
              </a:rPr>
              <a:t>907</a:t>
            </a:r>
            <a:r>
              <a:rPr lang="uk-UA" dirty="0" smtClean="0"/>
              <a:t>–</a:t>
            </a:r>
            <a:r>
              <a:rPr lang="uk-UA" dirty="0" smtClean="0">
                <a:hlinkClick r:id="rId23" tooltip="960"/>
              </a:rPr>
              <a:t>960</a:t>
            </a:r>
            <a:r>
              <a:rPr lang="uk-UA" dirty="0" smtClean="0"/>
              <a:t> роках швидко змінилося ще п'ять династій. У цей неспокійний період китайської історії були введені паперові банкноти і винайдений примітивний друкарський верстат.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785794"/>
            <a:ext cx="7924800" cy="522924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hlinkClick r:id="rId2" tooltip="960"/>
              </a:rPr>
              <a:t>960</a:t>
            </a:r>
            <a:r>
              <a:rPr lang="uk-UA" dirty="0" smtClean="0"/>
              <a:t>–</a:t>
            </a:r>
            <a:r>
              <a:rPr lang="uk-UA" dirty="0" smtClean="0">
                <a:hlinkClick r:id="rId3" tooltip="1127"/>
              </a:rPr>
              <a:t>1127</a:t>
            </a:r>
            <a:r>
              <a:rPr lang="uk-UA" dirty="0" smtClean="0"/>
              <a:t> роки — правління династії Північна </a:t>
            </a:r>
            <a:r>
              <a:rPr lang="uk-UA" dirty="0" err="1" smtClean="0">
                <a:hlinkClick r:id="rId4" tooltip="Династія Сун"/>
              </a:rPr>
              <a:t>Сун</a:t>
            </a:r>
            <a:r>
              <a:rPr lang="uk-UA" dirty="0" smtClean="0"/>
              <a:t>, що відновила імперію шляхом сплати данини </a:t>
            </a:r>
            <a:r>
              <a:rPr lang="uk-UA" dirty="0" err="1" smtClean="0"/>
              <a:t>киданам</a:t>
            </a:r>
            <a:r>
              <a:rPr lang="uk-UA" dirty="0" smtClean="0"/>
              <a:t> (династія </a:t>
            </a:r>
            <a:r>
              <a:rPr lang="uk-UA" dirty="0" err="1" smtClean="0"/>
              <a:t>Ляо</a:t>
            </a:r>
            <a:r>
              <a:rPr lang="uk-UA" dirty="0" smtClean="0"/>
              <a:t>) і державі </a:t>
            </a:r>
            <a:r>
              <a:rPr lang="uk-UA" dirty="0" smtClean="0">
                <a:hlinkClick r:id="rId5" tooltip="Сі Ся"/>
              </a:rPr>
              <a:t>Сі Ся</a:t>
            </a:r>
            <a:r>
              <a:rPr lang="uk-UA" dirty="0" smtClean="0"/>
              <a:t>. Для контролю командувачів у </a:t>
            </a:r>
            <a:r>
              <a:rPr lang="uk-UA" dirty="0" smtClean="0">
                <a:hlinkClick r:id="rId6" tooltip="1068"/>
              </a:rPr>
              <a:t>1068</a:t>
            </a:r>
            <a:r>
              <a:rPr lang="uk-UA" dirty="0" smtClean="0"/>
              <a:t>–</a:t>
            </a:r>
            <a:r>
              <a:rPr lang="uk-UA" dirty="0" smtClean="0">
                <a:hlinkClick r:id="rId7" tooltip="1085"/>
              </a:rPr>
              <a:t>1085</a:t>
            </a:r>
            <a:r>
              <a:rPr lang="uk-UA" dirty="0" smtClean="0"/>
              <a:t> роках </a:t>
            </a:r>
            <a:r>
              <a:rPr lang="uk-UA" dirty="0" err="1" smtClean="0"/>
              <a:t>Шень</a:t>
            </a:r>
            <a:r>
              <a:rPr lang="uk-UA" dirty="0" smtClean="0"/>
              <a:t> </a:t>
            </a:r>
            <a:r>
              <a:rPr lang="uk-UA" dirty="0" err="1" smtClean="0"/>
              <a:t>Цзун</a:t>
            </a:r>
            <a:r>
              <a:rPr lang="uk-UA" dirty="0" smtClean="0"/>
              <a:t> розділяє цивільну і військову адміністрацію і створює народну міліцію, але вона не спроможна запобігти політичній катастрофі: </a:t>
            </a:r>
            <a:r>
              <a:rPr lang="uk-UA" dirty="0" err="1" smtClean="0">
                <a:hlinkClick r:id="rId8" tooltip="Чжурчжені"/>
              </a:rPr>
              <a:t>чжурчжені</a:t>
            </a:r>
            <a:r>
              <a:rPr lang="uk-UA" dirty="0" smtClean="0"/>
              <a:t> завойовують Північний Китай і засновують </a:t>
            </a:r>
            <a:r>
              <a:rPr lang="uk-UA" dirty="0" smtClean="0">
                <a:hlinkClick r:id="rId9" tooltip="1125"/>
              </a:rPr>
              <a:t>1125</a:t>
            </a:r>
            <a:r>
              <a:rPr lang="uk-UA" dirty="0" smtClean="0"/>
              <a:t> року державу </a:t>
            </a:r>
            <a:r>
              <a:rPr lang="uk-UA" dirty="0" err="1" smtClean="0">
                <a:hlinkClick r:id="rId10" tooltip="Династія Цзінь"/>
              </a:rPr>
              <a:t>Цзінь</a:t>
            </a:r>
            <a:r>
              <a:rPr lang="uk-UA" dirty="0" smtClean="0"/>
              <a:t>. </a:t>
            </a:r>
            <a:r>
              <a:rPr lang="uk-UA" dirty="0" smtClean="0">
                <a:hlinkClick r:id="rId3" tooltip="1127"/>
              </a:rPr>
              <a:t>1127</a:t>
            </a:r>
            <a:r>
              <a:rPr lang="uk-UA" dirty="0" smtClean="0"/>
              <a:t>–</a:t>
            </a:r>
            <a:r>
              <a:rPr lang="uk-UA" dirty="0" smtClean="0">
                <a:hlinkClick r:id="rId11" tooltip="1279"/>
              </a:rPr>
              <a:t>1279</a:t>
            </a:r>
            <a:r>
              <a:rPr lang="uk-UA" dirty="0" smtClean="0"/>
              <a:t> роки — правління Південної династії </a:t>
            </a:r>
            <a:r>
              <a:rPr lang="uk-UA" dirty="0" err="1" smtClean="0"/>
              <a:t>Сун</a:t>
            </a:r>
            <a:r>
              <a:rPr lang="uk-UA" dirty="0" smtClean="0"/>
              <a:t>, що ледве зберігає свою самостійність за допомогою данини до монгольського вторгнення. Попри політичне безсилля — другий період культурного та економічного розквіту Китаю: вдосконалення </a:t>
            </a:r>
            <a:r>
              <a:rPr lang="uk-UA" dirty="0" smtClean="0">
                <a:hlinkClick r:id="rId12" tooltip="Селітра"/>
              </a:rPr>
              <a:t>селітри</a:t>
            </a:r>
            <a:r>
              <a:rPr lang="uk-UA" dirty="0" smtClean="0"/>
              <a:t>, пороху, ракети, книгодрукування, </a:t>
            </a:r>
            <a:r>
              <a:rPr lang="uk-UA" dirty="0" smtClean="0">
                <a:hlinkClick r:id="rId13" tooltip="Порцеляна"/>
              </a:rPr>
              <a:t>порцеляни</a:t>
            </a:r>
            <a:r>
              <a:rPr lang="uk-UA" dirty="0" smtClean="0"/>
              <a:t>. Також були досягнення і в культурі. Розквіт </a:t>
            </a:r>
            <a:r>
              <a:rPr lang="uk-UA" dirty="0" smtClean="0">
                <a:hlinkClick r:id="rId14" tooltip="Проза"/>
              </a:rPr>
              <a:t>прози</a:t>
            </a:r>
            <a:r>
              <a:rPr lang="uk-UA" dirty="0" smtClean="0"/>
              <a:t> (історичні та географічні праці, енциклопедії); відомі </a:t>
            </a:r>
            <a:r>
              <a:rPr lang="uk-UA" dirty="0" smtClean="0">
                <a:hlinkClick r:id="rId15" tooltip="Есе"/>
              </a:rPr>
              <a:t>есеїсти</a:t>
            </a:r>
            <a:r>
              <a:rPr lang="uk-UA" dirty="0" smtClean="0"/>
              <a:t> </a:t>
            </a:r>
            <a:r>
              <a:rPr lang="uk-UA" dirty="0" err="1" smtClean="0"/>
              <a:t>Оуян</a:t>
            </a:r>
            <a:r>
              <a:rPr lang="uk-UA" dirty="0" smtClean="0"/>
              <a:t> Сю та </a:t>
            </a:r>
            <a:r>
              <a:rPr lang="uk-UA" dirty="0" err="1" smtClean="0"/>
              <a:t>Сяо</a:t>
            </a:r>
            <a:r>
              <a:rPr lang="uk-UA" dirty="0" smtClean="0"/>
              <a:t> </a:t>
            </a:r>
            <a:r>
              <a:rPr lang="uk-UA" dirty="0" err="1" smtClean="0"/>
              <a:t>Тунбо</a:t>
            </a:r>
            <a:r>
              <a:rPr lang="uk-UA" dirty="0" smtClean="0"/>
              <a:t>; створюються академії живопису. Філософія </a:t>
            </a:r>
            <a:r>
              <a:rPr lang="uk-UA" dirty="0" err="1" smtClean="0"/>
              <a:t>Сун</a:t>
            </a:r>
            <a:r>
              <a:rPr lang="uk-UA" dirty="0" smtClean="0"/>
              <a:t>, що догматизує </a:t>
            </a:r>
            <a:r>
              <a:rPr lang="uk-UA" dirty="0" smtClean="0">
                <a:hlinkClick r:id="rId16" tooltip="Конфуціанство"/>
              </a:rPr>
              <a:t>конфуціанство</a:t>
            </a:r>
            <a:r>
              <a:rPr lang="uk-UA" dirty="0" smtClean="0"/>
              <a:t> в державну моральність і засновує китайську єдину культуру. Творцем </a:t>
            </a:r>
            <a:r>
              <a:rPr lang="uk-UA" dirty="0" err="1" smtClean="0"/>
              <a:t>новокитайської</a:t>
            </a:r>
            <a:r>
              <a:rPr lang="uk-UA" dirty="0" smtClean="0"/>
              <a:t> мови стає «схоласт» </a:t>
            </a:r>
            <a:r>
              <a:rPr lang="uk-UA" dirty="0" err="1" smtClean="0">
                <a:hlinkClick r:id="rId17" tooltip="Чжу Сі"/>
              </a:rPr>
              <a:t>Чжу</a:t>
            </a:r>
            <a:r>
              <a:rPr lang="uk-UA" dirty="0" smtClean="0">
                <a:hlinkClick r:id="rId17" tooltip="Чжу Сі"/>
              </a:rPr>
              <a:t> Сі</a:t>
            </a:r>
            <a:r>
              <a:rPr lang="uk-UA" dirty="0" smtClean="0"/>
              <a:t> (</a:t>
            </a:r>
            <a:r>
              <a:rPr lang="uk-UA" dirty="0" smtClean="0">
                <a:hlinkClick r:id="rId18" tooltip="1131"/>
              </a:rPr>
              <a:t>1131</a:t>
            </a:r>
            <a:r>
              <a:rPr lang="uk-UA" dirty="0" smtClean="0"/>
              <a:t>–</a:t>
            </a:r>
            <a:r>
              <a:rPr lang="uk-UA" dirty="0" smtClean="0">
                <a:hlinkClick r:id="rId19" tooltip="1200"/>
              </a:rPr>
              <a:t>1200</a:t>
            </a:r>
            <a:r>
              <a:rPr lang="uk-UA" dirty="0" smtClean="0"/>
              <a:t> роки).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24800" cy="1371600"/>
          </a:xfrm>
        </p:spPr>
        <p:txBody>
          <a:bodyPr/>
          <a:lstStyle/>
          <a:p>
            <a:r>
              <a:rPr lang="uk-UA" dirty="0" smtClean="0"/>
              <a:t>            </a:t>
            </a:r>
            <a:r>
              <a:rPr smtClean="0"/>
              <a:t>XIX </a:t>
            </a:r>
            <a:r>
              <a:rPr lang="uk-UA" dirty="0" smtClean="0"/>
              <a:t>сторіччя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214422"/>
            <a:ext cx="7924800" cy="480061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На початку </a:t>
            </a:r>
            <a:r>
              <a:rPr lang="en-US" dirty="0" smtClean="0"/>
              <a:t>XIX </a:t>
            </a:r>
            <a:r>
              <a:rPr lang="uk-UA" dirty="0" smtClean="0"/>
              <a:t>ст. європейські кораблі почали все частіше з'являтися біля узбережжя, царська Росія заволоділа Сибіром. Через «опіумні війни» (1839—1842) Шанхай і Нанкін перейшли в руки англійців, п'ять портів були відкриті для торгівлі, а війська Великобританії окупували Гонконг. Китайці були змушені ввозити опій, щоб підтримати торгівлю. Крім того, загрозу для маньчжурського двору становило повстання </a:t>
            </a:r>
            <a:r>
              <a:rPr lang="uk-UA" dirty="0" err="1" smtClean="0"/>
              <a:t>тайпинів</a:t>
            </a:r>
            <a:r>
              <a:rPr lang="uk-UA" dirty="0" smtClean="0"/>
              <a:t> (1848—1864) під керівництвом релігійного фанатика, який називав себе братом Ісуса Христа. Він і його послідовники захопили велику територію Китаю і заснували Небесну столицю в Нанкіні. Спроби повсталих заволодіти Пекіном і слабкий опір маньчжурів спонукали британців і французів домогтися в імператора нових концесій. Результатом стала Пекінська угода, за якою для іноземних торговців відкривалися додаткові порти, гарантувалися екстериторіальні права й інші привілеї іноземцям. Союзні війська й армія маньчжурів розгромили </a:t>
            </a:r>
            <a:r>
              <a:rPr lang="uk-UA" dirty="0" err="1" smtClean="0"/>
              <a:t>тайпинів</a:t>
            </a:r>
            <a:r>
              <a:rPr lang="uk-UA" dirty="0" smtClean="0"/>
              <a:t>, Нанкін був відвойований. Але незабаром почалася війна Китаю з Японією (1894—1895), у результаті якої Китай втратив Корею, Тайвань і </a:t>
            </a:r>
            <a:r>
              <a:rPr lang="uk-UA" dirty="0" err="1" smtClean="0"/>
              <a:t>Пескадорські</a:t>
            </a:r>
            <a:r>
              <a:rPr lang="uk-UA" dirty="0" smtClean="0"/>
              <a:t> острови.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924800" cy="871534"/>
          </a:xfrm>
        </p:spPr>
        <p:txBody>
          <a:bodyPr/>
          <a:lstStyle/>
          <a:p>
            <a:r>
              <a:rPr lang="uk-UA" dirty="0" smtClean="0"/>
              <a:t>                1900 - 1949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142984"/>
            <a:ext cx="7924800" cy="5357850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На зломі століть у Китаї відбулося </a:t>
            </a:r>
            <a:r>
              <a:rPr lang="uk-UA" dirty="0" smtClean="0">
                <a:hlinkClick r:id="rId2" tooltip="Боксерське повстання"/>
              </a:rPr>
              <a:t>Боксерське повстання</a:t>
            </a:r>
            <a:r>
              <a:rPr lang="uk-UA" dirty="0" smtClean="0"/>
              <a:t>. У </a:t>
            </a:r>
            <a:r>
              <a:rPr lang="uk-UA" dirty="0" smtClean="0">
                <a:hlinkClick r:id="rId3" tooltip="1900"/>
              </a:rPr>
              <a:t>1900</a:t>
            </a:r>
            <a:r>
              <a:rPr lang="uk-UA" dirty="0" smtClean="0"/>
              <a:t> «Громада справедливих куркулів», або «боксерів», вдерлася у </a:t>
            </a:r>
            <a:r>
              <a:rPr lang="uk-UA" dirty="0" smtClean="0">
                <a:hlinkClick r:id="rId4" tooltip="Пекін"/>
              </a:rPr>
              <a:t>Пекін</a:t>
            </a:r>
            <a:r>
              <a:rPr lang="uk-UA" dirty="0" smtClean="0"/>
              <a:t> і атакувала квартал, де жили іноземці. Облога продовжувалася 50 днів, доки не прибули експедиційні сили семи західних держав та Японії. «Боксерам» довелося тікати. Революційний рух у Китаї зрештою призвів до </a:t>
            </a:r>
            <a:r>
              <a:rPr lang="uk-UA" dirty="0" smtClean="0">
                <a:hlinkClick r:id="rId5" tooltip="Китайська революція"/>
              </a:rPr>
              <a:t>китайської революції</a:t>
            </a:r>
            <a:r>
              <a:rPr lang="uk-UA" dirty="0" smtClean="0"/>
              <a:t> та падіння династії Цин у 1911 р. У цей час революціонери в Нанкіні створили свій уряд. Сунь </a:t>
            </a:r>
            <a:r>
              <a:rPr lang="uk-UA" dirty="0" err="1" smtClean="0"/>
              <a:t>Ятсен</a:t>
            </a:r>
            <a:r>
              <a:rPr lang="uk-UA" dirty="0" smtClean="0"/>
              <a:t> був проголошений першим президентом 1 січня 1912 р., але не він, а генерал Юань Шикай змусив маньчжурів зректися престолу у 1912 р. і проголосив Китай конституційною республікою. Столицею держави був оголошений Пекін. У тому ж році </a:t>
            </a:r>
            <a:r>
              <a:rPr lang="uk-UA" dirty="0" smtClean="0">
                <a:hlinkClick r:id="rId6" tooltip="Сунь Ятсен"/>
              </a:rPr>
              <a:t>Сунь </a:t>
            </a:r>
            <a:r>
              <a:rPr lang="uk-UA" dirty="0" err="1" smtClean="0">
                <a:hlinkClick r:id="rId6" tooltip="Сунь Ятсен"/>
              </a:rPr>
              <a:t>Ятсен</a:t>
            </a:r>
            <a:r>
              <a:rPr lang="uk-UA" dirty="0" smtClean="0"/>
              <a:t> сформував партію </a:t>
            </a:r>
            <a:r>
              <a:rPr lang="uk-UA" dirty="0" err="1" smtClean="0">
                <a:hlinkClick r:id="rId7" tooltip="Гоміньдан"/>
              </a:rPr>
              <a:t>гоміньдан</a:t>
            </a:r>
            <a:r>
              <a:rPr lang="uk-UA" dirty="0" smtClean="0"/>
              <a:t>, оголошену Юань </a:t>
            </a:r>
            <a:r>
              <a:rPr lang="uk-UA" dirty="0" err="1" smtClean="0"/>
              <a:t>Шикаєм</a:t>
            </a:r>
            <a:r>
              <a:rPr lang="uk-UA" dirty="0" smtClean="0"/>
              <a:t> у 1913 р. поза законом. Юань намагався стати імператором, але його спроба провалилася. Після його смерті у 1916 р. Японія скористалася внутрішніми </a:t>
            </a:r>
            <a:r>
              <a:rPr lang="uk-UA" dirty="0" err="1" smtClean="0"/>
              <a:t>безладдями</a:t>
            </a:r>
            <a:r>
              <a:rPr lang="uk-UA" dirty="0" smtClean="0"/>
              <a:t> в Китаї, щоб захопити провінцію </a:t>
            </a:r>
            <a:r>
              <a:rPr lang="uk-UA" dirty="0" err="1" smtClean="0"/>
              <a:t>Шаньдун</a:t>
            </a:r>
            <a:r>
              <a:rPr lang="uk-UA" dirty="0" smtClean="0"/>
              <a:t>, і висунула так звані «двадцять одну вимогу», за якими влада у Китаї переходила в руки японців. Китай був змушений погодитися на ці вимоги, і з тих пір цей день вважається днем національної жалоби.</a:t>
            </a:r>
          </a:p>
          <a:p>
            <a:r>
              <a:rPr lang="uk-UA" dirty="0" smtClean="0"/>
              <a:t>У 1917 р. Китай вступив у Першу світову війну, насамперед спонукуваний бажанням відвоювати загублені провінції, але на Версальській мирній конференції претензії Китаю були відхилені. У липні 1921 р. у Шанхаї була утворена китайська Комуністична партія, одним з лідерів якої став </a:t>
            </a:r>
            <a:r>
              <a:rPr lang="uk-UA" dirty="0" smtClean="0">
                <a:hlinkClick r:id="rId8" tooltip="Мао Цзедун"/>
              </a:rPr>
              <a:t>Мао Цзедун</a:t>
            </a:r>
            <a:r>
              <a:rPr lang="uk-UA" dirty="0" smtClean="0"/>
              <a:t>. У 1924 р. партія </a:t>
            </a:r>
            <a:r>
              <a:rPr lang="uk-UA" dirty="0" err="1" smtClean="0"/>
              <a:t>гоміньдан</a:t>
            </a:r>
            <a:r>
              <a:rPr lang="uk-UA" dirty="0" smtClean="0"/>
              <a:t>, позбавлена підтримки західних демократичних держав, була переформована Сунь </a:t>
            </a:r>
            <a:r>
              <a:rPr lang="uk-UA" dirty="0" err="1" smtClean="0"/>
              <a:t>Ятсеном</a:t>
            </a:r>
            <a:r>
              <a:rPr lang="uk-UA" dirty="0" smtClean="0"/>
              <a:t> під керівництвом радянського уряду. За підтримкою російських комуністів, була утворена революційна армія. Сунь </a:t>
            </a:r>
            <a:r>
              <a:rPr lang="uk-UA" dirty="0" err="1" smtClean="0"/>
              <a:t>Ятсен</a:t>
            </a:r>
            <a:r>
              <a:rPr lang="uk-UA" dirty="0" smtClean="0"/>
              <a:t> помер у 1925 р., а національний уряд провінції </a:t>
            </a:r>
            <a:r>
              <a:rPr lang="uk-UA" dirty="0" err="1" smtClean="0"/>
              <a:t>Гуаньчжоу</a:t>
            </a:r>
            <a:r>
              <a:rPr lang="uk-UA" dirty="0" smtClean="0"/>
              <a:t> очолив </a:t>
            </a:r>
            <a:r>
              <a:rPr lang="uk-UA" dirty="0" smtClean="0">
                <a:hlinkClick r:id="rId9" tooltip="Чан Кайші"/>
              </a:rPr>
              <a:t>Чан </a:t>
            </a:r>
            <a:r>
              <a:rPr lang="uk-UA" dirty="0" err="1" smtClean="0">
                <a:hlinkClick r:id="rId9" tooltip="Чан Кайші"/>
              </a:rPr>
              <a:t>Кайші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428604"/>
            <a:ext cx="7924800" cy="5857916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Війська націоналістів рушили на північ, захоплюючи провінцію за провінцією, і в 1927 р. досягли Шанхаю. У квітні 1927 р., після розправи над членами Комуністичної партії, у Нанкіні був створений тимчасовий націоналістичний уряд, визнаний західними державами у 1928 р. Президентом країни став Чан </a:t>
            </a:r>
            <a:r>
              <a:rPr lang="uk-UA" dirty="0" err="1" smtClean="0"/>
              <a:t>Кайші</a:t>
            </a:r>
            <a:r>
              <a:rPr lang="uk-UA" dirty="0" smtClean="0"/>
              <a:t>. Протягом майже 10 років Чан </a:t>
            </a:r>
            <a:r>
              <a:rPr lang="uk-UA" dirty="0" err="1" smtClean="0"/>
              <a:t>Кайші</a:t>
            </a:r>
            <a:r>
              <a:rPr lang="uk-UA" dirty="0" smtClean="0"/>
              <a:t> намагався відновити політичну єдність всієї країни, але зіштовхнувся з могутньою опозицією. У 1931 р. Японія захопила Маньчжурію, і до 1933 р. війська наблизилися до передмість Пекіну.</a:t>
            </a:r>
          </a:p>
          <a:p>
            <a:r>
              <a:rPr lang="uk-UA" dirty="0" smtClean="0"/>
              <a:t>У 1935 р. Мао Цзедун проголосив себе лідером Китайської Комуністичної партії. Через півроку почалося повномасштабне вторгнення у Китай японських військ, а до жовтня 1938 р. японська армія контролювала всі східні провінції від Маньчжурії до </a:t>
            </a:r>
            <a:r>
              <a:rPr lang="uk-UA" dirty="0" err="1" smtClean="0"/>
              <a:t>Гуаньдуна</a:t>
            </a:r>
            <a:r>
              <a:rPr lang="uk-UA" dirty="0" smtClean="0"/>
              <a:t>. У Пекіні і Нанкіні були створені маріонеткові уряди. Війська </a:t>
            </a:r>
            <a:r>
              <a:rPr lang="uk-UA" dirty="0" err="1" smtClean="0"/>
              <a:t>гоміньдану</a:t>
            </a:r>
            <a:r>
              <a:rPr lang="uk-UA" dirty="0" smtClean="0"/>
              <a:t> відступили до Чунціна, комуністи зайняли провінцію </a:t>
            </a:r>
            <a:r>
              <a:rPr lang="uk-UA" dirty="0" err="1" smtClean="0"/>
              <a:t>Шеньсі</a:t>
            </a:r>
            <a:r>
              <a:rPr lang="uk-UA" dirty="0" smtClean="0"/>
              <a:t>, керуючи партизанською війною на окупованих територіях. У 1945 р., після розгрому японської армії в Тихоокеанському регіоні, капітулювали японські війська у Китаї. Армія Чан </a:t>
            </a:r>
            <a:r>
              <a:rPr lang="uk-UA" dirty="0" err="1" smtClean="0"/>
              <a:t>Кайші</a:t>
            </a:r>
            <a:r>
              <a:rPr lang="uk-UA" dirty="0" smtClean="0"/>
              <a:t> за допомогою військово-повітряних сил США захопила в полон залишки японських військ і отримала контроль над головними стратегічними пунктами території, окупованої японцями.</a:t>
            </a:r>
          </a:p>
          <a:p>
            <a:r>
              <a:rPr lang="uk-UA" dirty="0" smtClean="0"/>
              <a:t>У 1949 р. в Китаї вибухнула громадянська війна. З допомогою тактики партизанської війни, опанованої під час окупації, комуністи до 1948 р. захопили майже всі північні землі, а у січні 1949 р. узяли Пекін. Війська Чан </a:t>
            </a:r>
            <a:r>
              <a:rPr lang="uk-UA" dirty="0" err="1" smtClean="0"/>
              <a:t>Кайші</a:t>
            </a:r>
            <a:r>
              <a:rPr lang="uk-UA" dirty="0" smtClean="0"/>
              <a:t> </a:t>
            </a:r>
            <a:r>
              <a:rPr lang="uk-UA" dirty="0" err="1" smtClean="0"/>
              <a:t>втікли</a:t>
            </a:r>
            <a:r>
              <a:rPr lang="uk-UA" dirty="0" smtClean="0"/>
              <a:t> на Тайвань.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501122" cy="2286016"/>
          </a:xfrm>
        </p:spPr>
        <p:txBody>
          <a:bodyPr/>
          <a:lstStyle/>
          <a:p>
            <a:r>
              <a:rPr lang="ru-RU" dirty="0" err="1" smtClean="0"/>
              <a:t>Китайська</a:t>
            </a:r>
            <a:r>
              <a:rPr lang="ru-RU" dirty="0" smtClean="0"/>
              <a:t> народна </a:t>
            </a:r>
            <a:r>
              <a:rPr lang="ru-RU" dirty="0" err="1" smtClean="0"/>
              <a:t>республіка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1949)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785926"/>
            <a:ext cx="5429288" cy="464347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1 жовтня 1949 року </a:t>
            </a:r>
            <a:r>
              <a:rPr lang="uk-UA" dirty="0" smtClean="0">
                <a:hlinkClick r:id="rId2" tooltip="Мао Цзедун"/>
              </a:rPr>
              <a:t>Мао Цзедун</a:t>
            </a:r>
            <a:r>
              <a:rPr lang="uk-UA" dirty="0" smtClean="0"/>
              <a:t> проголосив утворення Китайської Народної Республіки. Перші дії нового уряду були спрямовані на відновлення економіки і створення соціалістичного ладу. Відповідно до Пакту про радянсько-китайську дружбу, укладеного у лютому 1950, китайцям у цьому допомагав Радянський Союз. У країну прибували радянські фахівці, Китай одержував устаткування, необхідне для відновлення економіки.</a:t>
            </a:r>
          </a:p>
          <a:p>
            <a:r>
              <a:rPr lang="uk-UA" dirty="0" smtClean="0"/>
              <a:t>У жовтні 1950 Китай вступив у </a:t>
            </a:r>
            <a:r>
              <a:rPr lang="uk-UA" dirty="0" smtClean="0">
                <a:hlinkClick r:id="rId3" tooltip="Корейська війна"/>
              </a:rPr>
              <a:t>Корейську війну</a:t>
            </a:r>
            <a:r>
              <a:rPr lang="uk-UA" dirty="0" smtClean="0"/>
              <a:t>. У той же час в країні були проведені аграрні реформи, щоб забезпечити більш справедливий розподіл землі, але вони супроводжувалися стратами колишніх землевласників і заможних селян. Крім того, почали вживатися заходи проти політичної й економічної корупції.</a:t>
            </a:r>
          </a:p>
          <a:p>
            <a:endParaRPr lang="uk-UA" dirty="0"/>
          </a:p>
        </p:txBody>
      </p:sp>
      <p:sp>
        <p:nvSpPr>
          <p:cNvPr id="21506" name="AutoShape 2" descr="data:image/jpeg;base64,/9j/4AAQSkZJRgABAQAAAQABAAD/2wCEAAkGBhQSERUUEhQWExUVFhcaGBYYFxUWFBgXFhQXGhQWFhcXHScfGBkjGRUUHy8gIycpLCwtGB4xNTAqNSYrLCkBCQoKDgwOGQ8PGiwkHyQsLCoqLC8sLCwpNC8pLCwsLC4pKiwsKiwsLCksLCosLDQsKSwpLCksLCwsLCwpLSw2Kf/AABEIAMgAyAMBIgACEQEDEQH/xAAbAAABBQEBAAAAAAAAAAAAAAAAAQIDBAUGB//EADwQAAEDAgQCCAUDAgcAAwEAAAEAAhEDIQQSMUEFUSJhcYGRobHwBhMywdFCUuFichQVIzOCkvFDorIH/8QAGQEBAAMBAQAAAAAAAAAAAAAAAAIDBAEF/8QAHxEBAAICAgIDAAAAAAAAAAAAAAECAxEhMRITMlFh/9oADAMBAAIRAxEAPwD3FCEIBCEIBCEIBCrnEz9Azf1fp8d+7xUVeAM1Rwgbn6ewN380EzsY3aXdmnjos+r8QNmAQO5zvSPUrQBJbLbmLSCJtbey5rFcErAzGcnWPO8oNiljA8f73cA1h85TK+BrGC15I3GdzT4hc5Uwr2/UxwnqKucOwFSobEtDYkEuA10jmg067ntAGV4M/UX5hHV0hJ0TJqk9B8A6HpanY3I0vOil/wAsqOdmc8DYRJIHfv1laIoC8comw3vcaIOfHFa7XQHtfB3A8BorVH4kdo9g/wCJg+Dvyr9XhId9TjIMgiJHVJmQmYngbXCQS1+7rHN/cNCgfhuOUn6Og8nW/hX1w2LwOR5aQJHKPJWeF4qq1wa10AmIdOXz07kHYIVduII/3BH9Qu3v5d/irCAQhCAQhCAQhCAQhCAQhR1q2UcydB70HWgWpVDde4bnqAUJp5vr7mTbv/cfL1TKtYUwXO6T4mBrE6NHuYVWlgy/p1Whk/pkl0EWBk27Ag0i8Rrbnsmvyujo5o0taeqVg1eNlr4awDKf1XdppbTuTz8SPiQwRzvHig3pdyA758h+Uyq4gSTYch+ZVThvFDUJBbpuNO8bK/HNBXpvzi+YQdHNHcdFI5p5nvj8KQ2Q1vPVBWFN0/VI5QNe3wUwHuYTaVcOLm3BB3tPIjmFKL67IEjqPmgNHslI6oG6kduieWygxOPcIc852XgQRvbcc1guw72xZwkSLXgb811fEuIfJEwXTtsOsnZZ/DeIurVZc1lhYbjmWnfsQWuG8ba8Q6A7lzHerop5fo/6bd37fT1VUcEpioHgc7TYW2CvNbsb8jugWnVDtNtQdR2p6gq0jqNRv9iNwn0a2bqI1HvUdaCRCEIBCEIBCEIGVqoaJK5bE8bc58tAMH/iSNBzIGsb9Svf4sV65bP+m1rtDA5OcfMDl3pvEmsIAYMuQAyBGtmiNyY32B5oMj/EPzF5JLzqZ0HK1gtegRUpBz6uXLLXWv1Bp1FuUrHeZk+e3vRI14FomPQjXwQa9QtYSKBuTDnEy/S2QnUcyFRpk1HgVKhDdZcTpO3WeapDrMdf2HUkdUJN9fxpCDe4RXp0i85wQ422hoJgmdzK1qlcuDSxwAJEmxNxYDaZhcXKGE849270HWONFtQNIDnnUnpZRtJOmwScQ46ymCB0nQIGxn+rRYFfEg5jMucZJaIAI0Hjc9gVR7pAHL/1Bp1OO1HEQWsjQAazzJ2WpR47TDRmfLovAIBI5Ll5SEIOqdxSiW/MBAdoJHS7CBsVkVPiGqQQIE8hcdizRpKEEuIxTqkFzi4xCjaSNJTSFq8EwzKgeJ6cQOUEHbqMHwQb+AqZmMI/aLHnH/virMqjwjHte0NFnNABb2W13V9wQCgrUj9TbOHgeYKlnmlKBKNUOE+I3B3BT1UqnI7ONNHdmzu0enYFbQCEIQCx/iXiPy6eRp6b7dg3P2WwuI4ljPm1S/UTDewafnvQaXw/hTT6ZaSHDKLTO5PZZN4pX/T+rM5zu3RoHOAIW7SY5tIAAZg0DqmBP3WFUbRbUax+o+smSHOIvJ2g+M9SDLcDlm+uuw+22iTbv9F03FGMFMPN6YFg2xzOsHZht1LmrHS19Pyf4QNbrZIWp9psm5D2IGO1tp16pwI5x2/lKGjn6pCEAQk39++aXKI0TQ2+6ByE3L1lLl7UCtdBPvtTqjxaL2vGijITkFjh2F+ZUawmAdY1sF12HwbaYAY0ADx7Z3XK8JxbadTM4HSBG07+ErfwHGxUN25euZE7CY397IKlbh5o1hVb/tk316M6zG11vJkbbH3CegRM0T0hCBjwo8I+OidtOz+DbwTydlXe6Id+0nwnpeV+5BeQhCDO49iclF3N3R8dfKVx59I/K3fiyvJYztcfQeF/FYmp6v4QdZwfEmpTzPMnMe7kPNc/xTCFlRx1DiSHbTMkd0wpeCcT+W8h30Ezp+qEziOONR06N2HmSRzKCZvFM1AUi24i9oyg+qkwHD6YpuqVZIa6BG8W75Kz6MWA1cY8TGvatzHNFHDim8kzNxz132QYWKyl5+WCG7Tqob726lbwWN+U6QA60dk7qvVuZ1mT53QMT2vJtOyRjQdTEd57AmutvaJnqGsoAhANu8rB4h8aUWOYGf6jTdxGrR1C15v2LdoYgOY0iCHAOFtiJ7d1GLRPSMWiej2GL7fZSFoa0z9RiByGs99u5RZ0T1KSRpC43F/FtaniHNOVzGujKGxYcjrK63HNe6mRTcGOtDuUGT5LzLiNENqODagqjXOJEk6zO8yqctpjpRmtMa09KwfEqdUAse10iYkZgOsahbHByHVMmrXtLTv126wQvGKFdzDmaS08x16r2H4HwBaKYnOGM+sCAc30x4+S7S/k7jyebr6X0QQRFu2OR61I0rPr4cnENObK2B0ZPTIk6dVloP5+4Vq4qQpU0oI6uih2967qV5nuUL9UE2Cd0Y/aY7tvKEKLCuh5HMT3tMehHghBzXxDVms7qhvg1pPqqL9LdXpZTcUqTWeeTnd/Sj7BVmPvPu/vzQXBRiiHbl8dwbc+KgLp15+qvYv/AGKO0l57bi6os8j7lArjdWcVxF1TLnvlHZ39uiXjGGFOqWtmIB67hUxfv9lA5gvff02KkYzY81Hn7k8O3Onqgr4rH0qZio9rN7kB0TyJXIfF3H2PysoPJAkucCQDMjLbW3ddN+OcCRVbUa3oloBdc9IH9WwsQB2LmFmyXn4smXJPNQV1HAfi1wLKdUNyQGh30loAgE7EaLlyhVVtMdKa2ms7h6pS4jScYbUY48g5pPhKkr4hrBL3NaP6iG+q8nT6lUujMSYsJJMDkJ0Cu934v98/Te+JPiJz3uZSqf6VhYRJjpDNqWrBo0HPcGsaXOcYDQCSTsABqmLpPgrjeHwtR1StTe+oGn5ZabSRGXLH1GSM025KrflPKnflblD8L/DpxFSXAhjXARH1On6NRHX/ACvdcFhhTpsYAGhrQIGggbdSzMJwsOwrGfJ/w+QHLSDgQ0wYkgXN5Kk4Xi3igXPBJBhvNwMR5mJWqlYrDZjpFYLxys1ppE/UKgPWG/q7tFqSsbDYM13ipVAgCwFhIJte5G8rYJhTWEby9wmudyQ/np6wgoGOUL1I8qJxQMpu6TD1x4ghCjcYI/uafFwH5SoOX4jPzKnLM4j/ALlVqSs8VtVqjcOcfEyoGWHd5INfizP9Ogf6I8I/KzQVdxWKz06LeQInleB6BVAwc/WEHQY+lTr5If0wCIAuY1BG1/Vc81vSuII8Z/KnoVHBzcl3A2i/YOvfxXT1+FMqjM4FriLkGD2Hmg5Ge/yQHyVf4nwz5TwBLmnf1FlRcdkGZ8T1B/hauaSCLWJvNiY0E7rzVetGmDYixsRtB6lyfxB8Hfrw7e1g9Wz6FUZaTPMM+akzzDkShWX8MqtnNTcMoky1wgbH3ZTU+BVnMzhlomJ6URNh2LPPHbJPHajmtG0z78UiVzSDBEEag2I7QkQCnwWINN7XtgOYQ4EjMJGkg21UACdIjr8iPHX8o69/+FOPDF4ZlQjK+AHt0h8Am2wMyOoq/jsMKjC3wIEwuK//AJDgnjDVKjycj3wxpmBlnM4DS5MT/Su+W2s7jb0KTusTJt+xGVOSFSSIVFmsnuKhc6/v3yQI4qJxTnFRuKCKqbjtb/8Atv8AKElS7mDm9vkZ+yRBg/EdLLiXf1ZT3GAfuqThYLf+LcP0qb9RBB5WuPG/gsKu9uchv0HTnp6i6DT4XUoluWqIOzrja4kafytelwCibgkj+6R5LlKYmwkzoN52XY8KwfyqYaddT2lBLheG06V2C8am5urgTCfVPQUuMYI1KcNALgZE/nZcpiKBY4tOo17Yuu5XF8UEVqn9xQVkApFrcN4C58Of0WzoZzEdmyDPmSI5cuxRtGUWsuw/yqncBoEtieUz/C5TGYcseWu1HLTqhc05qO3mPxLUzYl5yFmljEm31GOeqy16dj+AUqr21HiXM2/SROjhv/K0MD8P06v+kGtax05gABaIm2/XqqJxTMyzThmZl5CtXgXwzXxdRrKbHAHV5Dgxo3JdEd2673C/BuB/zD/DtpVXinTzPzE/LzGC0ucTcEWAA17LeiUaIY0NaA1oEACwAGgAXK4t9uUw77ZHCuGOw7qVCnIoUqRv+55IHS83d55LaVXHY4UoJBMkC3fdWVoiNNNa6BKaSglMc5dSDnKB50TnOUVQ/b1QDio3FOcVC87IFoCajO0nwB+8IU3DmS8n9rY73GfRo8UIHcdwuei7m3pDu18pXG4TC/MeGC0mewb++pehELjMRh/kYgbBr5H9j9PC6DWwXC6dIggS79xv/wCLSa5QApw6vBBYzXHvZSAqq19+4/ZThyCWVzPxLh4qB37h5t/iF0YcqnFOH/OaBMEGZ9UFD4bwbS0vc0E5rE9QGnet5ZvD6jWPNAD6QCDzn6vMrRlAg17h91nY7goq1M7nQIiALzzlaI1PvZLKDhaliffapKFZzSHCxB6l0dDBU3uq5gHS/TcQOq4kyVl4rgTmvAbDg4mNbf3dQQbnC8f81hJsQSDGltwrcqlwvh/ymkEySZJ200CuEoKfEcLnLCJlrgRuNRMjfROpYu7QSHZpgt0gd6lJuD2+mqycQKgc0U2hoc+ZuSAIsYs0G6DXLlG5yRzkwlAEqKobHsKVz1FU0M8igHO5eKaU0VJGlkrGZnBvPXs38rd6DR4dThk/uv46eUIVoBCAWL8TcPz087R0mjxbv4a+K2kEIMXBl2RubUAA76W1VgFVeJUXU2uDDEAlu4gXLPDy7FW4Fii+n0jJDiJ8/ug1N+4+oTwVDNwpA5BKKnNSNeoA5LKCYNEzAnSYvHKU/Mq4707MeaCVpufeygxmO+UJLXFu5EGO1K15k6ewh5JBFrjt8oQZ+PxQpRWpQQ+A7kdweo6haOFxQqMDxYEaLnOI0XUSSwTSdALTcTyI9CtDg2NaaYDYF/pLiYJ2EhBr51j8V44Gyxhkx9QuBP3UXH61VoBaYaQWka3P8LnQ1xIHPSBr+UHU8IfFIEvLr76N5i/qrQxbTo4HsuPELJxGHNJtOmwBxLjJIs4gEgHr5divYF80wbydZjXkYQSDEnpHKbGB1gLPfxtuVxcMpaYyEjMfwtDLeZPYLCd7KM0WzMN8BruZ8EHPP+IKpFsovsPyreDxr3dCs03iOibid42Uj8FTZUa531OcTsGyATMbD8hX3G6BXOV7hlC2c6u0/t/nXwVTDYfO6Nh9X47/AEWygEIQgEIQgjxFAPbB8dwdisDB4E0XvbsSCB4yR1admi6NQYrCh45EaHcfx1IM4uUgcoXS05XCD5Ecx1JWO9+iCcOTg5QhycHIJcyXMosyMyCQOufeyXMog659+9EuZAtWmHAhwkHULIHBvlvztl4H6LZvE2K1syTMgq/5iQ2flVB1ZR9ipKWKzD6HNjYt07FKXJC5BFUqSW9EzNp2sb7wioXEwIA3Op7B+fJK98XOgBK5/inHM3RpkgbnQnq7EGtxHiYpATcnbftWdhOO5iTUcGgaNAN+slYlWuXfUSe0kqMuQX+LcQFSoC36W6dd5JW5wvEmsAQIcfAAb9i53hnDH135Wi27tgF6Bw/h7aLA1veeaCXDYcMbA7zuTuSpUIQCEIQCEIQCEIQR18OHiD3HcdYWTiMM6nfbmNO8bHyW0goMNtRPD1ar8LGrOieX6T+O7wVKqwt+sR17dzgglzIzKHvS5j1IJM1+736p2ZQF5kW9+wlz9SCXMjMovmdRSZ+pBLmWVj+PBhLWjMQb7AflX855Lmsfw95quyAkEzMGL63MBBFiuK1Kk5jA5Cw/lVC5auG+HXf/ACOgchr46LXwPCmj/bZJ/dr/APY/ZBygpOOjTpOh0Wrwj4YfWhz+iznuewLrsPwoav6R5fp/nv8ABXwEEGCwTKTQ1ggeZ6yp0IQCEIQCEIQCEIQCEIQCEIQCQhKhBUqcNYdOj2WHhoq7+GOGhB7ZB8pnyQhBBUwlT9p7iCmFrt2uH/E/YIQgSD+13/V34QGOOjXf9T9wlQge3CPP6T3wPupWcKcfqcB1CT+PuhCC1T4Ywa9Lt08NFaASoQCEIQCEIQCEIQCEI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1508" name="AutoShape 4" descr="data:image/jpeg;base64,/9j/4AAQSkZJRgABAQAAAQABAAD/2wCEAAkGBhQSERUUEhQWExUVFhcaGBYYFxUWFBgXFhQXGhQWFhcXHScfGBkjGRUUHy8gIycpLCwtGB4xNTAqNSYrLCkBCQoKDgwOGQ8PGiwkHyQsLCoqLC8sLCwpNC8pLCwsLC4pKiwsKiwsLCksLCosLDQsKSwpLCksLCwsLCwpLSw2Kf/AABEIAMgAyAMBIgACEQEDEQH/xAAbAAABBQEBAAAAAAAAAAAAAAAAAQIDBAUGB//EADwQAAEDAgQCCAUDAgcAAwEAAAEAAhEDIQQSMUEFUSJhcYGRobHwBhMywdFCUuFichQVIzOCkvFDorIH/8QAGQEBAAMBAQAAAAAAAAAAAAAAAAIDBAEF/8QAHxEBAAICAgIDAAAAAAAAAAAAAAECAxEhMRITMlFh/9oADAMBAAIRAxEAPwD3FCEIBCEIBCEIBCrnEz9Azf1fp8d+7xUVeAM1Rwgbn6ewN380EzsY3aXdmnjos+r8QNmAQO5zvSPUrQBJbLbmLSCJtbey5rFcErAzGcnWPO8oNiljA8f73cA1h85TK+BrGC15I3GdzT4hc5Uwr2/UxwnqKucOwFSobEtDYkEuA10jmg067ntAGV4M/UX5hHV0hJ0TJqk9B8A6HpanY3I0vOil/wAsqOdmc8DYRJIHfv1laIoC8comw3vcaIOfHFa7XQHtfB3A8BorVH4kdo9g/wCJg+Dvyr9XhId9TjIMgiJHVJmQmYngbXCQS1+7rHN/cNCgfhuOUn6Og8nW/hX1w2LwOR5aQJHKPJWeF4qq1wa10AmIdOXz07kHYIVduII/3BH9Qu3v5d/irCAQhCAQhCAQhCAQhCAQhR1q2UcydB70HWgWpVDde4bnqAUJp5vr7mTbv/cfL1TKtYUwXO6T4mBrE6NHuYVWlgy/p1Whk/pkl0EWBk27Ag0i8Rrbnsmvyujo5o0taeqVg1eNlr4awDKf1XdppbTuTz8SPiQwRzvHig3pdyA758h+Uyq4gSTYch+ZVThvFDUJBbpuNO8bK/HNBXpvzi+YQdHNHcdFI5p5nvj8KQ2Q1vPVBWFN0/VI5QNe3wUwHuYTaVcOLm3BB3tPIjmFKL67IEjqPmgNHslI6oG6kduieWygxOPcIc852XgQRvbcc1guw72xZwkSLXgb811fEuIfJEwXTtsOsnZZ/DeIurVZc1lhYbjmWnfsQWuG8ba8Q6A7lzHerop5fo/6bd37fT1VUcEpioHgc7TYW2CvNbsb8jugWnVDtNtQdR2p6gq0jqNRv9iNwn0a2bqI1HvUdaCRCEIBCEIBCEIGVqoaJK5bE8bc58tAMH/iSNBzIGsb9Svf4sV65bP+m1rtDA5OcfMDl3pvEmsIAYMuQAyBGtmiNyY32B5oMj/EPzF5JLzqZ0HK1gtegRUpBz6uXLLXWv1Bp1FuUrHeZk+e3vRI14FomPQjXwQa9QtYSKBuTDnEy/S2QnUcyFRpk1HgVKhDdZcTpO3WeapDrMdf2HUkdUJN9fxpCDe4RXp0i85wQ422hoJgmdzK1qlcuDSxwAJEmxNxYDaZhcXKGE849270HWONFtQNIDnnUnpZRtJOmwScQ46ymCB0nQIGxn+rRYFfEg5jMucZJaIAI0Hjc9gVR7pAHL/1Bp1OO1HEQWsjQAazzJ2WpR47TDRmfLovAIBI5Ll5SEIOqdxSiW/MBAdoJHS7CBsVkVPiGqQQIE8hcdizRpKEEuIxTqkFzi4xCjaSNJTSFq8EwzKgeJ6cQOUEHbqMHwQb+AqZmMI/aLHnH/virMqjwjHte0NFnNABb2W13V9wQCgrUj9TbOHgeYKlnmlKBKNUOE+I3B3BT1UqnI7ONNHdmzu0enYFbQCEIQCx/iXiPy6eRp6b7dg3P2WwuI4ljPm1S/UTDewafnvQaXw/hTT6ZaSHDKLTO5PZZN4pX/T+rM5zu3RoHOAIW7SY5tIAAZg0DqmBP3WFUbRbUax+o+smSHOIvJ2g+M9SDLcDlm+uuw+22iTbv9F03FGMFMPN6YFg2xzOsHZht1LmrHS19Pyf4QNbrZIWp9psm5D2IGO1tp16pwI5x2/lKGjn6pCEAQk39++aXKI0TQ2+6ByE3L1lLl7UCtdBPvtTqjxaL2vGijITkFjh2F+ZUawmAdY1sF12HwbaYAY0ADx7Z3XK8JxbadTM4HSBG07+ErfwHGxUN25euZE7CY397IKlbh5o1hVb/tk316M6zG11vJkbbH3CegRM0T0hCBjwo8I+OidtOz+DbwTydlXe6Id+0nwnpeV+5BeQhCDO49iclF3N3R8dfKVx59I/K3fiyvJYztcfQeF/FYmp6v4QdZwfEmpTzPMnMe7kPNc/xTCFlRx1DiSHbTMkd0wpeCcT+W8h30Ezp+qEziOONR06N2HmSRzKCZvFM1AUi24i9oyg+qkwHD6YpuqVZIa6BG8W75Kz6MWA1cY8TGvatzHNFHDim8kzNxz132QYWKyl5+WCG7Tqob726lbwWN+U6QA60dk7qvVuZ1mT53QMT2vJtOyRjQdTEd57AmutvaJnqGsoAhANu8rB4h8aUWOYGf6jTdxGrR1C15v2LdoYgOY0iCHAOFtiJ7d1GLRPSMWiej2GL7fZSFoa0z9RiByGs99u5RZ0T1KSRpC43F/FtaniHNOVzGujKGxYcjrK63HNe6mRTcGOtDuUGT5LzLiNENqODagqjXOJEk6zO8yqctpjpRmtMa09KwfEqdUAse10iYkZgOsahbHByHVMmrXtLTv126wQvGKFdzDmaS08x16r2H4HwBaKYnOGM+sCAc30x4+S7S/k7jyebr6X0QQRFu2OR61I0rPr4cnENObK2B0ZPTIk6dVloP5+4Vq4qQpU0oI6uih2967qV5nuUL9UE2Cd0Y/aY7tvKEKLCuh5HMT3tMehHghBzXxDVms7qhvg1pPqqL9LdXpZTcUqTWeeTnd/Sj7BVmPvPu/vzQXBRiiHbl8dwbc+KgLp15+qvYv/AGKO0l57bi6os8j7lArjdWcVxF1TLnvlHZ39uiXjGGFOqWtmIB67hUxfv9lA5gvff02KkYzY81Hn7k8O3Onqgr4rH0qZio9rN7kB0TyJXIfF3H2PysoPJAkucCQDMjLbW3ddN+OcCRVbUa3oloBdc9IH9WwsQB2LmFmyXn4smXJPNQV1HAfi1wLKdUNyQGh30loAgE7EaLlyhVVtMdKa2ms7h6pS4jScYbUY48g5pPhKkr4hrBL3NaP6iG+q8nT6lUujMSYsJJMDkJ0Cu934v98/Te+JPiJz3uZSqf6VhYRJjpDNqWrBo0HPcGsaXOcYDQCSTsABqmLpPgrjeHwtR1StTe+oGn5ZabSRGXLH1GSM025KrflPKnflblD8L/DpxFSXAhjXARH1On6NRHX/ACvdcFhhTpsYAGhrQIGggbdSzMJwsOwrGfJ/w+QHLSDgQ0wYkgXN5Kk4Xi3igXPBJBhvNwMR5mJWqlYrDZjpFYLxys1ppE/UKgPWG/q7tFqSsbDYM13ipVAgCwFhIJte5G8rYJhTWEby9wmudyQ/np6wgoGOUL1I8qJxQMpu6TD1x4ghCjcYI/uafFwH5SoOX4jPzKnLM4j/ALlVqSs8VtVqjcOcfEyoGWHd5INfizP9Ogf6I8I/KzQVdxWKz06LeQInleB6BVAwc/WEHQY+lTr5If0wCIAuY1BG1/Vc81vSuII8Z/KnoVHBzcl3A2i/YOvfxXT1+FMqjM4FriLkGD2Hmg5Ge/yQHyVf4nwz5TwBLmnf1FlRcdkGZ8T1B/hauaSCLWJvNiY0E7rzVetGmDYixsRtB6lyfxB8Hfrw7e1g9Wz6FUZaTPMM+akzzDkShWX8MqtnNTcMoky1wgbH3ZTU+BVnMzhlomJ6URNh2LPPHbJPHajmtG0z78UiVzSDBEEag2I7QkQCnwWINN7XtgOYQ4EjMJGkg21UACdIjr8iPHX8o69/+FOPDF4ZlQjK+AHt0h8Am2wMyOoq/jsMKjC3wIEwuK//AJDgnjDVKjycj3wxpmBlnM4DS5MT/Su+W2s7jb0KTusTJt+xGVOSFSSIVFmsnuKhc6/v3yQI4qJxTnFRuKCKqbjtb/8Atv8AKElS7mDm9vkZ+yRBg/EdLLiXf1ZT3GAfuqThYLf+LcP0qb9RBB5WuPG/gsKu9uchv0HTnp6i6DT4XUoluWqIOzrja4kafytelwCibgkj+6R5LlKYmwkzoN52XY8KwfyqYaddT2lBLheG06V2C8am5urgTCfVPQUuMYI1KcNALgZE/nZcpiKBY4tOo17Yuu5XF8UEVqn9xQVkApFrcN4C58Of0WzoZzEdmyDPmSI5cuxRtGUWsuw/yqncBoEtieUz/C5TGYcseWu1HLTqhc05qO3mPxLUzYl5yFmljEm31GOeqy16dj+AUqr21HiXM2/SROjhv/K0MD8P06v+kGtax05gABaIm2/XqqJxTMyzThmZl5CtXgXwzXxdRrKbHAHV5Dgxo3JdEd2673C/BuB/zD/DtpVXinTzPzE/LzGC0ucTcEWAA17LeiUaIY0NaA1oEACwAGgAXK4t9uUw77ZHCuGOw7qVCnIoUqRv+55IHS83d55LaVXHY4UoJBMkC3fdWVoiNNNa6BKaSglMc5dSDnKB50TnOUVQ/b1QDio3FOcVC87IFoCajO0nwB+8IU3DmS8n9rY73GfRo8UIHcdwuei7m3pDu18pXG4TC/MeGC0mewb++pehELjMRh/kYgbBr5H9j9PC6DWwXC6dIggS79xv/wCLSa5QApw6vBBYzXHvZSAqq19+4/ZThyCWVzPxLh4qB37h5t/iF0YcqnFOH/OaBMEGZ9UFD4bwbS0vc0E5rE9QGnet5ZvD6jWPNAD6QCDzn6vMrRlAg17h91nY7goq1M7nQIiALzzlaI1PvZLKDhaliffapKFZzSHCxB6l0dDBU3uq5gHS/TcQOq4kyVl4rgTmvAbDg4mNbf3dQQbnC8f81hJsQSDGltwrcqlwvh/ymkEySZJ200CuEoKfEcLnLCJlrgRuNRMjfROpYu7QSHZpgt0gd6lJuD2+mqycQKgc0U2hoc+ZuSAIsYs0G6DXLlG5yRzkwlAEqKobHsKVz1FU0M8igHO5eKaU0VJGlkrGZnBvPXs38rd6DR4dThk/uv46eUIVoBCAWL8TcPz087R0mjxbv4a+K2kEIMXBl2RubUAA76W1VgFVeJUXU2uDDEAlu4gXLPDy7FW4Fii+n0jJDiJ8/ug1N+4+oTwVDNwpA5BKKnNSNeoA5LKCYNEzAnSYvHKU/Mq4707MeaCVpufeygxmO+UJLXFu5EGO1K15k6ewh5JBFrjt8oQZ+PxQpRWpQQ+A7kdweo6haOFxQqMDxYEaLnOI0XUSSwTSdALTcTyI9CtDg2NaaYDYF/pLiYJ2EhBr51j8V44Gyxhkx9QuBP3UXH61VoBaYaQWka3P8LnQ1xIHPSBr+UHU8IfFIEvLr76N5i/qrQxbTo4HsuPELJxGHNJtOmwBxLjJIs4gEgHr5divYF80wbydZjXkYQSDEnpHKbGB1gLPfxtuVxcMpaYyEjMfwtDLeZPYLCd7KM0WzMN8BruZ8EHPP+IKpFsovsPyreDxr3dCs03iOibid42Uj8FTZUa531OcTsGyATMbD8hX3G6BXOV7hlC2c6u0/t/nXwVTDYfO6Nh9X47/AEWygEIQgEIQgjxFAPbB8dwdisDB4E0XvbsSCB4yR1admi6NQYrCh45EaHcfx1IM4uUgcoXS05XCD5Ecx1JWO9+iCcOTg5QhycHIJcyXMosyMyCQOufeyXMog659+9EuZAtWmHAhwkHULIHBvlvztl4H6LZvE2K1syTMgq/5iQ2flVB1ZR9ipKWKzD6HNjYt07FKXJC5BFUqSW9EzNp2sb7wioXEwIA3Op7B+fJK98XOgBK5/inHM3RpkgbnQnq7EGtxHiYpATcnbftWdhOO5iTUcGgaNAN+slYlWuXfUSe0kqMuQX+LcQFSoC36W6dd5JW5wvEmsAQIcfAAb9i53hnDH135Wi27tgF6Bw/h7aLA1veeaCXDYcMbA7zuTuSpUIQCEIQCEIQCEIQR18OHiD3HcdYWTiMM6nfbmNO8bHyW0goMNtRPD1ar8LGrOieX6T+O7wVKqwt+sR17dzgglzIzKHvS5j1IJM1+736p2ZQF5kW9+wlz9SCXMjMovmdRSZ+pBLmWVj+PBhLWjMQb7AflX855Lmsfw95quyAkEzMGL63MBBFiuK1Kk5jA5Cw/lVC5auG+HXf/ACOgchr46LXwPCmj/bZJ/dr/APY/ZBygpOOjTpOh0Wrwj4YfWhz+iznuewLrsPwoav6R5fp/nv8ABXwEEGCwTKTQ1ggeZ6yp0IQCEIQCEIQCEIQCEIQCEIQCQhKhBUqcNYdOj2WHhoq7+GOGhB7ZB8pnyQhBBUwlT9p7iCmFrt2uH/E/YIQgSD+13/V34QGOOjXf9T9wlQge3CPP6T3wPupWcKcfqcB1CT+PuhCC1T4Ywa9Lt08NFaASoQCEIQCEIQCEIQCEI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1510" name="AutoShape 6" descr="data:image/jpeg;base64,/9j/4AAQSkZJRgABAQAAAQABAAD/2wCEAAkGBhQSERUUEhQWExUVFhcaGBYYFxUWFBgXFhQXGhQWFhcXHScfGBkjGRUUHy8gIycpLCwtGB4xNTAqNSYrLCkBCQoKDgwOGQ8PGiwkHyQsLCoqLC8sLCwpNC8pLCwsLC4pKiwsKiwsLCksLCosLDQsKSwpLCksLCwsLCwpLSw2Kf/AABEIAMgAyAMBIgACEQEDEQH/xAAbAAABBQEBAAAAAAAAAAAAAAAAAQIDBAUGB//EADwQAAEDAgQCCAUDAgcAAwEAAAEAAhEDIQQSMUEFUSJhcYGRobHwBhMywdFCUuFichQVIzOCkvFDorIH/8QAGQEBAAMBAQAAAAAAAAAAAAAAAAIDBAEF/8QAHxEBAAICAgIDAAAAAAAAAAAAAAECAxEhMRITMlFh/9oADAMBAAIRAxEAPwD3FCEIBCEIBCEIBCrnEz9Azf1fp8d+7xUVeAM1Rwgbn6ewN380EzsY3aXdmnjos+r8QNmAQO5zvSPUrQBJbLbmLSCJtbey5rFcErAzGcnWPO8oNiljA8f73cA1h85TK+BrGC15I3GdzT4hc5Uwr2/UxwnqKucOwFSobEtDYkEuA10jmg067ntAGV4M/UX5hHV0hJ0TJqk9B8A6HpanY3I0vOil/wAsqOdmc8DYRJIHfv1laIoC8comw3vcaIOfHFa7XQHtfB3A8BorVH4kdo9g/wCJg+Dvyr9XhId9TjIMgiJHVJmQmYngbXCQS1+7rHN/cNCgfhuOUn6Og8nW/hX1w2LwOR5aQJHKPJWeF4qq1wa10AmIdOXz07kHYIVduII/3BH9Qu3v5d/irCAQhCAQhCAQhCAQhCAQhR1q2UcydB70HWgWpVDde4bnqAUJp5vr7mTbv/cfL1TKtYUwXO6T4mBrE6NHuYVWlgy/p1Whk/pkl0EWBk27Ag0i8Rrbnsmvyujo5o0taeqVg1eNlr4awDKf1XdppbTuTz8SPiQwRzvHig3pdyA758h+Uyq4gSTYch+ZVThvFDUJBbpuNO8bK/HNBXpvzi+YQdHNHcdFI5p5nvj8KQ2Q1vPVBWFN0/VI5QNe3wUwHuYTaVcOLm3BB3tPIjmFKL67IEjqPmgNHslI6oG6kduieWygxOPcIc852XgQRvbcc1guw72xZwkSLXgb811fEuIfJEwXTtsOsnZZ/DeIurVZc1lhYbjmWnfsQWuG8ba8Q6A7lzHerop5fo/6bd37fT1VUcEpioHgc7TYW2CvNbsb8jugWnVDtNtQdR2p6gq0jqNRv9iNwn0a2bqI1HvUdaCRCEIBCEIBCEIGVqoaJK5bE8bc58tAMH/iSNBzIGsb9Svf4sV65bP+m1rtDA5OcfMDl3pvEmsIAYMuQAyBGtmiNyY32B5oMj/EPzF5JLzqZ0HK1gtegRUpBz6uXLLXWv1Bp1FuUrHeZk+e3vRI14FomPQjXwQa9QtYSKBuTDnEy/S2QnUcyFRpk1HgVKhDdZcTpO3WeapDrMdf2HUkdUJN9fxpCDe4RXp0i85wQ422hoJgmdzK1qlcuDSxwAJEmxNxYDaZhcXKGE849270HWONFtQNIDnnUnpZRtJOmwScQ46ymCB0nQIGxn+rRYFfEg5jMucZJaIAI0Hjc9gVR7pAHL/1Bp1OO1HEQWsjQAazzJ2WpR47TDRmfLovAIBI5Ll5SEIOqdxSiW/MBAdoJHS7CBsVkVPiGqQQIE8hcdizRpKEEuIxTqkFzi4xCjaSNJTSFq8EwzKgeJ6cQOUEHbqMHwQb+AqZmMI/aLHnH/virMqjwjHte0NFnNABb2W13V9wQCgrUj9TbOHgeYKlnmlKBKNUOE+I3B3BT1UqnI7ONNHdmzu0enYFbQCEIQCx/iXiPy6eRp6b7dg3P2WwuI4ljPm1S/UTDewafnvQaXw/hTT6ZaSHDKLTO5PZZN4pX/T+rM5zu3RoHOAIW7SY5tIAAZg0DqmBP3WFUbRbUax+o+smSHOIvJ2g+M9SDLcDlm+uuw+22iTbv9F03FGMFMPN6YFg2xzOsHZht1LmrHS19Pyf4QNbrZIWp9psm5D2IGO1tp16pwI5x2/lKGjn6pCEAQk39++aXKI0TQ2+6ByE3L1lLl7UCtdBPvtTqjxaL2vGijITkFjh2F+ZUawmAdY1sF12HwbaYAY0ADx7Z3XK8JxbadTM4HSBG07+ErfwHGxUN25euZE7CY397IKlbh5o1hVb/tk316M6zG11vJkbbH3CegRM0T0hCBjwo8I+OidtOz+DbwTydlXe6Id+0nwnpeV+5BeQhCDO49iclF3N3R8dfKVx59I/K3fiyvJYztcfQeF/FYmp6v4QdZwfEmpTzPMnMe7kPNc/xTCFlRx1DiSHbTMkd0wpeCcT+W8h30Ezp+qEziOONR06N2HmSRzKCZvFM1AUi24i9oyg+qkwHD6YpuqVZIa6BG8W75Kz6MWA1cY8TGvatzHNFHDim8kzNxz132QYWKyl5+WCG7Tqob726lbwWN+U6QA60dk7qvVuZ1mT53QMT2vJtOyRjQdTEd57AmutvaJnqGsoAhANu8rB4h8aUWOYGf6jTdxGrR1C15v2LdoYgOY0iCHAOFtiJ7d1GLRPSMWiej2GL7fZSFoa0z9RiByGs99u5RZ0T1KSRpC43F/FtaniHNOVzGujKGxYcjrK63HNe6mRTcGOtDuUGT5LzLiNENqODagqjXOJEk6zO8yqctpjpRmtMa09KwfEqdUAse10iYkZgOsahbHByHVMmrXtLTv126wQvGKFdzDmaS08x16r2H4HwBaKYnOGM+sCAc30x4+S7S/k7jyebr6X0QQRFu2OR61I0rPr4cnENObK2B0ZPTIk6dVloP5+4Vq4qQpU0oI6uih2967qV5nuUL9UE2Cd0Y/aY7tvKEKLCuh5HMT3tMehHghBzXxDVms7qhvg1pPqqL9LdXpZTcUqTWeeTnd/Sj7BVmPvPu/vzQXBRiiHbl8dwbc+KgLp15+qvYv/AGKO0l57bi6os8j7lArjdWcVxF1TLnvlHZ39uiXjGGFOqWtmIB67hUxfv9lA5gvff02KkYzY81Hn7k8O3Onqgr4rH0qZio9rN7kB0TyJXIfF3H2PysoPJAkucCQDMjLbW3ddN+OcCRVbUa3oloBdc9IH9WwsQB2LmFmyXn4smXJPNQV1HAfi1wLKdUNyQGh30loAgE7EaLlyhVVtMdKa2ms7h6pS4jScYbUY48g5pPhKkr4hrBL3NaP6iG+q8nT6lUujMSYsJJMDkJ0Cu934v98/Te+JPiJz3uZSqf6VhYRJjpDNqWrBo0HPcGsaXOcYDQCSTsABqmLpPgrjeHwtR1StTe+oGn5ZabSRGXLH1GSM025KrflPKnflblD8L/DpxFSXAhjXARH1On6NRHX/ACvdcFhhTpsYAGhrQIGggbdSzMJwsOwrGfJ/w+QHLSDgQ0wYkgXN5Kk4Xi3igXPBJBhvNwMR5mJWqlYrDZjpFYLxys1ppE/UKgPWG/q7tFqSsbDYM13ipVAgCwFhIJte5G8rYJhTWEby9wmudyQ/np6wgoGOUL1I8qJxQMpu6TD1x4ghCjcYI/uafFwH5SoOX4jPzKnLM4j/ALlVqSs8VtVqjcOcfEyoGWHd5INfizP9Ogf6I8I/KzQVdxWKz06LeQInleB6BVAwc/WEHQY+lTr5If0wCIAuY1BG1/Vc81vSuII8Z/KnoVHBzcl3A2i/YOvfxXT1+FMqjM4FriLkGD2Hmg5Ge/yQHyVf4nwz5TwBLmnf1FlRcdkGZ8T1B/hauaSCLWJvNiY0E7rzVetGmDYixsRtB6lyfxB8Hfrw7e1g9Wz6FUZaTPMM+akzzDkShWX8MqtnNTcMoky1wgbH3ZTU+BVnMzhlomJ6URNh2LPPHbJPHajmtG0z78UiVzSDBEEag2I7QkQCnwWINN7XtgOYQ4EjMJGkg21UACdIjr8iPHX8o69/+FOPDF4ZlQjK+AHt0h8Am2wMyOoq/jsMKjC3wIEwuK//AJDgnjDVKjycj3wxpmBlnM4DS5MT/Su+W2s7jb0KTusTJt+xGVOSFSSIVFmsnuKhc6/v3yQI4qJxTnFRuKCKqbjtb/8Atv8AKElS7mDm9vkZ+yRBg/EdLLiXf1ZT3GAfuqThYLf+LcP0qb9RBB5WuPG/gsKu9uchv0HTnp6i6DT4XUoluWqIOzrja4kafytelwCibgkj+6R5LlKYmwkzoN52XY8KwfyqYaddT2lBLheG06V2C8am5urgTCfVPQUuMYI1KcNALgZE/nZcpiKBY4tOo17Yuu5XF8UEVqn9xQVkApFrcN4C58Of0WzoZzEdmyDPmSI5cuxRtGUWsuw/yqncBoEtieUz/C5TGYcseWu1HLTqhc05qO3mPxLUzYl5yFmljEm31GOeqy16dj+AUqr21HiXM2/SROjhv/K0MD8P06v+kGtax05gABaIm2/XqqJxTMyzThmZl5CtXgXwzXxdRrKbHAHV5Dgxo3JdEd2673C/BuB/zD/DtpVXinTzPzE/LzGC0ucTcEWAA17LeiUaIY0NaA1oEACwAGgAXK4t9uUw77ZHCuGOw7qVCnIoUqRv+55IHS83d55LaVXHY4UoJBMkC3fdWVoiNNNa6BKaSglMc5dSDnKB50TnOUVQ/b1QDio3FOcVC87IFoCajO0nwB+8IU3DmS8n9rY73GfRo8UIHcdwuei7m3pDu18pXG4TC/MeGC0mewb++pehELjMRh/kYgbBr5H9j9PC6DWwXC6dIggS79xv/wCLSa5QApw6vBBYzXHvZSAqq19+4/ZThyCWVzPxLh4qB37h5t/iF0YcqnFOH/OaBMEGZ9UFD4bwbS0vc0E5rE9QGnet5ZvD6jWPNAD6QCDzn6vMrRlAg17h91nY7goq1M7nQIiALzzlaI1PvZLKDhaliffapKFZzSHCxB6l0dDBU3uq5gHS/TcQOq4kyVl4rgTmvAbDg4mNbf3dQQbnC8f81hJsQSDGltwrcqlwvh/ymkEySZJ200CuEoKfEcLnLCJlrgRuNRMjfROpYu7QSHZpgt0gd6lJuD2+mqycQKgc0U2hoc+ZuSAIsYs0G6DXLlG5yRzkwlAEqKobHsKVz1FU0M8igHO5eKaU0VJGlkrGZnBvPXs38rd6DR4dThk/uv46eUIVoBCAWL8TcPz087R0mjxbv4a+K2kEIMXBl2RubUAA76W1VgFVeJUXU2uDDEAlu4gXLPDy7FW4Fii+n0jJDiJ8/ug1N+4+oTwVDNwpA5BKKnNSNeoA5LKCYNEzAnSYvHKU/Mq4707MeaCVpufeygxmO+UJLXFu5EGO1K15k6ewh5JBFrjt8oQZ+PxQpRWpQQ+A7kdweo6haOFxQqMDxYEaLnOI0XUSSwTSdALTcTyI9CtDg2NaaYDYF/pLiYJ2EhBr51j8V44Gyxhkx9QuBP3UXH61VoBaYaQWka3P8LnQ1xIHPSBr+UHU8IfFIEvLr76N5i/qrQxbTo4HsuPELJxGHNJtOmwBxLjJIs4gEgHr5divYF80wbydZjXkYQSDEnpHKbGB1gLPfxtuVxcMpaYyEjMfwtDLeZPYLCd7KM0WzMN8BruZ8EHPP+IKpFsovsPyreDxr3dCs03iOibid42Uj8FTZUa531OcTsGyATMbD8hX3G6BXOV7hlC2c6u0/t/nXwVTDYfO6Nh9X47/AEWygEIQgEIQgjxFAPbB8dwdisDB4E0XvbsSCB4yR1admi6NQYrCh45EaHcfx1IM4uUgcoXS05XCD5Ecx1JWO9+iCcOTg5QhycHIJcyXMosyMyCQOufeyXMog659+9EuZAtWmHAhwkHULIHBvlvztl4H6LZvE2K1syTMgq/5iQ2flVB1ZR9ipKWKzD6HNjYt07FKXJC5BFUqSW9EzNp2sb7wioXEwIA3Op7B+fJK98XOgBK5/inHM3RpkgbnQnq7EGtxHiYpATcnbftWdhOO5iTUcGgaNAN+slYlWuXfUSe0kqMuQX+LcQFSoC36W6dd5JW5wvEmsAQIcfAAb9i53hnDH135Wi27tgF6Bw/h7aLA1veeaCXDYcMbA7zuTuSpUIQCEIQCEIQCEIQR18OHiD3HcdYWTiMM6nfbmNO8bHyW0goMNtRPD1ar8LGrOieX6T+O7wVKqwt+sR17dzgglzIzKHvS5j1IJM1+736p2ZQF5kW9+wlz9SCXMjMovmdRSZ+pBLmWVj+PBhLWjMQb7AflX855Lmsfw95quyAkEzMGL63MBBFiuK1Kk5jA5Cw/lVC5auG+HXf/ACOgchr46LXwPCmj/bZJ/dr/APY/ZBygpOOjTpOh0Wrwj4YfWhz+iznuewLrsPwoav6R5fp/nv8ABXwEEGCwTKTQ1ggeZ6yp0IQCEIQCEIQCEIQCEIQCEIQCQhKhBUqcNYdOj2WHhoq7+GOGhB7ZB8pnyQhBBUwlT9p7iCmFrt2uH/E/YIQgSD+13/V34QGOOjXf9T9wlQge3CPP6T3wPupWcKcfqcB1CT+PuhCC1T4Ywa9Lt08NFaASoQCEIQCEIQCEIQCEI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" name="Рисунок 6" descr="загруженное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884" y="1714488"/>
            <a:ext cx="2857488" cy="2857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428604"/>
            <a:ext cx="7924800" cy="614366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1953 року був прийнятий перший </a:t>
            </a:r>
            <a:r>
              <a:rPr lang="uk-UA" dirty="0" smtClean="0">
                <a:hlinkClick r:id="rId2" tooltip="П'ятирічний план"/>
              </a:rPr>
              <a:t>п'ятирічний план</a:t>
            </a:r>
            <a:r>
              <a:rPr lang="uk-UA" dirty="0" smtClean="0"/>
              <a:t>. Він передбачав спробу розвитку китайської економіки за радянською моделлю, наголос було зроблено на розвиток </a:t>
            </a:r>
            <a:r>
              <a:rPr lang="uk-UA" dirty="0" smtClean="0">
                <a:hlinkClick r:id="rId3" tooltip="Важка промисловість"/>
              </a:rPr>
              <a:t>важкої промисловості</a:t>
            </a:r>
            <a:r>
              <a:rPr lang="uk-UA" dirty="0" smtClean="0"/>
              <a:t>. Земля, віддана селянам відповідно до земельної реформи, була віднята назад у процесі створення колективних господарств. У 60-х роках почався розрив відносин між Китаєм і СРСР. Усі радянські фахівці були відкликані, програми допомоги припинилися. 1962 року влада була змушена перетворити комуни у більш ефективні невеликі господарства. У тому ж році зіткнення на кордоні з Індією вилилися у війну. Два роки по тому в Китаї було </a:t>
            </a:r>
            <a:r>
              <a:rPr lang="uk-UA" dirty="0" smtClean="0">
                <a:hlinkClick r:id="rId4" tooltip="Ядерна зброя Китаю"/>
              </a:rPr>
              <a:t>здійснено вибух атомної бомби</a:t>
            </a:r>
            <a:r>
              <a:rPr lang="uk-UA" dirty="0" smtClean="0"/>
              <a:t>.</a:t>
            </a:r>
          </a:p>
          <a:p>
            <a:r>
              <a:rPr lang="uk-UA" dirty="0" smtClean="0"/>
              <a:t>1966 року почався рух </a:t>
            </a:r>
            <a:r>
              <a:rPr lang="uk-UA" dirty="0" smtClean="0">
                <a:hlinkClick r:id="rId5" tooltip="Хунвейбіни (page does not exist)"/>
              </a:rPr>
              <a:t>хунвейбінів</a:t>
            </a:r>
            <a:r>
              <a:rPr lang="uk-UA" dirty="0" smtClean="0"/>
              <a:t>, що охопив весь Китай. Коли у 1968 повстання вдалося утихомирити, Мао знову виявився при владі. 1969 року відбулися серйозні сутички між прикордонними військами Китаю і СРСР на річці </a:t>
            </a:r>
            <a:r>
              <a:rPr lang="uk-UA" dirty="0" smtClean="0">
                <a:hlinkClick r:id="rId6" tooltip="Уссурі"/>
              </a:rPr>
              <a:t>Уссурі</a:t>
            </a:r>
            <a:r>
              <a:rPr lang="uk-UA" dirty="0" smtClean="0"/>
              <a:t>.</a:t>
            </a:r>
          </a:p>
          <a:p>
            <a:r>
              <a:rPr lang="uk-UA" dirty="0" smtClean="0"/>
              <a:t>1971 року спадкоємець Мао </a:t>
            </a:r>
            <a:r>
              <a:rPr lang="uk-UA" dirty="0" err="1" smtClean="0">
                <a:hlinkClick r:id="rId7" tooltip="Лін Бяо (page does not exist)"/>
              </a:rPr>
              <a:t>Лін</a:t>
            </a:r>
            <a:r>
              <a:rPr lang="uk-UA" dirty="0" smtClean="0">
                <a:hlinkClick r:id="rId7" tooltip="Лін Бяо (page does not exist)"/>
              </a:rPr>
              <a:t> </a:t>
            </a:r>
            <a:r>
              <a:rPr lang="uk-UA" dirty="0" err="1" smtClean="0">
                <a:hlinkClick r:id="rId7" tooltip="Лін Бяо (page does not exist)"/>
              </a:rPr>
              <a:t>Бяо</a:t>
            </a:r>
            <a:r>
              <a:rPr lang="uk-UA" dirty="0" smtClean="0"/>
              <a:t> спробував заручатися підтримкою армії і здійснити переворот, але програв і був убитий на кордоні з Монголією при спробі втекти в СРСР.</a:t>
            </a:r>
          </a:p>
          <a:p>
            <a:r>
              <a:rPr lang="uk-UA" dirty="0" smtClean="0"/>
              <a:t>Рік по тому президент США </a:t>
            </a:r>
            <a:r>
              <a:rPr lang="uk-UA" dirty="0" err="1" smtClean="0">
                <a:hlinkClick r:id="rId8" tooltip="Річард Ніксон"/>
              </a:rPr>
              <a:t>Річард</a:t>
            </a:r>
            <a:r>
              <a:rPr lang="uk-UA" dirty="0" smtClean="0">
                <a:hlinkClick r:id="rId8" tooltip="Річард Ніксон"/>
              </a:rPr>
              <a:t> </a:t>
            </a:r>
            <a:r>
              <a:rPr lang="uk-UA" dirty="0" err="1" smtClean="0">
                <a:hlinkClick r:id="rId8" tooltip="Річард Ніксон"/>
              </a:rPr>
              <a:t>Ніксон</a:t>
            </a:r>
            <a:r>
              <a:rPr lang="uk-UA" dirty="0" smtClean="0"/>
              <a:t> відвідав Китай з метою укласти комюніке, за яким США визнавали право Китаю на Тайвань як невід'ємну частину країни.</a:t>
            </a:r>
          </a:p>
          <a:p>
            <a:r>
              <a:rPr lang="uk-UA" dirty="0" smtClean="0"/>
              <a:t>У 1976 р. помер прем'єр-міністр </a:t>
            </a:r>
            <a:r>
              <a:rPr lang="uk-UA" dirty="0" err="1" smtClean="0">
                <a:hlinkClick r:id="rId9" tooltip="Чжоу Еньлай"/>
              </a:rPr>
              <a:t>Чжоу</a:t>
            </a:r>
            <a:r>
              <a:rPr lang="uk-UA" dirty="0" smtClean="0">
                <a:hlinkClick r:id="rId9" tooltip="Чжоу Еньлай"/>
              </a:rPr>
              <a:t> </a:t>
            </a:r>
            <a:r>
              <a:rPr lang="uk-UA" dirty="0" err="1" smtClean="0">
                <a:hlinkClick r:id="rId9" tooltip="Чжоу Еньлай"/>
              </a:rPr>
              <a:t>Еньлай</a:t>
            </a:r>
            <a:r>
              <a:rPr lang="uk-UA" dirty="0" smtClean="0"/>
              <a:t>, і за короткий час радикально налаштовані партійні кола розгорнули бурхливу кампанію проти його ймовірного спадкоємця </a:t>
            </a:r>
            <a:r>
              <a:rPr lang="uk-UA" dirty="0" smtClean="0">
                <a:hlinkClick r:id="rId10" tooltip="Ден Сяопін"/>
              </a:rPr>
              <a:t>Ден Сяопіна</a:t>
            </a:r>
            <a:r>
              <a:rPr lang="uk-UA" dirty="0" smtClean="0"/>
              <a:t>, який у квітні був зміщений з усіх посад. У липні Китай постраждав від найсильнішого землетрусу у </a:t>
            </a:r>
            <a:r>
              <a:rPr lang="uk-UA" dirty="0" err="1" smtClean="0"/>
              <a:t>Тяньшані</a:t>
            </a:r>
            <a:r>
              <a:rPr lang="uk-UA" dirty="0" smtClean="0"/>
              <a:t>, неподалік Пекіна, під час якого загинуло щонайменше 240 тисяч осіб і було нанесено величезний збиток одній з великих промислових зон країни. У вересні помер Мао.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500042"/>
            <a:ext cx="7924800" cy="578647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У 1977 р. Ден Сяопін був відновлений на всіх посадах і очолив фракцію помірних, які намагалися рухатися шляхом економічного розвитку і реформ. Китай почав втілювати програму «чотирьох модернізацій», що означало зміцнити промисловість, сільське господарство, науку й оборону. У 1980 р. пролунала критика дій Мао Цзедуна і його серйозних помилок в останні роки правління.</a:t>
            </a:r>
          </a:p>
          <a:p>
            <a:r>
              <a:rPr lang="uk-UA" dirty="0" smtClean="0"/>
              <a:t>Реформи розпочалися в сільському господарстві, а потім були поширені і на промисловість.</a:t>
            </a:r>
          </a:p>
          <a:p>
            <a:r>
              <a:rPr lang="uk-UA" dirty="0" smtClean="0"/>
              <a:t>Реформи у сільському господарстві: землю комун порівну поділено між селянськими сім'ями і передано їм в оренду; створювався сімейний підряд; з 1984 р. селянам дозволялось продавати залишки продукції на ринку після виконання державного замовлення; підвищено державні закупівельні ціни; створено мережу малих сільськогосподарських підприємств по переробці продукції і підсобні промисли (у 1988 р. діяло 12 млн. підприємств), які виробляли 1/5 валового промислового продукту.</a:t>
            </a:r>
          </a:p>
          <a:p>
            <a:r>
              <a:rPr lang="uk-UA" dirty="0" smtClean="0"/>
              <a:t>Реформи в промисловості: на держпідприємствах вводився госпрозрахунок та економічні стимули праці; заохочувалась індивідуальна трудова діяльність; створювались невеликі приватні підприємства в торгівлі, сфері обслуговування і легкій промисловості; запроваджувалась оренда в промисловості. З метою залучення іноземних інвестицій для модернізації китайської промисловості, впровадження нових технологій і підготовки кваліфікованих кадрів створювались вільні економічні зони.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500042"/>
            <a:ext cx="7924800" cy="571504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 дали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(</a:t>
            </a:r>
            <a:r>
              <a:rPr lang="ru-RU" dirty="0" err="1" smtClean="0"/>
              <a:t>близько</a:t>
            </a:r>
            <a:r>
              <a:rPr lang="ru-RU" dirty="0" smtClean="0"/>
              <a:t> 8-10% на </a:t>
            </a:r>
            <a:r>
              <a:rPr lang="ru-RU" dirty="0" err="1" smtClean="0"/>
              <a:t>рік</a:t>
            </a:r>
            <a:r>
              <a:rPr lang="ru-RU" dirty="0" smtClean="0"/>
              <a:t>). На </a:t>
            </a:r>
            <a:r>
              <a:rPr lang="ru-RU" dirty="0" err="1" smtClean="0"/>
              <a:t>споживчому</a:t>
            </a:r>
            <a:r>
              <a:rPr lang="ru-RU" dirty="0" smtClean="0"/>
              <a:t> ринку </a:t>
            </a:r>
            <a:r>
              <a:rPr lang="ru-RU" dirty="0" err="1" smtClean="0"/>
              <a:t>з'явилась</a:t>
            </a:r>
            <a:r>
              <a:rPr lang="ru-RU" dirty="0" smtClean="0"/>
              <a:t> 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відсутніми</a:t>
            </a:r>
            <a:r>
              <a:rPr lang="ru-RU" dirty="0" smtClean="0"/>
              <a:t>. Китай став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найбільших</a:t>
            </a:r>
            <a:r>
              <a:rPr lang="ru-RU" dirty="0" smtClean="0"/>
              <a:t> </a:t>
            </a:r>
            <a:r>
              <a:rPr lang="ru-RU" dirty="0" err="1" smtClean="0"/>
              <a:t>експортерів</a:t>
            </a:r>
            <a:r>
              <a:rPr lang="ru-RU" dirty="0" smtClean="0"/>
              <a:t>. </a:t>
            </a:r>
            <a:r>
              <a:rPr lang="ru-RU" dirty="0" err="1" smtClean="0"/>
              <a:t>Підвищився</a:t>
            </a:r>
            <a:r>
              <a:rPr lang="ru-RU" dirty="0" smtClean="0"/>
              <a:t> </a:t>
            </a:r>
            <a:r>
              <a:rPr lang="ru-RU" dirty="0" err="1" smtClean="0"/>
              <a:t>життєвий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 За </a:t>
            </a:r>
            <a:r>
              <a:rPr lang="ru-RU" dirty="0" err="1" smtClean="0"/>
              <a:t>обсягом</a:t>
            </a:r>
            <a:r>
              <a:rPr lang="ru-RU" dirty="0" smtClean="0"/>
              <a:t> валового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продукту Китай </a:t>
            </a:r>
            <a:r>
              <a:rPr lang="ru-RU" dirty="0" err="1" smtClean="0"/>
              <a:t>поступався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США,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душу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останніх</a:t>
            </a:r>
            <a:r>
              <a:rPr lang="ru-RU" dirty="0" smtClean="0"/>
              <a:t> </a:t>
            </a:r>
            <a:r>
              <a:rPr lang="ru-RU" dirty="0" err="1" smtClean="0"/>
              <a:t>місцях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китайських</a:t>
            </a:r>
            <a:r>
              <a:rPr lang="ru-RU" dirty="0" smtClean="0"/>
              <a:t> реформ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вони не </a:t>
            </a:r>
            <a:r>
              <a:rPr lang="ru-RU" dirty="0" err="1" smtClean="0"/>
              <a:t>зачепили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сферу. У </a:t>
            </a:r>
            <a:r>
              <a:rPr lang="ru-RU" dirty="0" err="1" smtClean="0"/>
              <a:t>Китаї</a:t>
            </a:r>
            <a:r>
              <a:rPr lang="ru-RU" dirty="0" smtClean="0"/>
              <a:t> при </a:t>
            </a:r>
            <a:r>
              <a:rPr lang="ru-RU" dirty="0" err="1" smtClean="0"/>
              <a:t>владі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Комуністична</a:t>
            </a:r>
            <a:r>
              <a:rPr lang="ru-RU" dirty="0" smtClean="0"/>
              <a:t> </a:t>
            </a:r>
            <a:r>
              <a:rPr lang="ru-RU" dirty="0" err="1" smtClean="0"/>
              <a:t>партія</a:t>
            </a:r>
            <a:r>
              <a:rPr lang="ru-RU" dirty="0" smtClean="0"/>
              <a:t>.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демократичних</a:t>
            </a:r>
            <a:r>
              <a:rPr lang="ru-RU" dirty="0" smtClean="0"/>
              <a:t> сил </a:t>
            </a:r>
            <a:r>
              <a:rPr lang="ru-RU" dirty="0" err="1" smtClean="0"/>
              <a:t>поставити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реформи</a:t>
            </a:r>
            <a:r>
              <a:rPr lang="ru-RU" dirty="0" smtClean="0"/>
              <a:t> завершились </a:t>
            </a:r>
            <a:r>
              <a:rPr lang="ru-RU" dirty="0" err="1" smtClean="0"/>
              <a:t>кривавою</a:t>
            </a:r>
            <a:r>
              <a:rPr lang="ru-RU" dirty="0" smtClean="0"/>
              <a:t> </a:t>
            </a:r>
            <a:r>
              <a:rPr lang="ru-RU" dirty="0" err="1" smtClean="0"/>
              <a:t>трагедією</a:t>
            </a:r>
            <a:r>
              <a:rPr lang="ru-RU" dirty="0" smtClean="0"/>
              <a:t>. 3 </a:t>
            </a:r>
            <a:r>
              <a:rPr lang="ru-RU" dirty="0" err="1" smtClean="0"/>
              <a:t>червня</a:t>
            </a:r>
            <a:r>
              <a:rPr lang="ru-RU" dirty="0" smtClean="0"/>
              <a:t> 1989 р. на </a:t>
            </a:r>
            <a:r>
              <a:rPr lang="ru-RU" dirty="0" err="1" smtClean="0"/>
              <a:t>розгін</a:t>
            </a:r>
            <a:r>
              <a:rPr lang="ru-RU" dirty="0" smtClean="0"/>
              <a:t> </a:t>
            </a:r>
            <a:r>
              <a:rPr lang="ru-RU" dirty="0" err="1" smtClean="0"/>
              <a:t>студентських</a:t>
            </a:r>
            <a:r>
              <a:rPr lang="ru-RU" dirty="0" smtClean="0"/>
              <a:t> </a:t>
            </a:r>
            <a:r>
              <a:rPr lang="ru-RU" dirty="0" err="1" smtClean="0"/>
              <a:t>демонстрацій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Тянанмень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кинуті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. </a:t>
            </a:r>
            <a:r>
              <a:rPr lang="ru-RU" dirty="0" err="1" smtClean="0"/>
              <a:t>Сотні</a:t>
            </a:r>
            <a:r>
              <a:rPr lang="ru-RU" dirty="0" smtClean="0"/>
              <a:t> людей </a:t>
            </a:r>
            <a:r>
              <a:rPr lang="ru-RU" dirty="0" err="1" smtClean="0"/>
              <a:t>загинули</a:t>
            </a:r>
            <a:r>
              <a:rPr lang="ru-RU" dirty="0" smtClean="0"/>
              <a:t>,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арештовані</a:t>
            </a:r>
            <a:r>
              <a:rPr lang="ru-RU" dirty="0" smtClean="0"/>
              <a:t>. </a:t>
            </a:r>
            <a:r>
              <a:rPr lang="ru-RU" dirty="0" err="1" smtClean="0"/>
              <a:t>Чжао</a:t>
            </a:r>
            <a:r>
              <a:rPr lang="ru-RU" dirty="0" smtClean="0"/>
              <a:t> </a:t>
            </a:r>
            <a:r>
              <a:rPr lang="ru-RU" dirty="0" err="1" smtClean="0"/>
              <a:t>Цзиян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зміщений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посади генерального секретаря.</a:t>
            </a:r>
          </a:p>
          <a:p>
            <a:r>
              <a:rPr lang="ru-RU" dirty="0" smtClean="0"/>
              <a:t>У 1994 р. у </a:t>
            </a:r>
            <a:r>
              <a:rPr lang="ru-RU" dirty="0" err="1" smtClean="0"/>
              <a:t>Китаї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відмінений</a:t>
            </a:r>
            <a:r>
              <a:rPr lang="ru-RU" dirty="0" smtClean="0"/>
              <a:t> </a:t>
            </a:r>
            <a:r>
              <a:rPr lang="ru-RU" dirty="0" err="1" smtClean="0"/>
              <a:t>офіційний</a:t>
            </a:r>
            <a:r>
              <a:rPr lang="ru-RU" dirty="0" smtClean="0"/>
              <a:t> контроль над </a:t>
            </a:r>
            <a:r>
              <a:rPr lang="ru-RU" dirty="0" err="1" smtClean="0"/>
              <a:t>обміном</a:t>
            </a:r>
            <a:r>
              <a:rPr lang="ru-RU" dirty="0" smtClean="0"/>
              <a:t> </a:t>
            </a:r>
            <a:r>
              <a:rPr lang="ru-RU" dirty="0" err="1" smtClean="0"/>
              <a:t>валюти</a:t>
            </a:r>
            <a:r>
              <a:rPr lang="ru-RU" dirty="0" smtClean="0"/>
              <a:t>, юань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твердий</a:t>
            </a:r>
            <a:r>
              <a:rPr lang="ru-RU" dirty="0" smtClean="0"/>
              <a:t> курс. У 1990—2000х роках </a:t>
            </a:r>
            <a:r>
              <a:rPr lang="ru-RU" dirty="0" err="1" smtClean="0"/>
              <a:t>китайська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демонструє</a:t>
            </a:r>
            <a:r>
              <a:rPr lang="ru-RU" dirty="0" smtClean="0"/>
              <a:t> </a:t>
            </a:r>
            <a:r>
              <a:rPr lang="ru-RU" dirty="0" err="1" smtClean="0"/>
              <a:t>бурхливий</a:t>
            </a:r>
            <a:r>
              <a:rPr lang="ru-RU" dirty="0" smtClean="0"/>
              <a:t> </a:t>
            </a:r>
            <a:r>
              <a:rPr lang="ru-RU" dirty="0" err="1" smtClean="0"/>
              <a:t>економічний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Китай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світовим</a:t>
            </a:r>
            <a:r>
              <a:rPr lang="ru-RU" dirty="0" smtClean="0"/>
              <a:t> </a:t>
            </a:r>
            <a:r>
              <a:rPr lang="ru-RU" dirty="0" err="1" smtClean="0"/>
              <a:t>лідером</a:t>
            </a:r>
            <a:r>
              <a:rPr lang="ru-RU" dirty="0" smtClean="0"/>
              <a:t> за </a:t>
            </a:r>
            <a:r>
              <a:rPr lang="ru-RU" dirty="0" err="1" smtClean="0"/>
              <a:t>виплавкою</a:t>
            </a:r>
            <a:r>
              <a:rPr lang="ru-RU" dirty="0" smtClean="0"/>
              <a:t> </a:t>
            </a:r>
            <a:r>
              <a:rPr lang="ru-RU" dirty="0" err="1" smtClean="0"/>
              <a:t>сталі</a:t>
            </a:r>
            <a:r>
              <a:rPr lang="ru-RU" dirty="0" smtClean="0"/>
              <a:t>, </a:t>
            </a:r>
            <a:r>
              <a:rPr lang="ru-RU" dirty="0" err="1" smtClean="0"/>
              <a:t>виробництвом</a:t>
            </a:r>
            <a:r>
              <a:rPr lang="ru-RU" dirty="0" smtClean="0"/>
              <a:t> цементу, </a:t>
            </a:r>
            <a:r>
              <a:rPr lang="ru-RU" dirty="0" err="1" smtClean="0"/>
              <a:t>дешевих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широкого </a:t>
            </a:r>
            <a:r>
              <a:rPr lang="ru-RU" dirty="0" err="1" smtClean="0"/>
              <a:t>вжитку</a:t>
            </a:r>
            <a:r>
              <a:rPr lang="ru-RU" dirty="0" smtClean="0"/>
              <a:t>.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продуктами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мільярдне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зосереджено</a:t>
            </a:r>
            <a:r>
              <a:rPr lang="ru-RU" dirty="0" smtClean="0"/>
              <a:t> 40%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поголів’я</a:t>
            </a:r>
            <a:r>
              <a:rPr lang="ru-RU" dirty="0" smtClean="0"/>
              <a:t> свиней, </a:t>
            </a:r>
            <a:r>
              <a:rPr lang="ru-RU" dirty="0" err="1" smtClean="0"/>
              <a:t>вирощується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50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зернових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рис. За </a:t>
            </a:r>
            <a:r>
              <a:rPr lang="ru-RU" dirty="0" err="1" smtClean="0"/>
              <a:t>експортом</a:t>
            </a:r>
            <a:r>
              <a:rPr lang="ru-RU" dirty="0" smtClean="0"/>
              <a:t> рису КНР </a:t>
            </a:r>
            <a:r>
              <a:rPr lang="ru-RU" dirty="0" err="1" smtClean="0"/>
              <a:t>посідає</a:t>
            </a:r>
            <a:r>
              <a:rPr lang="ru-RU" dirty="0" smtClean="0"/>
              <a:t> перше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7924800" cy="1371600"/>
          </a:xfrm>
        </p:spPr>
        <p:txBody>
          <a:bodyPr/>
          <a:lstStyle/>
          <a:p>
            <a:r>
              <a:rPr lang="uk-UA" dirty="0" smtClean="0"/>
              <a:t>        Стародавній </a:t>
            </a:r>
            <a:r>
              <a:rPr lang="uk-UA" dirty="0" smtClean="0"/>
              <a:t>Китай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142984"/>
            <a:ext cx="8572560" cy="542928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Основні періоди (епохи) в історії Древнього Китаю традиційно носять назви династій і царств: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Шан</a:t>
            </a:r>
            <a:r>
              <a:rPr lang="uk-UA" dirty="0" smtClean="0">
                <a:solidFill>
                  <a:schemeClr val="tx1"/>
                </a:solidFill>
              </a:rPr>
              <a:t> (або </a:t>
            </a:r>
            <a:r>
              <a:rPr lang="uk-UA" dirty="0" err="1" smtClean="0">
                <a:solidFill>
                  <a:schemeClr val="tx1"/>
                </a:solidFill>
              </a:rPr>
              <a:t>Інь</a:t>
            </a:r>
            <a:r>
              <a:rPr lang="uk-UA" dirty="0" smtClean="0">
                <a:solidFill>
                  <a:schemeClr val="tx1"/>
                </a:solidFill>
              </a:rPr>
              <a:t>) — </a:t>
            </a:r>
            <a:r>
              <a:rPr lang="en-US" dirty="0" smtClean="0">
                <a:solidFill>
                  <a:schemeClr val="tx1"/>
                </a:solidFill>
              </a:rPr>
              <a:t>XVI — XI </a:t>
            </a:r>
            <a:r>
              <a:rPr lang="uk-UA" dirty="0" smtClean="0">
                <a:solidFill>
                  <a:schemeClr val="tx1"/>
                </a:solidFill>
              </a:rPr>
              <a:t>ст. до н. е.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Чжоу</a:t>
            </a:r>
            <a:r>
              <a:rPr lang="uk-UA" dirty="0" smtClean="0">
                <a:solidFill>
                  <a:schemeClr val="tx1"/>
                </a:solidFill>
              </a:rPr>
              <a:t> і </a:t>
            </a:r>
            <a:r>
              <a:rPr lang="uk-UA" dirty="0" err="1" smtClean="0">
                <a:solidFill>
                  <a:schemeClr val="tx1"/>
                </a:solidFill>
              </a:rPr>
              <a:t>Чжаньго</a:t>
            </a:r>
            <a:r>
              <a:rPr lang="uk-UA" dirty="0" smtClean="0">
                <a:solidFill>
                  <a:schemeClr val="tx1"/>
                </a:solidFill>
              </a:rPr>
              <a:t> — </a:t>
            </a:r>
            <a:r>
              <a:rPr lang="en-US" dirty="0" smtClean="0">
                <a:solidFill>
                  <a:schemeClr val="tx1"/>
                </a:solidFill>
              </a:rPr>
              <a:t>XI — III </a:t>
            </a:r>
            <a:r>
              <a:rPr lang="uk-UA" dirty="0" smtClean="0">
                <a:solidFill>
                  <a:schemeClr val="tx1"/>
                </a:solidFill>
              </a:rPr>
              <a:t>ст. до н. е.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Цинь</a:t>
            </a:r>
            <a:r>
              <a:rPr lang="uk-UA" dirty="0" smtClean="0">
                <a:solidFill>
                  <a:schemeClr val="tx1"/>
                </a:solidFill>
              </a:rPr>
              <a:t> — 221 — 207 рр. до н. е.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Хань</a:t>
            </a:r>
            <a:r>
              <a:rPr lang="uk-UA" dirty="0" smtClean="0">
                <a:solidFill>
                  <a:schemeClr val="tx1"/>
                </a:solidFill>
              </a:rPr>
              <a:t> — 206 р. до н. е. — 220 р. н. е.</a:t>
            </a:r>
          </a:p>
          <a:p>
            <a:r>
              <a:rPr lang="uk-UA" dirty="0" smtClean="0"/>
              <a:t>Найдавніші згадки про Китай відносяться до часів правителя </a:t>
            </a:r>
            <a:r>
              <a:rPr lang="uk-UA" dirty="0" err="1" smtClean="0">
                <a:hlinkClick r:id="rId2" tooltip="Фу Сі (page does not exist)"/>
              </a:rPr>
              <a:t>Фу</a:t>
            </a:r>
            <a:r>
              <a:rPr lang="uk-UA" dirty="0" smtClean="0">
                <a:hlinkClick r:id="rId2" tooltip="Фу Сі (page does not exist)"/>
              </a:rPr>
              <a:t> Сі</a:t>
            </a:r>
            <a:r>
              <a:rPr lang="uk-UA" dirty="0" smtClean="0"/>
              <a:t>, який жив за 30-40 століть до початку нашої ери. Вважається, що боги надихнули його на написання священної книги древнього Китаю «</a:t>
            </a:r>
            <a:r>
              <a:rPr lang="uk-UA" dirty="0" err="1" smtClean="0"/>
              <a:t>Іцзін</a:t>
            </a:r>
            <a:r>
              <a:rPr lang="uk-UA" dirty="0" smtClean="0"/>
              <a:t>», з якої пішла теорія про те, що фізичний Всесвіт виник і розвивається завдяки чергуванню </a:t>
            </a:r>
            <a:r>
              <a:rPr lang="uk-UA" dirty="0" err="1" smtClean="0">
                <a:hlinkClick r:id="rId3" tooltip="Інь і ян"/>
              </a:rPr>
              <a:t>інь</a:t>
            </a:r>
            <a:r>
              <a:rPr lang="uk-UA" dirty="0" smtClean="0">
                <a:hlinkClick r:id="rId3" tooltip="Інь і ян"/>
              </a:rPr>
              <a:t> і </a:t>
            </a:r>
            <a:r>
              <a:rPr lang="uk-UA" dirty="0" err="1" smtClean="0">
                <a:hlinkClick r:id="rId3" tooltip="Інь і ян"/>
              </a:rPr>
              <a:t>ян</a:t>
            </a:r>
            <a:r>
              <a:rPr lang="uk-UA" dirty="0" smtClean="0"/>
              <a:t>.</a:t>
            </a:r>
          </a:p>
          <a:p>
            <a:r>
              <a:rPr lang="uk-UA" dirty="0" smtClean="0"/>
              <a:t>В історичних джерелах не згадуються жодні правителі Китаю, які б передували </a:t>
            </a:r>
            <a:r>
              <a:rPr lang="uk-UA" dirty="0" smtClean="0">
                <a:hlinkClick r:id="rId4" tooltip="Династія Шан"/>
              </a:rPr>
              <a:t>династії </a:t>
            </a:r>
            <a:r>
              <a:rPr lang="uk-UA" dirty="0" err="1" smtClean="0">
                <a:hlinkClick r:id="rId4" tooltip="Династія Шан"/>
              </a:rPr>
              <a:t>Шан</a:t>
            </a:r>
            <a:r>
              <a:rPr lang="uk-UA" dirty="0" smtClean="0"/>
              <a:t> (1766—1122 р. до н. е.). Правителі </a:t>
            </a:r>
            <a:r>
              <a:rPr lang="uk-UA" dirty="0" err="1" smtClean="0"/>
              <a:t>Шан</a:t>
            </a:r>
            <a:r>
              <a:rPr lang="uk-UA" dirty="0" smtClean="0"/>
              <a:t> були скинуті </a:t>
            </a:r>
            <a:r>
              <a:rPr lang="uk-UA" dirty="0" smtClean="0">
                <a:hlinkClick r:id="rId5" tooltip="Династія Чжоу"/>
              </a:rPr>
              <a:t>династією </a:t>
            </a:r>
            <a:r>
              <a:rPr lang="uk-UA" dirty="0" err="1" smtClean="0">
                <a:hlinkClick r:id="rId5" tooltip="Династія Чжоу"/>
              </a:rPr>
              <a:t>Чжоу</a:t>
            </a:r>
            <a:r>
              <a:rPr lang="uk-UA" dirty="0" smtClean="0"/>
              <a:t>, яка спочатку побудувала свою столицю поблизу сучасного Сіаню, а пізніше, приблизно у </a:t>
            </a:r>
            <a:r>
              <a:rPr lang="uk-UA" dirty="0" smtClean="0">
                <a:hlinkClick r:id="rId6" tooltip="750"/>
              </a:rPr>
              <a:t>750</a:t>
            </a:r>
            <a:r>
              <a:rPr lang="uk-UA" dirty="0" smtClean="0"/>
              <a:t> р. до н. е., втекла від варварів, які вторглися в країну і осіли поруч з нинішнім </a:t>
            </a:r>
            <a:r>
              <a:rPr lang="uk-UA" dirty="0" err="1" smtClean="0">
                <a:hlinkClick r:id="rId7" tooltip="Ляоян (page does not exist)"/>
              </a:rPr>
              <a:t>Ляояном</a:t>
            </a:r>
            <a:r>
              <a:rPr lang="uk-UA" dirty="0" smtClean="0"/>
              <a:t>. У ранній період правління династії влада була зосереджена в руках імператора, але пізніше місцеві правителі утворили майже незалежні держави.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924800" cy="1019172"/>
          </a:xfrm>
        </p:spPr>
        <p:txBody>
          <a:bodyPr/>
          <a:lstStyle/>
          <a:p>
            <a:r>
              <a:rPr lang="uk-UA" dirty="0" smtClean="0"/>
              <a:t>Висновок: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357298"/>
            <a:ext cx="7924800" cy="514353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hlinkClick r:id="rId2" tooltip="Китай"/>
              </a:rPr>
              <a:t>Китай</a:t>
            </a:r>
            <a:r>
              <a:rPr lang="uk-UA" dirty="0" smtClean="0"/>
              <a:t> — найстаріша </a:t>
            </a:r>
            <a:r>
              <a:rPr lang="uk-UA" dirty="0" smtClean="0">
                <a:hlinkClick r:id="rId3" tooltip="Країна"/>
              </a:rPr>
              <a:t>країна</a:t>
            </a:r>
            <a:r>
              <a:rPr lang="uk-UA" dirty="0" smtClean="0"/>
              <a:t> у світі, безперервна історична традиція якої налічує майже 5000 років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Його розвиток є дуже цікавим. На протязі багатьох століть Китай рухався вперед, не зважаючи на загарбників він існує і зараз. </a:t>
            </a:r>
            <a:r>
              <a:rPr lang="ru-RU" dirty="0" smtClean="0"/>
              <a:t>Культура </a:t>
            </a:r>
            <a:r>
              <a:rPr lang="ru-RU" dirty="0" err="1" smtClean="0"/>
              <a:t>суспільств</a:t>
            </a:r>
            <a:r>
              <a:rPr lang="ru-RU" dirty="0" smtClean="0"/>
              <a:t> </a:t>
            </a:r>
            <a:r>
              <a:rPr lang="ru-RU" dirty="0" err="1" smtClean="0"/>
              <a:t>Стародавнього</a:t>
            </a:r>
            <a:r>
              <a:rPr lang="ru-RU" dirty="0" smtClean="0"/>
              <a:t> </a:t>
            </a:r>
            <a:r>
              <a:rPr lang="ru-RU" dirty="0" smtClean="0"/>
              <a:t>Китаю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кроком</a:t>
            </a:r>
            <a:r>
              <a:rPr lang="ru-RU" dirty="0" smtClean="0"/>
              <a:t> </a:t>
            </a:r>
            <a:r>
              <a:rPr lang="ru-RU" dirty="0" err="1" smtClean="0"/>
              <a:t>уперед</a:t>
            </a:r>
            <a:r>
              <a:rPr lang="ru-RU" dirty="0" smtClean="0"/>
              <a:t> у </a:t>
            </a:r>
            <a:r>
              <a:rPr lang="ru-RU" dirty="0" err="1" smtClean="0"/>
              <a:t>розвитку</a:t>
            </a:r>
            <a:r>
              <a:rPr lang="ru-RU" dirty="0" smtClean="0"/>
              <a:t> духовного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тут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писемності</a:t>
            </a:r>
            <a:r>
              <a:rPr lang="ru-RU" dirty="0" smtClean="0"/>
              <a:t> — </a:t>
            </a:r>
            <a:r>
              <a:rPr lang="ru-RU" dirty="0" err="1" smtClean="0"/>
              <a:t>клинопис</a:t>
            </a:r>
            <a:r>
              <a:rPr lang="ru-RU" dirty="0" smtClean="0"/>
              <a:t>, </a:t>
            </a:r>
            <a:r>
              <a:rPr lang="ru-RU" dirty="0" err="1" smtClean="0"/>
              <a:t>ієрогліфи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початок </a:t>
            </a:r>
            <a:r>
              <a:rPr lang="ru-RU" dirty="0" err="1" smtClean="0"/>
              <a:t>науковим</a:t>
            </a:r>
            <a:r>
              <a:rPr lang="ru-RU" dirty="0" smtClean="0"/>
              <a:t> </a:t>
            </a:r>
            <a:r>
              <a:rPr lang="ru-RU" dirty="0" err="1" smtClean="0"/>
              <a:t>знанням</a:t>
            </a:r>
            <a:r>
              <a:rPr lang="ru-RU" dirty="0" smtClean="0"/>
              <a:t> у </a:t>
            </a:r>
            <a:r>
              <a:rPr lang="ru-RU" dirty="0" err="1" smtClean="0"/>
              <a:t>царині</a:t>
            </a:r>
            <a:r>
              <a:rPr lang="ru-RU" dirty="0" smtClean="0"/>
              <a:t> </a:t>
            </a:r>
            <a:r>
              <a:rPr lang="ru-RU" dirty="0" err="1" smtClean="0"/>
              <a:t>астрономії</a:t>
            </a:r>
            <a:r>
              <a:rPr lang="ru-RU" dirty="0" smtClean="0"/>
              <a:t>, математики, </a:t>
            </a:r>
            <a:r>
              <a:rPr lang="ru-RU" dirty="0" err="1" smtClean="0"/>
              <a:t>медицини</a:t>
            </a:r>
            <a:r>
              <a:rPr lang="ru-RU" dirty="0" smtClean="0"/>
              <a:t>, </a:t>
            </a:r>
            <a:r>
              <a:rPr lang="ru-RU" dirty="0" err="1" smtClean="0"/>
              <a:t>філософії</a:t>
            </a:r>
            <a:r>
              <a:rPr lang="ru-RU" dirty="0" smtClean="0"/>
              <a:t>, створена </a:t>
            </a:r>
            <a:r>
              <a:rPr lang="ru-RU" dirty="0" err="1" smtClean="0"/>
              <a:t>художня</a:t>
            </a:r>
            <a:r>
              <a:rPr lang="ru-RU" dirty="0" smtClean="0"/>
              <a:t> </a:t>
            </a:r>
            <a:r>
              <a:rPr lang="ru-RU" dirty="0" err="1" smtClean="0"/>
              <a:t>література</a:t>
            </a:r>
            <a:r>
              <a:rPr lang="ru-RU" dirty="0" smtClean="0"/>
              <a:t>; </a:t>
            </a:r>
            <a:r>
              <a:rPr lang="ru-RU" dirty="0" err="1" smtClean="0"/>
              <a:t>зодчі</a:t>
            </a:r>
            <a:r>
              <a:rPr lang="ru-RU" dirty="0" smtClean="0"/>
              <a:t> та художники </a:t>
            </a:r>
            <a:r>
              <a:rPr lang="ru-RU" dirty="0" err="1" smtClean="0"/>
              <a:t>знайшли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цілого</a:t>
            </a:r>
            <a:r>
              <a:rPr lang="ru-RU" dirty="0" smtClean="0"/>
              <a:t> ряду </a:t>
            </a:r>
            <a:r>
              <a:rPr lang="ru-RU" dirty="0" err="1" smtClean="0"/>
              <a:t>принципових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архітектури</a:t>
            </a:r>
            <a:r>
              <a:rPr lang="ru-RU" dirty="0" smtClean="0"/>
              <a:t>, </a:t>
            </a:r>
            <a:r>
              <a:rPr lang="ru-RU" dirty="0" err="1" smtClean="0"/>
              <a:t>скульптури</a:t>
            </a:r>
            <a:r>
              <a:rPr lang="ru-RU" dirty="0" smtClean="0"/>
              <a:t>, </a:t>
            </a:r>
            <a:r>
              <a:rPr lang="ru-RU" dirty="0" err="1" smtClean="0"/>
              <a:t>живопису</a:t>
            </a:r>
            <a:r>
              <a:rPr lang="ru-RU" dirty="0" smtClean="0"/>
              <a:t>, </a:t>
            </a:r>
            <a:r>
              <a:rPr lang="ru-RU" dirty="0" err="1" smtClean="0"/>
              <a:t>декоративно-ужиткового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.</a:t>
            </a:r>
          </a:p>
          <a:p>
            <a:r>
              <a:rPr lang="uk-UA" dirty="0" smtClean="0"/>
              <a:t>Мистецтво численних </a:t>
            </a:r>
            <a:r>
              <a:rPr lang="uk-UA" dirty="0" smtClean="0"/>
              <a:t>народів Китаю </a:t>
            </a:r>
            <a:r>
              <a:rPr lang="uk-UA" dirty="0" smtClean="0"/>
              <a:t>дуже різне за своїми вихідними формами, художніми досягненнями, шляхами розвитку, однак має багато схожих принципових рис.</a:t>
            </a:r>
          </a:p>
          <a:p>
            <a:r>
              <a:rPr lang="uk-UA" dirty="0" smtClean="0"/>
              <a:t>Традиції культури </a:t>
            </a:r>
            <a:r>
              <a:rPr lang="uk-UA" dirty="0" smtClean="0"/>
              <a:t>Китаю збереглися </a:t>
            </a:r>
            <a:r>
              <a:rPr lang="uk-UA" dirty="0" smtClean="0"/>
              <a:t>впродовж </a:t>
            </a:r>
            <a:r>
              <a:rPr lang="uk-UA" dirty="0" smtClean="0"/>
              <a:t>віків </a:t>
            </a:r>
            <a:r>
              <a:rPr lang="uk-UA" dirty="0" smtClean="0"/>
              <a:t>і справили велике значення на розвиток багатьох народів Азії і </a:t>
            </a:r>
            <a:r>
              <a:rPr lang="uk-UA" dirty="0" smtClean="0"/>
              <a:t>Європи </a:t>
            </a:r>
            <a:r>
              <a:rPr lang="uk-UA" dirty="0" smtClean="0"/>
              <a:t>в подальші періоди.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285704"/>
            <a:ext cx="5214974" cy="6572296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З 770 р. до н. е. ці правителі вели між собою запеклі війни, і весь період з 476 по 221 р. до н. е. одержав назву </a:t>
            </a:r>
            <a:r>
              <a:rPr lang="uk-UA" dirty="0" smtClean="0">
                <a:hlinkClick r:id="rId2" tooltip="Боротьба царств (page does not exist)"/>
              </a:rPr>
              <a:t>«боротьби царств»</a:t>
            </a:r>
            <a:r>
              <a:rPr lang="uk-UA" dirty="0" smtClean="0"/>
              <a:t>. У той же час Китай потерпав від </a:t>
            </a:r>
            <a:r>
              <a:rPr lang="uk-UA" dirty="0" err="1" smtClean="0"/>
              <a:t>нападів</a:t>
            </a:r>
            <a:r>
              <a:rPr lang="uk-UA" dirty="0" err="1" smtClean="0">
                <a:hlinkClick r:id="rId3" tooltip="Варвар"/>
              </a:rPr>
              <a:t>варварів</a:t>
            </a:r>
            <a:r>
              <a:rPr lang="uk-UA" dirty="0" smtClean="0"/>
              <a:t> з півночі і північного сходу. Тоді й було вирішено побудувати величезні стіни для захисту території.</a:t>
            </a:r>
          </a:p>
          <a:p>
            <a:r>
              <a:rPr lang="uk-UA" dirty="0" smtClean="0"/>
              <a:t>Теракотова армія </a:t>
            </a:r>
            <a:r>
              <a:rPr lang="uk-UA" dirty="0" err="1" smtClean="0"/>
              <a:t>Цінь</a:t>
            </a:r>
            <a:r>
              <a:rPr lang="uk-UA" dirty="0" smtClean="0"/>
              <a:t> </a:t>
            </a:r>
            <a:r>
              <a:rPr lang="uk-UA" dirty="0" err="1" smtClean="0"/>
              <a:t>Ши</a:t>
            </a:r>
            <a:r>
              <a:rPr lang="uk-UA" dirty="0" smtClean="0"/>
              <a:t> </a:t>
            </a:r>
            <a:r>
              <a:rPr lang="uk-UA" dirty="0" err="1" smtClean="0"/>
              <a:t>Хуан-ді</a:t>
            </a:r>
            <a:endParaRPr lang="uk-UA" dirty="0" smtClean="0"/>
          </a:p>
          <a:p>
            <a:r>
              <a:rPr lang="uk-UA" dirty="0" smtClean="0"/>
              <a:t>Зрештою основна влада зосередилася в руках принца </a:t>
            </a:r>
            <a:r>
              <a:rPr lang="uk-UA" dirty="0" err="1" smtClean="0"/>
              <a:t>Цинь</a:t>
            </a:r>
            <a:r>
              <a:rPr lang="uk-UA" dirty="0" smtClean="0"/>
              <a:t>, військо якого скинуло правителя </a:t>
            </a:r>
            <a:r>
              <a:rPr lang="uk-UA" dirty="0" err="1" smtClean="0"/>
              <a:t>Чжоу</a:t>
            </a:r>
            <a:r>
              <a:rPr lang="uk-UA" dirty="0" smtClean="0"/>
              <a:t>. Новий імператор </a:t>
            </a:r>
            <a:r>
              <a:rPr lang="uk-UA" dirty="0" err="1" smtClean="0">
                <a:hlinkClick r:id="rId4" tooltip="Цінь Ши Хуан-ді"/>
              </a:rPr>
              <a:t>Цінь</a:t>
            </a:r>
            <a:r>
              <a:rPr lang="uk-UA" dirty="0" smtClean="0">
                <a:hlinkClick r:id="rId4" tooltip="Цінь Ши Хуан-ді"/>
              </a:rPr>
              <a:t> </a:t>
            </a:r>
            <a:r>
              <a:rPr lang="uk-UA" dirty="0" err="1" smtClean="0">
                <a:hlinkClick r:id="rId4" tooltip="Цінь Ши Хуан-ді"/>
              </a:rPr>
              <a:t>Ши</a:t>
            </a:r>
            <a:r>
              <a:rPr lang="uk-UA" dirty="0" smtClean="0">
                <a:hlinkClick r:id="rId4" tooltip="Цінь Ши Хуан-ді"/>
              </a:rPr>
              <a:t> </a:t>
            </a:r>
            <a:r>
              <a:rPr lang="uk-UA" dirty="0" err="1" smtClean="0">
                <a:hlinkClick r:id="rId4" tooltip="Цінь Ши Хуан-ді"/>
              </a:rPr>
              <a:t>Хуан-ді</a:t>
            </a:r>
            <a:r>
              <a:rPr lang="uk-UA" dirty="0" smtClean="0"/>
              <a:t> став засновником династії </a:t>
            </a:r>
            <a:r>
              <a:rPr lang="uk-UA" dirty="0" err="1" smtClean="0"/>
              <a:t>Цинь</a:t>
            </a:r>
            <a:r>
              <a:rPr lang="uk-UA" dirty="0" smtClean="0"/>
              <a:t> у 221 р. до н. е. Він був одним з найбільш прославлених імператорів в історії Китаю і першим об'єднав китайську імперію.</a:t>
            </a:r>
          </a:p>
          <a:p>
            <a:r>
              <a:rPr lang="uk-UA" dirty="0" smtClean="0"/>
              <a:t>Після смерті імператора </a:t>
            </a:r>
            <a:r>
              <a:rPr lang="uk-UA" dirty="0" err="1" smtClean="0"/>
              <a:t>Цинь</a:t>
            </a:r>
            <a:r>
              <a:rPr lang="uk-UA" dirty="0" smtClean="0"/>
              <a:t> </a:t>
            </a:r>
            <a:r>
              <a:rPr lang="uk-UA" dirty="0" err="1" smtClean="0"/>
              <a:t>Ші-Хуан-ді</a:t>
            </a:r>
            <a:r>
              <a:rPr lang="uk-UA" dirty="0" smtClean="0"/>
              <a:t> у 210 р. до н. е. розгорнулася боротьба за владу між губернаторами провінцій. Переможець, </a:t>
            </a:r>
            <a:r>
              <a:rPr lang="uk-UA" dirty="0" err="1" smtClean="0"/>
              <a:t>Лю</a:t>
            </a:r>
            <a:r>
              <a:rPr lang="uk-UA" dirty="0" smtClean="0"/>
              <a:t> </a:t>
            </a:r>
            <a:r>
              <a:rPr lang="uk-UA" dirty="0" err="1" smtClean="0"/>
              <a:t>Бан</a:t>
            </a:r>
            <a:r>
              <a:rPr lang="uk-UA" dirty="0" smtClean="0"/>
              <a:t>, заснував династію </a:t>
            </a:r>
            <a:r>
              <a:rPr lang="uk-UA" dirty="0" err="1" smtClean="0"/>
              <a:t>Хань</a:t>
            </a:r>
            <a:r>
              <a:rPr lang="uk-UA" dirty="0" smtClean="0"/>
              <a:t> (206 р. до н. е. — 220 р. н. е.). При правлінні династії </a:t>
            </a:r>
            <a:r>
              <a:rPr lang="uk-UA" dirty="0" err="1" smtClean="0"/>
              <a:t>Хань</a:t>
            </a:r>
            <a:r>
              <a:rPr lang="uk-UA" dirty="0" smtClean="0"/>
              <a:t> територія Китаю значно розширилася. Після падіння династії </a:t>
            </a:r>
            <a:r>
              <a:rPr lang="uk-UA" dirty="0" err="1" smtClean="0"/>
              <a:t>Хань</a:t>
            </a:r>
            <a:r>
              <a:rPr lang="uk-UA" dirty="0" smtClean="0"/>
              <a:t> боротьбу за владу повели три царства — </a:t>
            </a:r>
            <a:r>
              <a:rPr lang="uk-UA" dirty="0" err="1" smtClean="0"/>
              <a:t>Вей</a:t>
            </a:r>
            <a:r>
              <a:rPr lang="uk-UA" dirty="0" smtClean="0"/>
              <a:t>, </a:t>
            </a:r>
            <a:r>
              <a:rPr lang="uk-UA" dirty="0" err="1" smtClean="0"/>
              <a:t>Шу</a:t>
            </a:r>
            <a:r>
              <a:rPr lang="uk-UA" dirty="0" smtClean="0"/>
              <a:t> й У. Через короткий час у війну вступили 16 провінцій. У 581 р. до н. е. засновник династії Сунь захопив владу і доклав зусиль для об'єднання імперії. Робота почалася з Великого каналу, що з'єднує низов'я Янцзи із середнім плином Хуанхе.</a:t>
            </a:r>
          </a:p>
          <a:p>
            <a:endParaRPr lang="uk-UA" dirty="0"/>
          </a:p>
        </p:txBody>
      </p:sp>
      <p:pic>
        <p:nvPicPr>
          <p:cNvPr id="4" name="Рисунок 3" descr="250px-Group_of_terracotta_warriors_at_Xia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2132" y="428604"/>
            <a:ext cx="3175000" cy="477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571480"/>
            <a:ext cx="7924800" cy="1371600"/>
          </a:xfrm>
        </p:spPr>
        <p:txBody>
          <a:bodyPr/>
          <a:lstStyle/>
          <a:p>
            <a:r>
              <a:rPr lang="uk-UA" b="1" dirty="0" smtClean="0"/>
              <a:t>Період </a:t>
            </a:r>
            <a:r>
              <a:rPr lang="uk-UA" b="1" dirty="0" err="1" smtClean="0"/>
              <a:t>Чжоу</a:t>
            </a:r>
            <a:r>
              <a:rPr lang="uk-UA" b="1" dirty="0" smtClean="0"/>
              <a:t> і </a:t>
            </a:r>
            <a:r>
              <a:rPr lang="uk-UA" b="1" dirty="0" err="1" smtClean="0"/>
              <a:t>Чжанго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714908" cy="492922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У </a:t>
            </a:r>
            <a:r>
              <a:rPr lang="en-US" dirty="0" smtClean="0"/>
              <a:t>XI </a:t>
            </a:r>
            <a:r>
              <a:rPr lang="uk-UA" dirty="0" smtClean="0"/>
              <a:t>ст. до н. е. держава </a:t>
            </a:r>
            <a:r>
              <a:rPr lang="uk-UA" dirty="0" err="1" smtClean="0"/>
              <a:t>Шан</a:t>
            </a:r>
            <a:r>
              <a:rPr lang="uk-UA" dirty="0" smtClean="0"/>
              <a:t> була завойована племенами </a:t>
            </a:r>
            <a:r>
              <a:rPr lang="uk-UA" dirty="0" err="1" smtClean="0"/>
              <a:t>Чжоу</a:t>
            </a:r>
            <a:r>
              <a:rPr lang="uk-UA" dirty="0" smtClean="0"/>
              <a:t>, з чого почалася нова епоха в історії Древнього Китаю. Але процвітання його було недовгим, пішов період роздробленості і </a:t>
            </a:r>
            <a:r>
              <a:rPr lang="uk-UA" dirty="0" err="1" smtClean="0"/>
              <a:t>міжособних</a:t>
            </a:r>
            <a:r>
              <a:rPr lang="uk-UA" dirty="0" smtClean="0"/>
              <a:t> </a:t>
            </a:r>
            <a:r>
              <a:rPr lang="uk-UA" dirty="0" smtClean="0"/>
              <a:t>воїн — епоха Царств, що Борються або </a:t>
            </a:r>
            <a:r>
              <a:rPr lang="uk-UA" dirty="0" err="1" smtClean="0"/>
              <a:t>Чжаньго</a:t>
            </a:r>
            <a:r>
              <a:rPr lang="uk-UA" dirty="0" smtClean="0"/>
              <a:t> (</a:t>
            </a:r>
            <a:r>
              <a:rPr lang="en-US" dirty="0" smtClean="0"/>
              <a:t>V — III </a:t>
            </a:r>
            <a:r>
              <a:rPr lang="uk-UA" dirty="0" smtClean="0"/>
              <a:t>сс. до н. е.).</a:t>
            </a:r>
          </a:p>
          <a:p>
            <a:r>
              <a:rPr lang="uk-UA" dirty="0" smtClean="0"/>
              <a:t>Безперервні війни приводять до накопичення військового досвіду і появи перших трактатів по цій тематиці. Фундатором військової теорії вважається </a:t>
            </a:r>
            <a:r>
              <a:rPr lang="uk-UA" dirty="0" smtClean="0">
                <a:hlinkClick r:id="rId2" tooltip="Сунь Цзи"/>
              </a:rPr>
              <a:t>Сунь </a:t>
            </a:r>
            <a:r>
              <a:rPr lang="uk-UA" dirty="0" err="1" smtClean="0">
                <a:hlinkClick r:id="rId2" tooltip="Сунь Цзи"/>
              </a:rPr>
              <a:t>Цзи</a:t>
            </a:r>
            <a:r>
              <a:rPr lang="uk-UA" dirty="0" smtClean="0"/>
              <a:t>. Його «Трактат про військове мистецтво», що складається з 13 розділів, став каноном військової науки свого часу і досі по праву вважається класикою військово-стратегічної думки.</a:t>
            </a:r>
          </a:p>
          <a:p>
            <a:r>
              <a:rPr lang="uk-UA" dirty="0" smtClean="0"/>
              <a:t>В епоху </a:t>
            </a:r>
            <a:r>
              <a:rPr lang="uk-UA" dirty="0" err="1" smtClean="0"/>
              <a:t>Чжоу</a:t>
            </a:r>
            <a:r>
              <a:rPr lang="uk-UA" dirty="0" smtClean="0"/>
              <a:t> продовжився бурхливий розвиток астрономії. </a:t>
            </a:r>
            <a:endParaRPr lang="uk-UA" dirty="0"/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1428736"/>
            <a:ext cx="2804786" cy="42148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571480"/>
            <a:ext cx="7924800" cy="551499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З'явилися нові прилади для визначення координат небесних світил — армілярні сфери. За 600 років до н. е. був введений сонячно-місячний календар. До 350 р. до н. е. вченим стало відомо, що тривалість сонячного року — 365,25 діб, а місячного — 295 діб. Знаки 12 тварин служили для позначення «земних гілок» циклу в 600 років. У </a:t>
            </a:r>
            <a:r>
              <a:rPr lang="en-US" dirty="0" smtClean="0"/>
              <a:t>IV </a:t>
            </a:r>
            <a:r>
              <a:rPr lang="uk-UA" dirty="0" smtClean="0"/>
              <a:t>с. до н. е. вченим </a:t>
            </a:r>
            <a:r>
              <a:rPr lang="uk-UA" dirty="0" err="1" smtClean="0"/>
              <a:t>Ши</a:t>
            </a:r>
            <a:r>
              <a:rPr lang="uk-UA" dirty="0" smtClean="0"/>
              <a:t> </a:t>
            </a:r>
            <a:r>
              <a:rPr lang="uk-UA" dirty="0" err="1" smtClean="0"/>
              <a:t>Шенем</a:t>
            </a:r>
            <a:r>
              <a:rPr lang="uk-UA" dirty="0" smtClean="0"/>
              <a:t> був складений перший в світовій історії зоряний каталог, той, що включав 800 світил. Починаючи з 240 </a:t>
            </a:r>
            <a:r>
              <a:rPr lang="uk-UA" dirty="0" err="1" smtClean="0"/>
              <a:t>р.до</a:t>
            </a:r>
            <a:r>
              <a:rPr lang="uk-UA" dirty="0" smtClean="0"/>
              <a:t> н. е. точно відмічалася кожна поява комети, відомої нині як </a:t>
            </a:r>
            <a:r>
              <a:rPr lang="uk-UA" dirty="0" smtClean="0">
                <a:hlinkClick r:id="rId2" tooltip="Комета Галлея"/>
              </a:rPr>
              <a:t>комета Галлея</a:t>
            </a:r>
            <a:r>
              <a:rPr lang="uk-UA" dirty="0" smtClean="0"/>
              <a:t>.</a:t>
            </a:r>
          </a:p>
          <a:p>
            <a:r>
              <a:rPr lang="uk-UA" dirty="0" smtClean="0"/>
              <a:t>Значні досягнення </a:t>
            </a:r>
            <a:r>
              <a:rPr lang="uk-UA" dirty="0" err="1" smtClean="0"/>
              <a:t>древньокитайських</a:t>
            </a:r>
            <a:r>
              <a:rPr lang="uk-UA" dirty="0" smtClean="0"/>
              <a:t> медиків. Частина їх методів лікування не втратила своєї актуальності і в наш час: </a:t>
            </a:r>
            <a:r>
              <a:rPr lang="uk-UA" dirty="0" smtClean="0">
                <a:hlinkClick r:id="rId3" tooltip="Акупунктура"/>
              </a:rPr>
              <a:t>голковколювання</a:t>
            </a:r>
            <a:r>
              <a:rPr lang="uk-UA" dirty="0" smtClean="0"/>
              <a:t>, пульсова діагностика, </a:t>
            </a:r>
            <a:r>
              <a:rPr lang="uk-UA" dirty="0" smtClean="0">
                <a:hlinkClick r:id="rId4" tooltip="Припікання"/>
              </a:rPr>
              <a:t>припікання</a:t>
            </a:r>
            <a:r>
              <a:rPr lang="uk-UA" dirty="0" smtClean="0"/>
              <a:t> тощо</a:t>
            </a:r>
            <a:r>
              <a:rPr lang="uk-UA" dirty="0" smtClean="0"/>
              <a:t>.</a:t>
            </a:r>
          </a:p>
          <a:p>
            <a:r>
              <a:rPr lang="uk-UA" dirty="0" smtClean="0"/>
              <a:t>У періоди </a:t>
            </a:r>
            <a:r>
              <a:rPr lang="uk-UA" dirty="0" err="1" smtClean="0"/>
              <a:t>Чжоу</a:t>
            </a:r>
            <a:r>
              <a:rPr lang="uk-UA" dirty="0" smtClean="0"/>
              <a:t> і </a:t>
            </a:r>
            <a:r>
              <a:rPr lang="uk-UA" dirty="0" err="1" smtClean="0"/>
              <a:t>Чжаньго</a:t>
            </a:r>
            <a:r>
              <a:rPr lang="uk-UA" dirty="0" smtClean="0"/>
              <a:t> йде формування китайської філософії. Складаються матеріалістичні переконання, в основі яких лежали уявлення про п'ять першоелементів («стихій») природи: воду, вогонь, метал, дерево, землю. Одночасно відбувається становлення головних принципів вчення про протилежні і взаємопов'язані сили </a:t>
            </a:r>
            <a:r>
              <a:rPr lang="uk-UA" dirty="0" err="1" smtClean="0">
                <a:hlinkClick r:id="rId5" tooltip="Інь і ян"/>
              </a:rPr>
              <a:t>інь</a:t>
            </a:r>
            <a:r>
              <a:rPr lang="uk-UA" dirty="0" smtClean="0">
                <a:hlinkClick r:id="rId5" tooltip="Інь і ян"/>
              </a:rPr>
              <a:t> і </a:t>
            </a:r>
            <a:r>
              <a:rPr lang="uk-UA" dirty="0" err="1" smtClean="0">
                <a:hlinkClick r:id="rId5" tooltip="Інь і ян"/>
              </a:rPr>
              <a:t>ян</a:t>
            </a:r>
            <a:r>
              <a:rPr lang="uk-UA" dirty="0" smtClean="0"/>
              <a:t>, дія яких розглядалася як причина рушення і мінливості в природі. Це знаходить своє втілення в древнішому літературному пам'ятнику Китаю — «Книзі змін» (</a:t>
            </a:r>
            <a:r>
              <a:rPr lang="en-US" dirty="0" smtClean="0">
                <a:hlinkClick r:id="rId6" tooltip="12 століття до н. е."/>
              </a:rPr>
              <a:t>XII</a:t>
            </a:r>
            <a:r>
              <a:rPr lang="en-US" dirty="0" smtClean="0"/>
              <a:t> — </a:t>
            </a:r>
            <a:r>
              <a:rPr lang="en-US" dirty="0" smtClean="0">
                <a:hlinkClick r:id="rId7" tooltip="6 століття до н. е."/>
              </a:rPr>
              <a:t>VI</a:t>
            </a:r>
            <a:r>
              <a:rPr lang="en-US" dirty="0" smtClean="0"/>
              <a:t> </a:t>
            </a:r>
            <a:r>
              <a:rPr lang="uk-UA" dirty="0" smtClean="0"/>
              <a:t>ст. до н. е.).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7924800" cy="1371600"/>
          </a:xfrm>
        </p:spPr>
        <p:txBody>
          <a:bodyPr/>
          <a:lstStyle/>
          <a:p>
            <a:r>
              <a:rPr lang="uk-UA" b="1" dirty="0" smtClean="0"/>
              <a:t>Даосизм і конфуціанство</a:t>
            </a:r>
            <a:br>
              <a:rPr lang="uk-UA" b="1" dirty="0" smtClean="0"/>
            </a:br>
            <a:endParaRPr lang="uk-UA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5929354" cy="478634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У </a:t>
            </a:r>
            <a:r>
              <a:rPr lang="en-US" dirty="0" smtClean="0">
                <a:hlinkClick r:id="rId2" tooltip="6 століття до н. е."/>
              </a:rPr>
              <a:t>VI</a:t>
            </a:r>
            <a:r>
              <a:rPr lang="en-US" dirty="0" smtClean="0"/>
              <a:t> — </a:t>
            </a:r>
            <a:r>
              <a:rPr lang="en-US" dirty="0" smtClean="0">
                <a:hlinkClick r:id="rId3" tooltip="5 століття до н. е."/>
              </a:rPr>
              <a:t>V</a:t>
            </a:r>
            <a:r>
              <a:rPr lang="en-US" dirty="0" smtClean="0"/>
              <a:t> </a:t>
            </a:r>
            <a:r>
              <a:rPr lang="uk-UA" dirty="0" smtClean="0"/>
              <a:t>ст. до н. е. зароджуються </a:t>
            </a:r>
            <a:r>
              <a:rPr lang="uk-UA" dirty="0" smtClean="0">
                <a:hlinkClick r:id="rId4" tooltip="Даосизм"/>
              </a:rPr>
              <a:t>даосизм</a:t>
            </a:r>
            <a:r>
              <a:rPr lang="uk-UA" dirty="0" smtClean="0"/>
              <a:t> і </a:t>
            </a:r>
            <a:r>
              <a:rPr lang="uk-UA" dirty="0" smtClean="0">
                <a:hlinkClick r:id="rId5" tooltip="Конфуціанство"/>
              </a:rPr>
              <a:t>конфуціанство</a:t>
            </a:r>
            <a:r>
              <a:rPr lang="uk-UA" dirty="0" smtClean="0"/>
              <a:t>. Основоположником даосизму вважається мудрець </a:t>
            </a:r>
            <a:r>
              <a:rPr lang="uk-UA" dirty="0" err="1" smtClean="0">
                <a:hlinkClick r:id="rId6" tooltip="Лао-цзи"/>
              </a:rPr>
              <a:t>Лао-цзи</a:t>
            </a:r>
            <a:r>
              <a:rPr lang="uk-UA" dirty="0" smtClean="0"/>
              <a:t>. У центрі його вчення — поняття </a:t>
            </a:r>
            <a:r>
              <a:rPr lang="uk-UA" dirty="0" err="1" smtClean="0">
                <a:hlinkClick r:id="rId7" tooltip="Дао"/>
              </a:rPr>
              <a:t>Дао</a:t>
            </a:r>
            <a:r>
              <a:rPr lang="uk-UA" dirty="0" smtClean="0"/>
              <a:t> («Шлях»), якому підпорядкований увесь світ і яке є основою і джерелом всього сущого. Весь Всесвіт має своє </a:t>
            </a:r>
            <a:r>
              <a:rPr lang="uk-UA" dirty="0" err="1" smtClean="0"/>
              <a:t>Дао</a:t>
            </a:r>
            <a:r>
              <a:rPr lang="uk-UA" dirty="0" smtClean="0"/>
              <a:t> і знаходиться в постійному русі, в неперервній зміні, підкоряючись природній необхідності. Поведінка людини також повинна націлюватися </a:t>
            </a:r>
            <a:r>
              <a:rPr lang="uk-UA" dirty="0" err="1" smtClean="0"/>
              <a:t>природніми</a:t>
            </a:r>
            <a:r>
              <a:rPr lang="uk-UA" dirty="0" smtClean="0"/>
              <a:t> законами, вона не повинна втручатися у природну течію життя, інакше це приведе до хаосу. Засуджуючи багатство, розкіш, знатність, виступаючи проти жорстокості і свавілля, насильства і воїн, </a:t>
            </a:r>
            <a:r>
              <a:rPr lang="uk-UA" dirty="0" err="1" smtClean="0"/>
              <a:t>Лао-цзи</a:t>
            </a:r>
            <a:r>
              <a:rPr lang="uk-UA" dirty="0" smtClean="0"/>
              <a:t>, проте, проповідував відмову від боротьби, висував теорію «</a:t>
            </a:r>
            <a:r>
              <a:rPr lang="uk-UA" dirty="0" err="1" smtClean="0"/>
              <a:t>недіяння</a:t>
            </a:r>
            <a:r>
              <a:rPr lang="uk-UA" dirty="0" smtClean="0"/>
              <a:t>», </a:t>
            </a:r>
            <a:r>
              <a:rPr lang="uk-UA" dirty="0" err="1" smtClean="0"/>
              <a:t>ненасильного</a:t>
            </a:r>
            <a:r>
              <a:rPr lang="uk-UA" dirty="0" smtClean="0"/>
              <a:t> споглядання.</a:t>
            </a:r>
            <a:endParaRPr lang="uk-UA" dirty="0"/>
          </a:p>
        </p:txBody>
      </p:sp>
      <p:pic>
        <p:nvPicPr>
          <p:cNvPr id="1026" name="Picture 2" descr="http://t1.gstatic.com/images?q=tbn:ANd9GcQ4RttgozpBmOc2VUv6BzzQt3MvsOyYTWI-BDqrCMzTqNDWyfiM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388" y="1428736"/>
            <a:ext cx="2275582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642918"/>
            <a:ext cx="7924800" cy="528641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Конфуціанство виникло як етико-політичне вчення і надалі набуло винятково широкого поширення. Фундатор вчення </a:t>
            </a:r>
            <a:r>
              <a:rPr lang="uk-UA" dirty="0" smtClean="0">
                <a:hlinkClick r:id="rId2" tooltip="Конфуцій"/>
              </a:rPr>
              <a:t>Кун </a:t>
            </a:r>
            <a:r>
              <a:rPr lang="uk-UA" dirty="0" err="1" smtClean="0">
                <a:hlinkClick r:id="rId2" tooltip="Конфуцій"/>
              </a:rPr>
              <a:t>Фу-цзи</a:t>
            </a:r>
            <a:r>
              <a:rPr lang="uk-UA" dirty="0" smtClean="0"/>
              <a:t> (</a:t>
            </a:r>
            <a:r>
              <a:rPr lang="uk-UA" dirty="0" smtClean="0">
                <a:hlinkClick r:id="rId3" tooltip="551 до н. е."/>
              </a:rPr>
              <a:t>551</a:t>
            </a:r>
            <a:r>
              <a:rPr lang="uk-UA" dirty="0" smtClean="0"/>
              <a:t> — </a:t>
            </a:r>
            <a:r>
              <a:rPr lang="uk-UA" dirty="0" smtClean="0">
                <a:hlinkClick r:id="rId4" tooltip="479 до н. е."/>
              </a:rPr>
              <a:t>479</a:t>
            </a:r>
            <a:r>
              <a:rPr lang="uk-UA" dirty="0" smtClean="0"/>
              <a:t> рр. до н. е.) вважав вічним встановлений Небом порядок, закликав шанувати традиції в сім'ї і державі, ставлячи у розділ кута виховання людини. Він розробив цілу систему правил і норм поведінки людини — Ритуал, згідно з яким треба вшановувати предків, поважати старших, прагнути до внутрішнього </a:t>
            </a:r>
            <a:r>
              <a:rPr lang="uk-UA" dirty="0" err="1" smtClean="0"/>
              <a:t>самоудосконалення</a:t>
            </a:r>
            <a:r>
              <a:rPr lang="uk-UA" dirty="0" smtClean="0"/>
              <a:t>. Підкорення молодших старшим і народу володарям вводилося у вічний і непорушний закон. Будь-які корінні зміни засуджувалися. </a:t>
            </a:r>
            <a:r>
              <a:rPr lang="uk-UA" dirty="0" err="1" smtClean="0"/>
              <a:t>Конфуціанське</a:t>
            </a:r>
            <a:r>
              <a:rPr lang="uk-UA" dirty="0" smtClean="0"/>
              <a:t> вчення було особливо популярним в колах родової знаті, яке не бажало жодних змін у суспільстві. Однак імператори династії </a:t>
            </a:r>
            <a:r>
              <a:rPr lang="uk-UA" dirty="0" err="1" smtClean="0"/>
              <a:t>Цинь</a:t>
            </a:r>
            <a:r>
              <a:rPr lang="uk-UA" dirty="0" smtClean="0"/>
              <a:t> досить жорстоко боролися проти нього, і тільки у часи </a:t>
            </a:r>
            <a:r>
              <a:rPr lang="uk-UA" dirty="0" err="1" smtClean="0"/>
              <a:t>Шаньської</a:t>
            </a:r>
            <a:r>
              <a:rPr lang="uk-UA" dirty="0" smtClean="0"/>
              <a:t> імперії конфуціанство стало офіційною державною ідеологією (і залишалося нею до початку ХХ ст.). Література </a:t>
            </a:r>
            <a:r>
              <a:rPr lang="uk-UA" dirty="0" err="1" smtClean="0"/>
              <a:t>чжоуського</a:t>
            </a:r>
            <a:r>
              <a:rPr lang="uk-UA" dirty="0" smtClean="0"/>
              <a:t> періоду представлена вищезазначеною </a:t>
            </a:r>
            <a:r>
              <a:rPr lang="uk-UA" dirty="0" smtClean="0">
                <a:hlinkClick r:id="rId5" tooltip="Книга змін"/>
              </a:rPr>
              <a:t>«Книгою змін»</a:t>
            </a:r>
            <a:r>
              <a:rPr lang="uk-UA" dirty="0" smtClean="0"/>
              <a:t>, </a:t>
            </a:r>
            <a:r>
              <a:rPr lang="uk-UA" dirty="0" smtClean="0">
                <a:hlinkClick r:id="rId6" tooltip="Книга пісень (page does not exist)"/>
              </a:rPr>
              <a:t>«Книгою пісень»</a:t>
            </a:r>
            <a:r>
              <a:rPr lang="uk-UA" dirty="0" smtClean="0"/>
              <a:t>, яка є пам'ятником древнішої народної поезії і включає 305 поетичних творів, і </a:t>
            </a:r>
            <a:r>
              <a:rPr lang="uk-UA" dirty="0" smtClean="0">
                <a:hlinkClick r:id="rId7" tooltip="Книга історії (page does not exist)"/>
              </a:rPr>
              <a:t>«Книгою історії»</a:t>
            </a:r>
            <a:r>
              <a:rPr lang="uk-UA" dirty="0" smtClean="0"/>
              <a:t> - зібрання офіційних документів і описів історичних подій. Всі вони вплинули серйозним чином на розвиток літератури і поезії в подальші віки.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428604"/>
            <a:ext cx="5000660" cy="607223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Це відноситься і до творчості найбільшого </a:t>
            </a:r>
            <a:r>
              <a:rPr lang="uk-UA" dirty="0" err="1" smtClean="0"/>
              <a:t>древньокитайского</a:t>
            </a:r>
            <a:r>
              <a:rPr lang="uk-UA" dirty="0" smtClean="0"/>
              <a:t> поета </a:t>
            </a:r>
            <a:r>
              <a:rPr lang="uk-UA" dirty="0" err="1" smtClean="0"/>
              <a:t>Цюй</a:t>
            </a:r>
            <a:r>
              <a:rPr lang="uk-UA" dirty="0" smtClean="0"/>
              <a:t> Юаня (</a:t>
            </a:r>
            <a:r>
              <a:rPr lang="uk-UA" dirty="0" smtClean="0">
                <a:hlinkClick r:id="rId2" tooltip="340 до н. е."/>
              </a:rPr>
              <a:t>340</a:t>
            </a:r>
            <a:r>
              <a:rPr lang="uk-UA" dirty="0" smtClean="0"/>
              <a:t> — </a:t>
            </a:r>
            <a:r>
              <a:rPr lang="uk-UA" dirty="0" smtClean="0">
                <a:hlinkClick r:id="rId3" tooltip="278 до н. е."/>
              </a:rPr>
              <a:t>278</a:t>
            </a:r>
            <a:r>
              <a:rPr lang="uk-UA" dirty="0" smtClean="0"/>
              <a:t> рр. до н. е.). Він походив зі знатного аристократичного роду, знаходився в конфлікті з придворними сановниками, що і відбилося на його поезії. Багато які його твори носять викривальний і сатиричний характер. </a:t>
            </a:r>
            <a:r>
              <a:rPr lang="uk-UA" dirty="0" err="1" smtClean="0"/>
              <a:t>Цюй</a:t>
            </a:r>
            <a:r>
              <a:rPr lang="uk-UA" dirty="0" smtClean="0"/>
              <a:t> вважається основоположником літературної поезії і по праву називається першим великим поетом Китаю.</a:t>
            </a:r>
          </a:p>
          <a:p>
            <a:r>
              <a:rPr lang="uk-UA" dirty="0" smtClean="0"/>
              <a:t>У період </a:t>
            </a:r>
            <a:r>
              <a:rPr lang="uk-UA" dirty="0" err="1" smtClean="0"/>
              <a:t>Чжоу</a:t>
            </a:r>
            <a:r>
              <a:rPr lang="uk-UA" dirty="0" smtClean="0"/>
              <a:t> значно розширяється коло ремесел, з'являється безліч предметів декоративно-прикладного мистецтва, створених висококваліфікованими матеріалами: бронзові дзеркала, вироби з нефриту, </a:t>
            </a:r>
            <a:r>
              <a:rPr lang="uk-UA" dirty="0" err="1" smtClean="0"/>
              <a:t>разписне</a:t>
            </a:r>
            <a:r>
              <a:rPr lang="uk-UA" dirty="0" smtClean="0"/>
              <a:t> лакове начиння. Виробництво </a:t>
            </a:r>
            <a:r>
              <a:rPr lang="uk-UA" dirty="0" err="1" smtClean="0"/>
              <a:t>лака</a:t>
            </a:r>
            <a:r>
              <a:rPr lang="uk-UA" dirty="0" smtClean="0"/>
              <a:t>, до речі, в той час було відомо тільки в Китаї.</a:t>
            </a:r>
          </a:p>
          <a:p>
            <a:r>
              <a:rPr lang="uk-UA" dirty="0" smtClean="0"/>
              <a:t>Музичне мистецтво, яке спочатку виконувало ритуальні функції, в </a:t>
            </a:r>
            <a:r>
              <a:rPr lang="uk-UA" dirty="0" err="1" smtClean="0"/>
              <a:t>чжоусский</a:t>
            </a:r>
            <a:r>
              <a:rPr lang="uk-UA" dirty="0" smtClean="0"/>
              <a:t> період отримує подальший розвиток. Поступово пісні і танці відособляються, удосконалюється техніка музичної гри і музичні інструменти. Відомий наступний китайський вислів: «Слова можуть обманювати, люди можуть прикидатися, тільки музика не здатна брехати»</a:t>
            </a:r>
          </a:p>
          <a:p>
            <a:endParaRPr lang="uk-UA" dirty="0"/>
          </a:p>
        </p:txBody>
      </p:sp>
      <p:sp>
        <p:nvSpPr>
          <p:cNvPr id="19458" name="AutoShape 2" descr="data:image/jpeg;base64,/9j/4AAQSkZJRgABAQAAAQABAAD/2wCEAAkGBhQSERUUExQVExUWFxcaGRcYFxUdFxUYGBoXGBcXFxgYHCYeGhojGhgXHy8gIycpLCwsFR4xNTAqNSYrLCkBCQoKDgwOFw8PFykcHBwpKSkpKSkpKSwpKSkpKSkpKSksKSkpKSkpKSkpKSkpLCwpKSwpLCkuKSkpKSkpKSksLP/AABEIAP4AxgMBIgACEQEDEQH/xAAcAAABBAMBAAAAAAAAAAAAAAACAQMEBQAGBwj/xABBEAACAQIEAwUGAgoBAwQDAAABAhEAAwQSITEFQVEGEyJhcTKBkaGx8AdSFCNCYnKCwdHh8TNDU5IVY4PCJDSi/8QAGAEBAQEBAQAAAAAAAAAAAAAAAAECAwT/xAAeEQEBAQACAwADAAAAAAAAAAAAARECIRIxUSJBcf/aAAwDAQACEQMRAD8A69NYaAGsmssjzUk0makFZoXN1ogaGKQikUY1pRpTQOtKDV0wU0Smo+JxSW1LXGVFG7MQAPeahcL7R4fEMy2bodl3GoMdQDEjzHy50i0J1rM1AFpRQEHpRcoKWinJpZpukmgdisO1NA0omgdVqcmdqjijVzQOsKAnpQlqUNQLTbijJoWoItysonrKAyaylIrO7qVkNZNHFCwqAJoiKIikAo0EUp0pYpCs0HMvxB4LjMRdu3AP1FhRkUsPHoGuOq82kneDCwK55hce9p1dGKMplWB1B8vL10r0Rj+HrdQo0lWBU67g6GvPmPtf/kXAAIF1wFG0ByABPuEVdYrrHZftviL9ubmEuufz2woRvOHYR7p91bjauSAYK+RifQxzqHw7Eq1i29sZlZVI1AgEDr02+NE/FFK3Mnia2CTALZTEgQurHbwjU1NakTYohSoDGu+n06UtNUNKBRZKzLWgMUoFLlpQKAVpVHWnO7pCKAaKKzLQzQFPOgaiahZqBlyPOsrLlZQOAUQWkrPv0oyyKTnSM9DnrNaFMUp9aCaxVFA4opclDM0a1AMVzDi3ALeH4zZZwGs4h2fKQIV3BVgR0zkEfxeQrqeWqTj3Zi3ins3GZkew4ZSI1GZWykHzUa77+7WJT3DlW05sAEeDOumkFirAct4P81SOIYtLShnMCQoGpLFpgKANTpy6TS3cEDdW4JBCOv8A5Mh/+vzp8qCRmWYmOceYqKgYDDu103jdfu2QKLBUAAg+2TJMkctqswtVXZ3jS4gXcqlRavPaEmc2SPF7528vha5qBRSjehV9aW4aDKcUUwH10oyxoDilgUGfnWelagJ1oMtYzUguUGEU21HmoGYRQM3BWVlxqygfisIoSaE6+6pQhO1YhFDciggxEc+tQPUI18qEA04o0oFnT60YYU0QdJIpTpuRH9OdA73n0rmnb/tzdt4kWsPda2LaeMrHiZ4OoI1CqB7ya3/CYdnl7ogTK2+Sjln/ADPz6CQIkEkOL8Bs4pMl5A45HZ080caqfStJXNuzn4sXVfJih3yf9wAC4g5kxCuPLQ6iCTpW+8R7Qg4K5isKVvEW3KdMwEnMN5UBiVMHSOdcx7dfh/cwim5a/WYcas0eNY2N0AagbBlAA5gHWqHs/wBqLmCuMBLW3UrdtcnzAgnnDrO/lG1LGdzp2TsDjrFzBp3GYgE95n9vvTDOWI0JYmZGkERWxhq5H+C18d5etftd2jKfNSEM9Qc66V1q08qDET9aljUKWFBn0mkuGkAHu+tZUsyNIoy+1BcX+9Njzop9bmtEDIqNI99PK1XUGRSKax6QU0KTQMaUtQVoNtWUjNWUDrXaHN60Lg/f+qaYxpr7qxq4edqQvTKv6++aR8UBpPyNRDxuUq3/AKxUU4wdRMc9PSJ0o1xinqI8j/qgki59xTLMXuKoBAEux5EDRE97Sf8A4/Osa7tHzOnqZ5UfC2zr3mwuarP5BohjlIl/5/KqJ1ITRA1hrYF0BERpzB21HOd64F+InZUYLFeD/iugvb/d1h0/lMEeTDpXdeI8St4e2bl51S2u7MdP8noBJNcL7f8Abc4+6oRSli1myAgZ2J0Lt0kAQvIb61WOeJn4RX8vEVH5rd4H4BvqortObxEe8ehkfWa5J+DXCy2Ja9Hht2yM3VrhCgD3K/yrrWIjOs75W+AKT9fnU5VeIHb71+dIGIo32pgprp86w0kK58qZv345Vi7CmMTJjU6H4VMXQXL+2/3NP2sXp9aild9Z05afelO2RoZB93xoasFbN7qzPHP7+zUfD3BpUjQ1ULQFqVhQuulUNT5VlIGisqaDz8oNM3GjQ8/PnuAOcnX4U7ddUEloBMSY10PyiTUS7j0JyjOSFVj+yIb2T8JOm0VF1gvanVCROgOuntGf5SPWjI8IPodqjYjLlGQhDuCIPx6yBrr1501YYsYa5P8ACseWkk6UROCg6H6aR8fWm+5QH2RPlz5U01u3O0+8n750N8ai3bBLvJCyQFA3uXDuFExG5Og5wEp7HeDuwDDyGI5L+1r1I8Pq3lVuqjbly8oqNg8GEG8k6s3Nj/QeX2ZBNbwEta5267VHA4cXFTO7vkQGcoMFizRrAAOnOr83PuJ+lc0/FzG3LpsYS1auMSe90RvEQCqqumsZmJPKVqpfTnHHO0l/Fvnv3Wcicq7In8CjQeu/nWdnezd3GXcllcx3ZjIW2OTOeQ8hJPKtx7Ofg9ceGxbd0u/drBut/E2qp7pPpXUuF8JtYa2LVlFtoJOUc+rMd2PUmmuc46idluzy4KwLQOZiczvtnaAJA5KAAoHRR51OvsM4/geB/Mkn6VJZoEnSBrtp6z5VBxUEh1OYItwNGp1y6CNJBQaf3qV0zC3LpI8K7eenxg1CxGOZRqB5+I848utOK2YSjZhuIP8AsjX0IOm9FbwajYCSdzqfidaioh4iZ1Qg8td6G7xXqh+I+5q0fCKd1BiOQ0j+tV3F2s2Lee462gWChm2zNqAOmmvoKCK3Fg0ZYJjUHSpFrGOSJUD4fOod/AM2+VhyJG8xqD03o7VhgRAaPLURodz/AHqC0tXT+WjGI/i3FQBccRKvv01567+lGuJmJnQ86CwTFwI1P+6P9Lny/tUTvbfr18tttetOhV5GPKfrU0OC9PnS1Fa6BzI+/KsoIWZgczOHIGXURlUzqQOcyJ8xyp29eVx7UEgjlzOxB0P3FFZwiGD3kwNoWR/b0qSMMg2G2x/xtQQ8Nw+2Icyd9BMT6LpT6YZPyr7hB9etP3sUvkdD9ihW7PLy+X+qBu7h1GsExoOZ+J1Ok70/wSzrdffNcgH91FVQB5Z85/mrMLY7w5/+mfZg6MBvcPUTIUbHRteVxYSFHKZPxM86sACgbXqKkEjbn9KUjTWtaIwSkFrrP36e7TbSpdsCNaou0vazD4JM11tSDlQau8dByH7xgVQnHMZiLKhrFkYjWCmcI4k6MrEZSOoOutcF7RdpbmKxDXyShaMqhj4FAgIp005naSTW7X/xWxWIfu8Nh1MnRYe45E7nKVA26RVXw/sSRcu3cbhLtmyLdxlVD+qV0Qkd54mdVMTvGbTaKOduqEcWxr2BYD33sEOQhLZWW2MzxOrKo1Ikjy3rf/wd4zntXMMzr4DntKNGKNJuH96GI9M56CtXw+HxqDBXMMGe5awfeQFVitt719TKnRgQ4MATHpV92L7O/wDp5GOx7LhwQ6pbIMhmH5RO65wEGoiiS9t77R8Ut4a0jlVLNcRLQ2l3JEkjUAAsx8h51aCxBgAGNJMkmBHpXNOJducJj8VYt3bLfo6uwzs7IQ7wFcLbbwgEAatME6CK2O12afEXLr3cRdayjuqQSHKgeJQ+yqDmSVXMe7nNrUsbW/G8ZetZFs2+8djBllAtryfJILiSNBHrtOpY3srex2uKuNbWJVdC6noEU92g8Wo1c6Sa22xwm3ZWLaKpYQWMm4Y/M5lzr50bqCZMEjTnMct+U61lrNQ+H4RbNq1aDFgiKgJ1Jy6AmNJipT6HmD/aouIOpg8ojnHw8qxbsmCY/wB00w+ra8/v6Vly7y03G/y1ikVhuD/rao928C0z8jz51Fw6OHhtQSs6+vlrQrgmH7YPu+W9El+RAgzr9IqTZiP7UQx3RH7R23j/AHWVLFoVlTVwL21JAKj3jWD0NA2GVesnQcyT0Hn5eVDjrpVC0sYGgG5YmFUDmSSFHrVrg8JAzMJcjXnH7oO2/wAauCJb4c52AQeepPuB095NJiOEgbu8sQumXnpzWdpO9Ws0jASD0+u1A1ZtgZlGgEKAOQAGnzp/PyH+hTdy3rMsOsRr/nSnEAA2j751YYJRSvWZqre0HG7eFstduGFUciMzE7Is/tE/1NUVvbPtemAs5jD3Gnu7c+0RoWbognU+7c1xHD2sRxLGAFu8u3W1Y6BFG5gbIomB7t974dnsfxe4cSVVEaMrucqBROVbQjMVHWNTJmSa37sB2E/QBcLlbl14GZZhbawQozCdWkn0Fac7+VW/Z3s5awVlbdlf43MZnbq58+mw25VZ4jDh0ZWEhlKkeREEfA0mKvrbQs7qig+0xCqJMASdAJPzqFx3jq4bDPfkMQB3YBH6x30tqvWSRtyBrLpmKbsvh1/SMY6DwWjZwlsbwmHQZ/8A+nPwqf227N/puGWyXyRcVs0SQAGkAdTMUfZDgzYbC27b63PE9w9btwkv8CY91W2MJhAI9tZn8o1Pvq72zJ04j+IvZ+zg71jD4ZGJ7vM7ElnuM75VU/8AgYAA9o11vs/wxsNgrFltWS2gf+JiC3zJFaJgVXF9o7jNqLAJA/esqiD4XGY+6unYr/ibrHz5fOKtSK9rx1+Gx0M84FQeI4jJr7UjkdRG0Dnr61ZtdEHSPvn8/jUPEXlOjKpk6SAdY/LudByrFaVI4mhlRo0kSQdD/TlvBpUuE7EE8wJJ36AVYWuGqYi0ATGpAGxmfSjDOpPgEdAVB15xtvUERnZf2NNwSDIGnPpQ2ceZkFOehB06SZqUuPjRoUjUgugI9RPT1pZS4AYkRoR08+tDTDMGMkQY9pTqD9R76etOP2SH8hv76buYaAcsfEj5bUNmy35V5TJXTnO3rQSFxZ2E/A1lELEAbD0G9ZUVQdte1n6H3WUB3Id1VvZDCERnG8DM8cyVHSubYztRfvtmu3Xc6/tEKPRVIA9wFdQwHZOzibr4vEL3pcxaRtUS2hKKSP2maCxnbNHnVtjey2FuplfD2YjkioR/CygEdd61K53a5b2e/ETEYVgCxvW+dt2J055HMlT8Qeldh7P9pLONtC5ZbpmU6Oh6MJ09djyrjHbbsa2BYMCXsOYVuaH8jxpPQ6A+RmqDAcZuYdxctuyMBowJBjXQx7Q20Mir7JbHptgKRomuL8O/GvEKIu2rV3TfxIT8JHwAqRivxouN/wAeHQPy9pzrvGo12G3MVMa8461jsdbso1y4yoi6lmIAH303rhH4g9uDjr0KClhJCLzb81xhsCYAA3A8yap+P9rcRjDN12YT4RsoHkohRIO4+OtS+xvYi5jXJjLYQ/rLkxtqVQnTNG/IbnpW5GOXLfTrPYHtO2Lw8mx3Qt5UBDDJcKjKcgOoAgddTE71ccS4/aw1trt5hbQbMSCXbXwIBqzacv7xz7jH4lWcOn6PgURlQZQ+vdrA/YEg3NdSxga/tTro1ri17E4oPcU4u7oERpKZp0GRYlR+QZV66UzV8unQ+KcR/S1TF4+MNw9TmtYc63cSdYLDmCOQ5TqAcxvez2BvYy8uMxSG3bT/APVw5/6ciO+uDm5G3Qe6o/Z3sG7XBiuIP+kYjTKhg27OsgBRoSDGg8IjnE1vCzvS1qd9sRfv791MY3Fratvcb2baMxP8IzH5fWnWaNBqTt/nyrRvxa46MPge4Bl8Qcv8gIa4x9fCv856VItvTn/4d9ordriXfYhwguLdzMxgBrkN4j0kETyMV2XiHEP1lq2AMri6SY18AQiP3ZY/KvNmFsNdZUX2nIUerGB8zXoDHFf0gk+xYtrazax3t1rbMPci2pP/ALp6UsY41Me4WkL7I3YmE3MiZE/TzqquY+3auyb41MMSqkICuZPEDMSJJE+3rG9N4/iGYKROa08shMNADiQOeUnMPQVCwtkXboFm2rPBMqICAz4mOyyQdYzGDWNbWeL4uxw7FWKuFQyA2mYifbUagSdtorX3xHfKi+MKCzEhszSMyqX5M6gaiI/WDka3rC9nUUTcOdveFH9+mvlRf+pYZF8JtABlXwge02qgBRzAn0BNE/bXVVCjBn74Z8/igmdZG3nHLRR73hjyW8MwdgPlyq7xVm1cz5kHhI8SgEmeUrvGoj+9JguGohDWtVYbk6gfu/HUeVBCazcCyU92k6+U0Nm7HtDLppMiQNOnpQ4u/cVm8QRhupIIGoyZfM6AnX2qhWsViQQS6eINOkhYByGQYmTryjbWaGrLvSeYH9dqyouFVlHjLEkCYUgAwJiBS0a01dwiTMuueZCXLiqSdzCsBJk0/ayrqunMHM06j+LWotwxrsdBtoNf71FxmJyAQsksomcqpmIALGCYBIEgcxyms+0WeNvG5be1dVL1tlMhswnmPEBIjcGNIB0iuJ9oeGJZulLd1bok6KxZk6B2yhSfNfeJrbu01nG4jEPYUgWwFzZWK25ZQSLjHVmBkFY841osH2DtWzN39dH7IlbY8oHiaTpqR6VvjfH2zy7c4VTyBI2kCRPnHOpvD+D37rTbtvoQc0EKpGxLmAP9V0q1mEBR3azJQeHKBAjTkIG253NWOC4S19+6ZmhmBPU21MuZ31kLH/uabVZzZ8VZ2U/B1WFu7irpYMA3d2wRMgGGcwdiJygb705+JvaizZw/6BhWVToLi2wAqWxJNuV0DE5ZA5TMTW4dsExRtLbw7LYR83fXok2LKLmORRuSJWRt5TNcR7L9lnx2JFq2YXUtcIPhSfbI/MZ0HVvImty6nL8eojcB7PXsZcFuyhYyMx/Ztg/tOeQ5+fIGu89kexVnAJ4FD3SPHeI8R8l/Kv7o981P7P8AZ6zg7ItWVheZ3ZzzZjzJ+FWjdB9jrWbfjfHjk0gflyG/9qTvNdtT/ulJgQBPvrWO0nbOxgAxvMS59i2sZ7kc+iJJjM0ezpNZjerfi/FreFtXL11oVBLNEnyUDmxJgDqa889re0747EtefwjQIkyEQTAnmdWJPMseUUfa3thfx1wNc8CKCEtKTkQHefzMYEsflU/sp2Bu4si5dm1Yn2zo1z920D5A+M+ECTrFbkxxt8uoi9lVFllxbjNkfLYt/wDev6R/8duQzEc8q7k10/h+OVcLbS63ePcD3LhJBlrrMzFo0gq0dIA6VzzAYf8ATsaFtHJatxasATohZgGUTMwXvEnXwmdprsbcHsjUWk0AA8IMBYA302A26Uq8IpMPhDiCMkONxeZSVEwFEyBdI0+GpHPZ+G4O3h0CJqZJJMSzHdjsPKBoBoKbkxAOmgB6DyorY6ia510xV8a4yrooVHZSykODpzYMVGpXwnU9R1qGMPaBYLEliYIJUNkCyF/gUeUHSJNM4zA5P1Z0WIRwYDDYDoGA0g9JE8mUw9xZ9liGLfLKZnXX3wQKyLLCkKTklTqZX2SVIzDLPiJ212ka60dn9aCXJnmBtmyqQQNwJzAf1quGYSRIYSQGUwNpEjQ5ss707hVObZgSNSIKkgwDqZB0HLlVD+KxGVsrscv72v5pOc8oI22y0dvDQBlM89dfvepLsSDmUa66kH5AU5YsxsF92h+P0qjMO8CJisp+zaXYqD8/rWUVF7twD+rnf2WU6TA0Yr76S9hAUYMHghgQyNDAyIlQQRE0zhOJN3hQi4RlEM6gLuQYcbnTY686ex3E75UJhVtd81sshusQpgkFVA9p+fIDMpM1JE9I9mwlsZVAVekN9kk7zrz1qO6qCfFMxsCZ9DFafwv8ZMSjRft2rq/uzbYR5jMvTcct6sMZ+MoYHurS2uQNxix2BnIix13J5aVfFmcmyYbhnUZATy1LHUEKN50H3rWxcNwPdjMwGdjBA1ga5VBjWNT6k1pnYDta1+8bd0qzHvCLhnMR4GW0kwIgufZGibaE10RAPv6VcalVHak3hg7xw65r2QhBudYByjmwUmB1rX/wr7NvhsKzXLbW7l24SVYQyqoyoCDqJ8Rj94VvGlZGlNwzewzyEz9KxSB9aznpQFZ9PrTFVvabjAweFu4gwe7Q5R1Y+FAfViB6V5+wnC8TxC67jNcac1y6x8KzIGY/RV12AFdh/ErBXMUuFwiGO+vEueiWkLH6zHVRVtguCWrFkWLS5EWI01zAg5m/MxKgkxr5VZjny23Gp9mPw+w2FYm+BiLwykSsoNJJRDpoQRL9J0p7t1x9rWBu3CQpuDubQH74/WMD0FsN4up00AnZcYVUA3CWkwqKCc7cgEBlz5Ex6RIo8V2Y/SMULmKbM62wyWom3YDP4YGz3PA2ZtpywNBVn0zJ0pfw07OHD2u+uKe8uKciAGUQgQxEaMwj0UxzNbfcx5BgjJuACVBOUa6Ak8j8KknDFbRFpsrEglzqWgyQY67dBqBVRhuCEQzKmaSSxZiSSWaZOu7tHr5Vm1qTDyY9jOhERr/rXl86kjHnb03iP9TA99C3CdiX/wDEAT6nXbXpTNvhaRMBt4zCdj57fCs1qfBYy6EbIcuupEqQZMkwaXD4e1Jg5ToNDMdCAZin7OGSTmtqNNfCp06fcU+ti0dTbA8wANdef96Bs8IDa539wWNOulOLwsaHxNA5sf8AFOd2d1LFemk/GaK3egTlb4D+lDDdrBKhJyR55QfidachDsFn0qSuIB5wPvfpTjKp5A+dDEG7gwTrmA8mIrKLEXCDAtuw6jLHzNZVVX3uBAjw3LikEkEMdJMkb7co2HKoPF+H/ouBxNwMzOiG6txiC/eqIR9IGYSFmJI0M1cXMQOU/cVGx2GW9auWXPguIyNG6yNCOUgwam9pjzs33/T6VJwHDbuIbLZttddVLkKJOUbtv5gecCrPivYzFYdyr2rjidHtqzI/mCoO4jQwa3j8PezuIwmFxWIZe7drZyow8ZW2lxhp+zLldxPgPUV23rXDLbjn3DsX3LAm4VOhhM08iOakEHUa8q2y3+MN9VyCWH5mK5xvIBVQOkSCR1NaBcBPy+g60lllHta+W0+/cfCpkq7jtHYHjTPfViQO9JzCTlJKFlP8UpEnXxbmdOkudK8/dnMecMLd52FlQc6QdXIkEi1rIEsNR+3uN66N2Z/Ei1dVv0m4imRlYLC5SBo5BOVs2beBtBO5xjfHl9buD8KX+lVVztXg1GY4qwBH/cQ/QzVPxj8TMLZBKZrx8vCs9Czx8garWtix2B7zKQSrI0q0AxIKsCDupUkEf2rT+NdtltSiXbd5hIPdIQgYAkhrr3GQNpOVQ58q5/2k/Eu/ipUtCH/pJKp/MZzXOW5jyrU2x7MxM76R8gNNqsZvL46Pd7X4gMbi3EV4OoVDoAZGe6GOWRrlCTB0J1qZ2P41iMSl7FXM1xjcFvMtklclpAVEW/ZlnnbnXMsbjzkFpQAB7WmsyfCJ3Gup57cq61+DBBwDjmL7z70tVElWQ4wqmHfK0bOGQE7z+sA+zUyzdVtY9rWZkdNwYirzECBrttH96q7/AAPDsZNtVbQSsofihHzrHTfaOvEREa/Y0E/GiF0AT5a9etNXezpDHJecLpGaLkwATOYTM/vfOmjwu8Ik2rkA7ZkbXpJYb+k0wWlu+sTt7tPv+9DbtjNPPUD69YPvqu/TYH6y1ctxvILARvDJIjbpUi3jUfVCW39kz9DRVvbJPPn9B9/CgcHOAsbEzrECPPczUWze8JnT709KW1igSPFJ0iOc6GPdVUjYgnXKAPENmzsFJHIwCSDAM1IyBdjPI7b0SNqcp3MkcgSZIEajUkx50l9tJPIid40POoh0NO1ZVfevXJ/VqpA0lny/IKfn0rKqqlONJIBLjNya23Lnp13qUMUFQHvRqZ1UxPmeVWtgb+XlThUExAPu+5rKdqvC8RPIqdoA0J+Zn4c6ebHwcsGfykbkiYJOkaU/ewCvOdFPuE7UwvDEExmXoFYxE8hMVFct47+HDd+y4Z0yEkqlwspGmbKrFSrgddwAAep1LjXCbuEu93cQq8BgSVIYfmUjwlZkdRzjau/3uGKQsliVbMrE+JTGXSI5SPQmtf7U9klxmGyd4Tetlmtu8Sfzo+UaKRAkDQqp610nJy5cc7jh926WJYkknmTJMcpjalS+V1BIM8j02+dP8T4XdsPkvI1pxyYETtqORGu4qGFPxrbml3eK3G3duc67ySxn3k0w94sdST6k02q61tPBPw6xuKIK2Wtof27sosdRPibToppkXdauwrdey34Z4vFZXy/o9sj/AJLgIJBn2LftGR1geddG7JfhjhsJDsf0m+oBDMIRDrBRPMj2jJ9K3W2dAfIee9ZvL43OH1pvCPwiwFkDvEbENp4rjELOmyKQBr6+tW3AuAW8Gt0WlyI9zvAgMx4ESASeZUmPOtgubemvw1qJcJ28z/X5RWbXSSRGvYrTWZ90jQffuqEL45kHbf6zR49iUYJCsRpIJAnTbQxVC1rE5Cf1FzfXNcQ6bDUNpIn31j0q2GGt7hIJ0JEg8ukdKcOFlfC7p5SDyPJgdq1wY/E29Hw1zeZtuj6SYABKnT0pB2qWQCTacmAtxSpJ2gToRPQ002L25hrwAKsGPnIOp+G3lUHFvEvesuCJh0Unn+a2c3uIqLiuPi2q5mcQ0EqGbfqAJiJ5cqTD9qLbSovJodnlW1HQwZmqmpGF4rY1/XwRI8TKepGjQT6TUi1iTBcOjgwAVMb9JJiR51UYy5ZJm8CV/MZNs84ZYIieZFOJ2ZsMp7m4trNAkKDH5hoQD7+YojYLGI16eZGpHu/vT14gjTXpBPv/AKVr7dnMYtsLYxlsxAGe3rAzSDqeWUQelShwXEyYu21KkEFc8PBBYXEPhjSJGtF1cqYA1ga1lDawtwTqm5j2tFnQetZQJZxAJ69Y215U+rTqJ+4/vVIjsQDEc9TuY30p6ziWnU+f9B/Ss6q7LD+2h1+4+dNAxymoKW50kjf/AHS28Sud1aVKjNqdGTm48gZBHLTkRVgk4jUSD/ii4ZDLeYe1JXzCoqwvoZLfz0055g+Y5jy19KhHGPYdnUKQ2WV1GaJgiNmiBPTSqi+x2BtXli7bS4u8OqsAOftDTaqEdgOHsc5wlrUaAZssbgwGiTp9Kkr2iLShtBARGbvNBmG8ZAdJHLnVphr2fxQRl8MfvQpOkcpAB86vlU8YZ4d2cw1iO5w9q30Koob471ZAf5rF2oQ+uun0ptXIiO2RwY3EA+v/AEz0k6qfUVLtNGkR0+pX3TRMsgg6g7jr5VFv4NoORhp7IafCRtqNf91FT4qr4jeVJlws7SddBqPIbH30WI4gbSF7uRVQFmMnwqNST4fL37VRcH4gr2hdJHjJfMdCc0EaNrAUjTlNBNDFhpGo3B3nUGfSmGw55zMnbnzkU/Yw+SwsaqrspEDRe9ZBB/dEaGo9vGCY0MHcaAiPvagd20MnnyoLuGRhDW1YRqCsjSeum1ZcuE7daPKWbcgR/SmigxXZm23/AB5rQg+EGV8W+jTGnQ1UY3svcbwKbV1QDo6N0jQhjB84racSGA0GpkUmBslTrrMwNfWZ+VExq9jgWIsjS04nWbd0OoHQ27saTyBqqvWcVZJuC04DKzOMpgREggMeukHaa6il3Tf4Ug1B+nXlTpMaNwnj19gFe0Y8MFmI9oAqQY2ifQiK2nB4ouoYSDJlQ07TzG9WisNNABqCOu0eka/GlfC2zui/AevKioJvOxgELG8gjU6xWVMt8OtqIVSN9p571lTF1p/Z8XTayXGL3bbFXzbjSVObmhUgg/2qdjsa50S1iJEiV7q2sjT2rmpXzArlOJ469u5ms38QGKgFrmWSvIbmQJraOGdrExJtrcuPbuFSpysVBeRlIjQ5gTofyxzFbvHHLyWi4bibEFL6WlAiGYXWknee7Anlp0qs4hhOLWT3rXWxAWdsr7ggg22GqkbgeXMAi7vW8XbAa21q6N4urkY+jJ4T8BSDtXiba/rMBcbfW1cRh8Impq3+rzgXaO1irWa20lYV1gKyttBWdBvHKpbqpXXSBpv7/pWl8C7XWGxF1Gtth2uurKLiiWYqodSRzLAkeprZL2LISQM55AMo30GraCo1LMR76PnDLGpgHyI2jYmdff5VtPA78qV/aEEjcjQKZ96/OtB4jexrgw1jDj1a5c9RoFDfGqyz2ZvXSXu428TMnKSsSIMCfdtyqfs12alI/wBVyjC8Pu4RkKYrE5TdRDNxW0aV1t3EIOsDcb1uzcau3AAipbkgSTmbbloAD6z6UWdrO9xFFuC2TBKloB9kDm3QE6DrBrDxCzv3g58z9K1t7BAJ0knxE+0xn2idyd/Sme5OXaSeesf4/wA1NrUqH+IdvEYu2tnDtbWzIZ1OcNdOmXRVMoJBjQyJO1WXZW0LNi2l39Y9tQIgZdEVTq2677gbmoRsRpJ+z9KVTlMAH4edXaziY+JIt5FPgBYlRmiCxbQk7CQPdRcMvKTyk6QdxpO/TSo4Eg7HbUffSgDEaHX6jnB++VRVq7ZWBAWPXepBxEieXX0qp7wsB5Hkdd6cvM0DL1229dPnSAnxEMQ2oMRpt1kzrT/6QNCduv8ATz1qseWU5hGvxgz842o7l6NNCDGvWauifbYHN6zTr3DGm8f0qts3iD6D79ac/TtCSPSmicMRyP2elP27szO1QExG87QN/Pyp+1fBMkjl9Konq/n9Kyo8g7fKsoPPN4W48Jdj5gAc99SeQoMFi+7dXicrK2pI2Om2vnIplmEmPrRCz4QSdxO3mB9K7V546Be7a3csWrYOi+O7KrJnxKm5G+8bVRYvtPilJnFAeJpW2qmDLbTykddjVVwzDNfyqG1GhDeyFAkQBuZnfypm7FtcrW1YkBswLSBvtt7q5zi32lYbjeKa6rm+S8GDcZTAgsRDSBtoI1MVv3DHuphQHcM4XQiZLPogPUqW38/KuV3LgMQoX4+dblwS/cxC2wzZdWYwSMwUgCTvOa5P8gNTmcW8PhyMvNVEaHcZSFLfAHzigs2SpAUdZ33HXXrVWuEvhf1N8yP2boDoY03gONfM0vZ7tT3142XUrdWRKmUPIkEww+dc8dNT+Olxakgf8lk7iRF1Nviau8Lc06xVRx+yWVFYzmvWAen/ACqf6Va4YQAfvSNtKNRKbDDz9ZPvpHK7R0n05UzexEQRyqvxvEmOvu/pPzqpU9lXMRy016+lKbROu06gVGw7mASZ8RHrUi6cvMnprUEdLRmNTHpSm0ANiOZ030+tEB4vT+sa0rNmJ9NqATpsNTtM+tLbcmATOsSNN+nOmsQigzBloBM8tdPnTAJDHXSRQ1PZtzsfvamSQeRmaW2SdflyNK5DaEaxRDVhAD4Z+94omtnSNY+4ptEI6fOpHeeGR98qRWBoE+f1pyy65vU0KuCCI3MGgPhIj/FaiT2nM5/ZFJUU4kxy3NZVV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9460" name="AutoShape 4" descr="data:image/jpeg;base64,/9j/4AAQSkZJRgABAQAAAQABAAD/2wCEAAkGBhQSERUUExQVExUWFxcaGRcYFxUdFxUYGBoXGBcXFxgYHCYeGhojGhgXHy8gIycpLCwsFR4xNTAqNSYrLCkBCQoKDgwOFw8PFykcHBwpKSkpKSkpKSwpKSkpKSkpKSksKSkpKSkpKSkpKSkpLCwpKSwpLCkuKSkpKSkpKSksLP/AABEIAP4AxgMBIgACEQEDEQH/xAAcAAABBAMBAAAAAAAAAAAAAAACAQMEBQAGBwj/xABBEAACAQIEAwUGAgoBAwQDAAABAhEAAwQSITEFQVEGEyJhcTKBkaGx8AdSFCNCYnKCwdHh8TNDU5IVY4PCJDSi/8QAGAEBAQEBAQAAAAAAAAAAAAAAAAECAwT/xAAeEQEBAQACAwADAAAAAAAAAAAAARECIRIxUSJBcf/aAAwDAQACEQMRAD8A69NYaAGsmssjzUk0makFZoXN1ogaGKQikUY1pRpTQOtKDV0wU0Smo+JxSW1LXGVFG7MQAPeahcL7R4fEMy2bodl3GoMdQDEjzHy50i0J1rM1AFpRQEHpRcoKWinJpZpukmgdisO1NA0omgdVqcmdqjijVzQOsKAnpQlqUNQLTbijJoWoItysonrKAyaylIrO7qVkNZNHFCwqAJoiKIikAo0EUp0pYpCs0HMvxB4LjMRdu3AP1FhRkUsPHoGuOq82kneDCwK55hce9p1dGKMplWB1B8vL10r0Rj+HrdQo0lWBU67g6GvPmPtf/kXAAIF1wFG0ByABPuEVdYrrHZftviL9ubmEuufz2woRvOHYR7p91bjauSAYK+RifQxzqHw7Eq1i29sZlZVI1AgEDr02+NE/FFK3Mnia2CTALZTEgQurHbwjU1NakTYohSoDGu+n06UtNUNKBRZKzLWgMUoFLlpQKAVpVHWnO7pCKAaKKzLQzQFPOgaiahZqBlyPOsrLlZQOAUQWkrPv0oyyKTnSM9DnrNaFMUp9aCaxVFA4opclDM0a1AMVzDi3ALeH4zZZwGs4h2fKQIV3BVgR0zkEfxeQrqeWqTj3Zi3ins3GZkew4ZSI1GZWykHzUa77+7WJT3DlW05sAEeDOumkFirAct4P81SOIYtLShnMCQoGpLFpgKANTpy6TS3cEDdW4JBCOv8A5Mh/+vzp8qCRmWYmOceYqKgYDDu103jdfu2QKLBUAAg+2TJMkctqswtVXZ3jS4gXcqlRavPaEmc2SPF7528vha5qBRSjehV9aW4aDKcUUwH10oyxoDilgUGfnWelagJ1oMtYzUguUGEU21HmoGYRQM3BWVlxqygfisIoSaE6+6pQhO1YhFDciggxEc+tQPUI18qEA04o0oFnT60YYU0QdJIpTpuRH9OdA73n0rmnb/tzdt4kWsPda2LaeMrHiZ4OoI1CqB7ya3/CYdnl7ogTK2+Sjln/ADPz6CQIkEkOL8Bs4pMl5A45HZ080caqfStJXNuzn4sXVfJih3yf9wAC4g5kxCuPLQ6iCTpW+8R7Qg4K5isKVvEW3KdMwEnMN5UBiVMHSOdcx7dfh/cwim5a/WYcas0eNY2N0AagbBlAA5gHWqHs/wBqLmCuMBLW3UrdtcnzAgnnDrO/lG1LGdzp2TsDjrFzBp3GYgE95n9vvTDOWI0JYmZGkERWxhq5H+C18d5etftd2jKfNSEM9Qc66V1q08qDET9aljUKWFBn0mkuGkAHu+tZUsyNIoy+1BcX+9Njzop9bmtEDIqNI99PK1XUGRSKax6QU0KTQMaUtQVoNtWUjNWUDrXaHN60Lg/f+qaYxpr7qxq4edqQvTKv6++aR8UBpPyNRDxuUq3/AKxUU4wdRMc9PSJ0o1xinqI8j/qgki59xTLMXuKoBAEux5EDRE97Sf8A4/Osa7tHzOnqZ5UfC2zr3mwuarP5BohjlIl/5/KqJ1ITRA1hrYF0BERpzB21HOd64F+InZUYLFeD/iugvb/d1h0/lMEeTDpXdeI8St4e2bl51S2u7MdP8noBJNcL7f8Abc4+6oRSli1myAgZ2J0Lt0kAQvIb61WOeJn4RX8vEVH5rd4H4BvqortObxEe8ehkfWa5J+DXCy2Ja9Hht2yM3VrhCgD3K/yrrWIjOs75W+AKT9fnU5VeIHb71+dIGIo32pgprp86w0kK58qZv345Vi7CmMTJjU6H4VMXQXL+2/3NP2sXp9aild9Z05afelO2RoZB93xoasFbN7qzPHP7+zUfD3BpUjQ1ULQFqVhQuulUNT5VlIGisqaDz8oNM3GjQ8/PnuAOcnX4U7ddUEloBMSY10PyiTUS7j0JyjOSFVj+yIb2T8JOm0VF1gvanVCROgOuntGf5SPWjI8IPodqjYjLlGQhDuCIPx6yBrr1501YYsYa5P8ACseWkk6UROCg6H6aR8fWm+5QH2RPlz5U01u3O0+8n750N8ai3bBLvJCyQFA3uXDuFExG5Og5wEp7HeDuwDDyGI5L+1r1I8Pq3lVuqjbly8oqNg8GEG8k6s3Nj/QeX2ZBNbwEta5267VHA4cXFTO7vkQGcoMFizRrAAOnOr83PuJ+lc0/FzG3LpsYS1auMSe90RvEQCqqumsZmJPKVqpfTnHHO0l/Fvnv3Wcicq7In8CjQeu/nWdnezd3GXcllcx3ZjIW2OTOeQ8hJPKtx7Ofg9ceGxbd0u/drBut/E2qp7pPpXUuF8JtYa2LVlFtoJOUc+rMd2PUmmuc46idluzy4KwLQOZiczvtnaAJA5KAAoHRR51OvsM4/geB/Mkn6VJZoEnSBrtp6z5VBxUEh1OYItwNGp1y6CNJBQaf3qV0zC3LpI8K7eenxg1CxGOZRqB5+I848utOK2YSjZhuIP8AsjX0IOm9FbwajYCSdzqfidaioh4iZ1Qg8td6G7xXqh+I+5q0fCKd1BiOQ0j+tV3F2s2Lee462gWChm2zNqAOmmvoKCK3Fg0ZYJjUHSpFrGOSJUD4fOod/AM2+VhyJG8xqD03o7VhgRAaPLURodz/AHqC0tXT+WjGI/i3FQBccRKvv01567+lGuJmJnQ86CwTFwI1P+6P9Lny/tUTvbfr18tttetOhV5GPKfrU0OC9PnS1Fa6BzI+/KsoIWZgczOHIGXURlUzqQOcyJ8xyp29eVx7UEgjlzOxB0P3FFZwiGD3kwNoWR/b0qSMMg2G2x/xtQQ8Nw+2Icyd9BMT6LpT6YZPyr7hB9etP3sUvkdD9ihW7PLy+X+qBu7h1GsExoOZ+J1Ok70/wSzrdffNcgH91FVQB5Z85/mrMLY7w5/+mfZg6MBvcPUTIUbHRteVxYSFHKZPxM86sACgbXqKkEjbn9KUjTWtaIwSkFrrP36e7TbSpdsCNaou0vazD4JM11tSDlQau8dByH7xgVQnHMZiLKhrFkYjWCmcI4k6MrEZSOoOutcF7RdpbmKxDXyShaMqhj4FAgIp005naSTW7X/xWxWIfu8Nh1MnRYe45E7nKVA26RVXw/sSRcu3cbhLtmyLdxlVD+qV0Qkd54mdVMTvGbTaKOduqEcWxr2BYD33sEOQhLZWW2MzxOrKo1Ikjy3rf/wd4zntXMMzr4DntKNGKNJuH96GI9M56CtXw+HxqDBXMMGe5awfeQFVitt719TKnRgQ4MATHpV92L7O/wDp5GOx7LhwQ6pbIMhmH5RO65wEGoiiS9t77R8Ut4a0jlVLNcRLQ2l3JEkjUAAsx8h51aCxBgAGNJMkmBHpXNOJducJj8VYt3bLfo6uwzs7IQ7wFcLbbwgEAatME6CK2O12afEXLr3cRdayjuqQSHKgeJQ+yqDmSVXMe7nNrUsbW/G8ZetZFs2+8djBllAtryfJILiSNBHrtOpY3srex2uKuNbWJVdC6noEU92g8Wo1c6Sa22xwm3ZWLaKpYQWMm4Y/M5lzr50bqCZMEjTnMct+U61lrNQ+H4RbNq1aDFgiKgJ1Jy6AmNJipT6HmD/aouIOpg8ojnHw8qxbsmCY/wB00w+ra8/v6Vly7y03G/y1ikVhuD/rao928C0z8jz51Fw6OHhtQSs6+vlrQrgmH7YPu+W9El+RAgzr9IqTZiP7UQx3RH7R23j/AHWVLFoVlTVwL21JAKj3jWD0NA2GVesnQcyT0Hn5eVDjrpVC0sYGgG5YmFUDmSSFHrVrg8JAzMJcjXnH7oO2/wAauCJb4c52AQeepPuB095NJiOEgbu8sQumXnpzWdpO9Ws0jASD0+u1A1ZtgZlGgEKAOQAGnzp/PyH+hTdy3rMsOsRr/nSnEAA2j751YYJRSvWZqre0HG7eFstduGFUciMzE7Is/tE/1NUVvbPtemAs5jD3Gnu7c+0RoWbognU+7c1xHD2sRxLGAFu8u3W1Y6BFG5gbIomB7t974dnsfxe4cSVVEaMrucqBROVbQjMVHWNTJmSa37sB2E/QBcLlbl14GZZhbawQozCdWkn0Fac7+VW/Z3s5awVlbdlf43MZnbq58+mw25VZ4jDh0ZWEhlKkeREEfA0mKvrbQs7qig+0xCqJMASdAJPzqFx3jq4bDPfkMQB3YBH6x30tqvWSRtyBrLpmKbsvh1/SMY6DwWjZwlsbwmHQZ/8A+nPwqf227N/puGWyXyRcVs0SQAGkAdTMUfZDgzYbC27b63PE9w9btwkv8CY91W2MJhAI9tZn8o1Pvq72zJ04j+IvZ+zg71jD4ZGJ7vM7ElnuM75VU/8AgYAA9o11vs/wxsNgrFltWS2gf+JiC3zJFaJgVXF9o7jNqLAJA/esqiD4XGY+6unYr/ibrHz5fOKtSK9rx1+Gx0M84FQeI4jJr7UjkdRG0Dnr61ZtdEHSPvn8/jUPEXlOjKpk6SAdY/LudByrFaVI4mhlRo0kSQdD/TlvBpUuE7EE8wJJ36AVYWuGqYi0ATGpAGxmfSjDOpPgEdAVB15xtvUERnZf2NNwSDIGnPpQ2ceZkFOehB06SZqUuPjRoUjUgugI9RPT1pZS4AYkRoR08+tDTDMGMkQY9pTqD9R76etOP2SH8hv76buYaAcsfEj5bUNmy35V5TJXTnO3rQSFxZ2E/A1lELEAbD0G9ZUVQdte1n6H3WUB3Id1VvZDCERnG8DM8cyVHSubYztRfvtmu3Xc6/tEKPRVIA9wFdQwHZOzibr4vEL3pcxaRtUS2hKKSP2maCxnbNHnVtjey2FuplfD2YjkioR/CygEdd61K53a5b2e/ETEYVgCxvW+dt2J055HMlT8Qeldh7P9pLONtC5ZbpmU6Oh6MJ09djyrjHbbsa2BYMCXsOYVuaH8jxpPQ6A+RmqDAcZuYdxctuyMBowJBjXQx7Q20Mir7JbHptgKRomuL8O/GvEKIu2rV3TfxIT8JHwAqRivxouN/wAeHQPy9pzrvGo12G3MVMa8461jsdbso1y4yoi6lmIAH303rhH4g9uDjr0KClhJCLzb81xhsCYAA3A8yap+P9rcRjDN12YT4RsoHkohRIO4+OtS+xvYi5jXJjLYQ/rLkxtqVQnTNG/IbnpW5GOXLfTrPYHtO2Lw8mx3Qt5UBDDJcKjKcgOoAgddTE71ccS4/aw1trt5hbQbMSCXbXwIBqzacv7xz7jH4lWcOn6PgURlQZQ+vdrA/YEg3NdSxga/tTro1ri17E4oPcU4u7oERpKZp0GRYlR+QZV66UzV8unQ+KcR/S1TF4+MNw9TmtYc63cSdYLDmCOQ5TqAcxvez2BvYy8uMxSG3bT/APVw5/6ciO+uDm5G3Qe6o/Z3sG7XBiuIP+kYjTKhg27OsgBRoSDGg8IjnE1vCzvS1qd9sRfv791MY3Fratvcb2baMxP8IzH5fWnWaNBqTt/nyrRvxa46MPge4Bl8Qcv8gIa4x9fCv856VItvTn/4d9ordriXfYhwguLdzMxgBrkN4j0kETyMV2XiHEP1lq2AMri6SY18AQiP3ZY/KvNmFsNdZUX2nIUerGB8zXoDHFf0gk+xYtrazax3t1rbMPci2pP/ALp6UsY41Me4WkL7I3YmE3MiZE/TzqquY+3auyb41MMSqkICuZPEDMSJJE+3rG9N4/iGYKROa08shMNADiQOeUnMPQVCwtkXboFm2rPBMqICAz4mOyyQdYzGDWNbWeL4uxw7FWKuFQyA2mYifbUagSdtorX3xHfKi+MKCzEhszSMyqX5M6gaiI/WDka3rC9nUUTcOdveFH9+mvlRf+pYZF8JtABlXwge02qgBRzAn0BNE/bXVVCjBn74Z8/igmdZG3nHLRR73hjyW8MwdgPlyq7xVm1cz5kHhI8SgEmeUrvGoj+9JguGohDWtVYbk6gfu/HUeVBCazcCyU92k6+U0Nm7HtDLppMiQNOnpQ4u/cVm8QRhupIIGoyZfM6AnX2qhWsViQQS6eINOkhYByGQYmTryjbWaGrLvSeYH9dqyouFVlHjLEkCYUgAwJiBS0a01dwiTMuueZCXLiqSdzCsBJk0/ayrqunMHM06j+LWotwxrsdBtoNf71FxmJyAQsksomcqpmIALGCYBIEgcxyms+0WeNvG5be1dVL1tlMhswnmPEBIjcGNIB0iuJ9oeGJZulLd1bok6KxZk6B2yhSfNfeJrbu01nG4jEPYUgWwFzZWK25ZQSLjHVmBkFY841osH2DtWzN39dH7IlbY8oHiaTpqR6VvjfH2zy7c4VTyBI2kCRPnHOpvD+D37rTbtvoQc0EKpGxLmAP9V0q1mEBR3azJQeHKBAjTkIG253NWOC4S19+6ZmhmBPU21MuZ31kLH/uabVZzZ8VZ2U/B1WFu7irpYMA3d2wRMgGGcwdiJygb705+JvaizZw/6BhWVToLi2wAqWxJNuV0DE5ZA5TMTW4dsExRtLbw7LYR83fXok2LKLmORRuSJWRt5TNcR7L9lnx2JFq2YXUtcIPhSfbI/MZ0HVvImty6nL8eojcB7PXsZcFuyhYyMx/Ztg/tOeQ5+fIGu89kexVnAJ4FD3SPHeI8R8l/Kv7o981P7P8AZ6zg7ItWVheZ3ZzzZjzJ+FWjdB9jrWbfjfHjk0gflyG/9qTvNdtT/ulJgQBPvrWO0nbOxgAxvMS59i2sZ7kc+iJJjM0ezpNZjerfi/FreFtXL11oVBLNEnyUDmxJgDqa889re0747EtefwjQIkyEQTAnmdWJPMseUUfa3thfx1wNc8CKCEtKTkQHefzMYEsflU/sp2Bu4si5dm1Yn2zo1z920D5A+M+ECTrFbkxxt8uoi9lVFllxbjNkfLYt/wDev6R/8duQzEc8q7k10/h+OVcLbS63ePcD3LhJBlrrMzFo0gq0dIA6VzzAYf8ATsaFtHJatxasATohZgGUTMwXvEnXwmdprsbcHsjUWk0AA8IMBYA302A26Uq8IpMPhDiCMkONxeZSVEwFEyBdI0+GpHPZ+G4O3h0CJqZJJMSzHdjsPKBoBoKbkxAOmgB6DyorY6ia510xV8a4yrooVHZSykODpzYMVGpXwnU9R1qGMPaBYLEliYIJUNkCyF/gUeUHSJNM4zA5P1Z0WIRwYDDYDoGA0g9JE8mUw9xZ9liGLfLKZnXX3wQKyLLCkKTklTqZX2SVIzDLPiJ212ka60dn9aCXJnmBtmyqQQNwJzAf1quGYSRIYSQGUwNpEjQ5ss707hVObZgSNSIKkgwDqZB0HLlVD+KxGVsrscv72v5pOc8oI22y0dvDQBlM89dfvepLsSDmUa66kH5AU5YsxsF92h+P0qjMO8CJisp+zaXYqD8/rWUVF7twD+rnf2WU6TA0Yr76S9hAUYMHghgQyNDAyIlQQRE0zhOJN3hQi4RlEM6gLuQYcbnTY686ex3E75UJhVtd81sshusQpgkFVA9p+fIDMpM1JE9I9mwlsZVAVekN9kk7zrz1qO6qCfFMxsCZ9DFafwv8ZMSjRft2rq/uzbYR5jMvTcct6sMZ+MoYHurS2uQNxix2BnIix13J5aVfFmcmyYbhnUZATy1LHUEKN50H3rWxcNwPdjMwGdjBA1ga5VBjWNT6k1pnYDta1+8bd0qzHvCLhnMR4GW0kwIgufZGibaE10RAPv6VcalVHak3hg7xw65r2QhBudYByjmwUmB1rX/wr7NvhsKzXLbW7l24SVYQyqoyoCDqJ8Rj94VvGlZGlNwzewzyEz9KxSB9aznpQFZ9PrTFVvabjAweFu4gwe7Q5R1Y+FAfViB6V5+wnC8TxC67jNcac1y6x8KzIGY/RV12AFdh/ErBXMUuFwiGO+vEueiWkLH6zHVRVtguCWrFkWLS5EWI01zAg5m/MxKgkxr5VZjny23Gp9mPw+w2FYm+BiLwykSsoNJJRDpoQRL9J0p7t1x9rWBu3CQpuDubQH74/WMD0FsN4up00AnZcYVUA3CWkwqKCc7cgEBlz5Ex6RIo8V2Y/SMULmKbM62wyWom3YDP4YGz3PA2ZtpywNBVn0zJ0pfw07OHD2u+uKe8uKciAGUQgQxEaMwj0UxzNbfcx5BgjJuACVBOUa6Ak8j8KknDFbRFpsrEglzqWgyQY67dBqBVRhuCEQzKmaSSxZiSSWaZOu7tHr5Vm1qTDyY9jOhERr/rXl86kjHnb03iP9TA99C3CdiX/wDEAT6nXbXpTNvhaRMBt4zCdj57fCs1qfBYy6EbIcuupEqQZMkwaXD4e1Jg5ToNDMdCAZin7OGSTmtqNNfCp06fcU+ti0dTbA8wANdef96Bs8IDa539wWNOulOLwsaHxNA5sf8AFOd2d1LFemk/GaK3egTlb4D+lDDdrBKhJyR55QfidachDsFn0qSuIB5wPvfpTjKp5A+dDEG7gwTrmA8mIrKLEXCDAtuw6jLHzNZVVX3uBAjw3LikEkEMdJMkb7co2HKoPF+H/ouBxNwMzOiG6txiC/eqIR9IGYSFmJI0M1cXMQOU/cVGx2GW9auWXPguIyNG6yNCOUgwam9pjzs33/T6VJwHDbuIbLZttddVLkKJOUbtv5gecCrPivYzFYdyr2rjidHtqzI/mCoO4jQwa3j8PezuIwmFxWIZe7drZyow8ZW2lxhp+zLldxPgPUV23rXDLbjn3DsX3LAm4VOhhM08iOakEHUa8q2y3+MN9VyCWH5mK5xvIBVQOkSCR1NaBcBPy+g60lllHta+W0+/cfCpkq7jtHYHjTPfViQO9JzCTlJKFlP8UpEnXxbmdOkudK8/dnMecMLd52FlQc6QdXIkEi1rIEsNR+3uN66N2Z/Ei1dVv0m4imRlYLC5SBo5BOVs2beBtBO5xjfHl9buD8KX+lVVztXg1GY4qwBH/cQ/QzVPxj8TMLZBKZrx8vCs9Czx8garWtix2B7zKQSrI0q0AxIKsCDupUkEf2rT+NdtltSiXbd5hIPdIQgYAkhrr3GQNpOVQ58q5/2k/Eu/ipUtCH/pJKp/MZzXOW5jyrU2x7MxM76R8gNNqsZvL46Pd7X4gMbi3EV4OoVDoAZGe6GOWRrlCTB0J1qZ2P41iMSl7FXM1xjcFvMtklclpAVEW/ZlnnbnXMsbjzkFpQAB7WmsyfCJ3Gup57cq61+DBBwDjmL7z70tVElWQ4wqmHfK0bOGQE7z+sA+zUyzdVtY9rWZkdNwYirzECBrttH96q7/AAPDsZNtVbQSsofihHzrHTfaOvEREa/Y0E/GiF0AT5a9etNXezpDHJecLpGaLkwATOYTM/vfOmjwu8Ik2rkA7ZkbXpJYb+k0wWlu+sTt7tPv+9DbtjNPPUD69YPvqu/TYH6y1ctxvILARvDJIjbpUi3jUfVCW39kz9DRVvbJPPn9B9/CgcHOAsbEzrECPPczUWze8JnT709KW1igSPFJ0iOc6GPdVUjYgnXKAPENmzsFJHIwCSDAM1IyBdjPI7b0SNqcp3MkcgSZIEajUkx50l9tJPIid40POoh0NO1ZVfevXJ/VqpA0lny/IKfn0rKqqlONJIBLjNya23Lnp13qUMUFQHvRqZ1UxPmeVWtgb+XlThUExAPu+5rKdqvC8RPIqdoA0J+Zn4c6ebHwcsGfykbkiYJOkaU/ewCvOdFPuE7UwvDEExmXoFYxE8hMVFct47+HDd+y4Z0yEkqlwspGmbKrFSrgddwAAep1LjXCbuEu93cQq8BgSVIYfmUjwlZkdRzjau/3uGKQsliVbMrE+JTGXSI5SPQmtf7U9klxmGyd4Tetlmtu8Sfzo+UaKRAkDQqp610nJy5cc7jh926WJYkknmTJMcpjalS+V1BIM8j02+dP8T4XdsPkvI1pxyYETtqORGu4qGFPxrbml3eK3G3duc67ySxn3k0w94sdST6k02q61tPBPw6xuKIK2Wtof27sosdRPibToppkXdauwrdey34Z4vFZXy/o9sj/AJLgIJBn2LftGR1geddG7JfhjhsJDsf0m+oBDMIRDrBRPMj2jJ9K3W2dAfIee9ZvL43OH1pvCPwiwFkDvEbENp4rjELOmyKQBr6+tW3AuAW8Gt0WlyI9zvAgMx4ESASeZUmPOtgubemvw1qJcJ28z/X5RWbXSSRGvYrTWZ90jQffuqEL45kHbf6zR49iUYJCsRpIJAnTbQxVC1rE5Cf1FzfXNcQ6bDUNpIn31j0q2GGt7hIJ0JEg8ukdKcOFlfC7p5SDyPJgdq1wY/E29Hw1zeZtuj6SYABKnT0pB2qWQCTacmAtxSpJ2gToRPQ002L25hrwAKsGPnIOp+G3lUHFvEvesuCJh0Unn+a2c3uIqLiuPi2q5mcQ0EqGbfqAJiJ5cqTD9qLbSovJodnlW1HQwZmqmpGF4rY1/XwRI8TKepGjQT6TUi1iTBcOjgwAVMb9JJiR51UYy5ZJm8CV/MZNs84ZYIieZFOJ2ZsMp7m4trNAkKDH5hoQD7+YojYLGI16eZGpHu/vT14gjTXpBPv/AKVr7dnMYtsLYxlsxAGe3rAzSDqeWUQelShwXEyYu21KkEFc8PBBYXEPhjSJGtF1cqYA1ga1lDawtwTqm5j2tFnQetZQJZxAJ69Y215U+rTqJ+4/vVIjsQDEc9TuY30p6ziWnU+f9B/Ss6q7LD+2h1+4+dNAxymoKW50kjf/AHS28Sud1aVKjNqdGTm48gZBHLTkRVgk4jUSD/ii4ZDLeYe1JXzCoqwvoZLfz0055g+Y5jy19KhHGPYdnUKQ2WV1GaJgiNmiBPTSqi+x2BtXli7bS4u8OqsAOftDTaqEdgOHsc5wlrUaAZssbgwGiTp9Kkr2iLShtBARGbvNBmG8ZAdJHLnVphr2fxQRl8MfvQpOkcpAB86vlU8YZ4d2cw1iO5w9q30Koob471ZAf5rF2oQ+uun0ptXIiO2RwY3EA+v/AEz0k6qfUVLtNGkR0+pX3TRMsgg6g7jr5VFv4NoORhp7IafCRtqNf91FT4qr4jeVJlws7SddBqPIbH30WI4gbSF7uRVQFmMnwqNST4fL37VRcH4gr2hdJHjJfMdCc0EaNrAUjTlNBNDFhpGo3B3nUGfSmGw55zMnbnzkU/Yw+SwsaqrspEDRe9ZBB/dEaGo9vGCY0MHcaAiPvagd20MnnyoLuGRhDW1YRqCsjSeum1ZcuE7daPKWbcgR/SmigxXZm23/AB5rQg+EGV8W+jTGnQ1UY3svcbwKbV1QDo6N0jQhjB84racSGA0GpkUmBslTrrMwNfWZ+VExq9jgWIsjS04nWbd0OoHQ27saTyBqqvWcVZJuC04DKzOMpgREggMeukHaa6il3Tf4Ug1B+nXlTpMaNwnj19gFe0Y8MFmI9oAqQY2ifQiK2nB4ouoYSDJlQ07TzG9WisNNABqCOu0eka/GlfC2zui/AevKioJvOxgELG8gjU6xWVMt8OtqIVSN9p571lTF1p/Z8XTayXGL3bbFXzbjSVObmhUgg/2qdjsa50S1iJEiV7q2sjT2rmpXzArlOJ469u5ms38QGKgFrmWSvIbmQJraOGdrExJtrcuPbuFSpysVBeRlIjQ5gTofyxzFbvHHLyWi4bibEFL6WlAiGYXWknee7Anlp0qs4hhOLWT3rXWxAWdsr7ggg22GqkbgeXMAi7vW8XbAa21q6N4urkY+jJ4T8BSDtXiba/rMBcbfW1cRh8Impq3+rzgXaO1irWa20lYV1gKyttBWdBvHKpbqpXXSBpv7/pWl8C7XWGxF1Gtth2uurKLiiWYqodSRzLAkeprZL2LISQM55AMo30GraCo1LMR76PnDLGpgHyI2jYmdff5VtPA78qV/aEEjcjQKZ96/OtB4jexrgw1jDj1a5c9RoFDfGqyz2ZvXSXu428TMnKSsSIMCfdtyqfs12alI/wBVyjC8Pu4RkKYrE5TdRDNxW0aV1t3EIOsDcb1uzcau3AAipbkgSTmbbloAD6z6UWdrO9xFFuC2TBKloB9kDm3QE6DrBrDxCzv3g58z9K1t7BAJ0knxE+0xn2idyd/Sme5OXaSeesf4/wA1NrUqH+IdvEYu2tnDtbWzIZ1OcNdOmXRVMoJBjQyJO1WXZW0LNi2l39Y9tQIgZdEVTq2677gbmoRsRpJ+z9KVTlMAH4edXaziY+JIt5FPgBYlRmiCxbQk7CQPdRcMvKTyk6QdxpO/TSo4Eg7HbUffSgDEaHX6jnB++VRVq7ZWBAWPXepBxEieXX0qp7wsB5Hkdd6cvM0DL1229dPnSAnxEMQ2oMRpt1kzrT/6QNCduv8ATz1qseWU5hGvxgz842o7l6NNCDGvWauifbYHN6zTr3DGm8f0qts3iD6D79ac/TtCSPSmicMRyP2elP27szO1QExG87QN/Pyp+1fBMkjl9Konq/n9Kyo8g7fKsoPPN4W48Jdj5gAc99SeQoMFi+7dXicrK2pI2Om2vnIplmEmPrRCz4QSdxO3mB9K7V546Be7a3csWrYOi+O7KrJnxKm5G+8bVRYvtPilJnFAeJpW2qmDLbTykddjVVwzDNfyqG1GhDeyFAkQBuZnfypm7FtcrW1YkBswLSBvtt7q5zi32lYbjeKa6rm+S8GDcZTAgsRDSBtoI1MVv3DHuphQHcM4XQiZLPogPUqW38/KuV3LgMQoX4+dblwS/cxC2wzZdWYwSMwUgCTvOa5P8gNTmcW8PhyMvNVEaHcZSFLfAHzigs2SpAUdZ33HXXrVWuEvhf1N8yP2boDoY03gONfM0vZ7tT3142XUrdWRKmUPIkEww+dc8dNT+Olxakgf8lk7iRF1Nviau8Lc06xVRx+yWVFYzmvWAen/ACqf6Va4YQAfvSNtKNRKbDDz9ZPvpHK7R0n05UzexEQRyqvxvEmOvu/pPzqpU9lXMRy016+lKbROu06gVGw7mASZ8RHrUi6cvMnprUEdLRmNTHpSm0ANiOZ030+tEB4vT+sa0rNmJ9NqATpsNTtM+tLbcmATOsSNN+nOmsQigzBloBM8tdPnTAJDHXSRQ1PZtzsfvamSQeRmaW2SdflyNK5DaEaxRDVhAD4Z+94omtnSNY+4ptEI6fOpHeeGR98qRWBoE+f1pyy65vU0KuCCI3MGgPhIj/FaiT2nM5/ZFJUU4kxy3NZVV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9462" name="AutoShape 6" descr="data:image/jpeg;base64,/9j/4AAQSkZJRgABAQAAAQABAAD/2wCEAAkGBhQSERUUExQVFBQWGBYaFRgXGRcYFxoYGBgcGBcaHBoYHCYeGBojGhgXHy8gIycpLCwsFx4xNTAqNSYrLCkBCQoKDgwOFA8PFCkcHBwpKSkpKSkpKSkpKSkpKSwpKSkpKSkpKSkpKSksKSksKSkpKSkpKSkpLCwpKSkpKSkpKf/AABEIAPgAywMBIgACEQEDEQH/xAAcAAAABwEBAAAAAAAAAAAAAAABAgMEBQYHAAj/xABBEAACAQIEAwUGAwcDAwQDAAABAhEAAwQSITEFQVEGEyJhcQcygZGh8CNCUhRicrHB0eEzgpIVQ/E0U5OiJHOy/8QAFwEBAQEBAAAAAAAAAAAAAAAAAAECA//EAB0RAQEBAAMAAwEAAAAAAAAAAAABEQIhMRJRgUH/2gAMAwEAAhEDEQA/ANfAoYooFGmsI5TFGXakjQ0Ud2pIPQHyoY2oBU6fWuziixRaIULUGaiRXRQ0ZnouauigoOmuz11caDlehLU2x+Pt2bbXbrBLaCWZtgP7k6RzrPB7bbPfMDYfuZhWBHeEfqKER8M0/wAqDTZoc/zqO4Pxqzi7Qu2HDodOYII3VgdVYdD9ae1EgxagL0QUYGqrqEGuFcaylDNcDRc1dVQfNQZqCKCgcLQ8qLmFGNVpzGgrjRstAmRXMKPFDkoEooMtGy0MUBIrpo+WgC0BKCKUiuy0CZqM4tcxUD9mFg6Ge9L78oCU6v3GF0ABiptsT7uQMCIB/OGIJjQiJ2MUlZ4ibg8CwQxUi4LiHTeJTxDzGh61NMYn7SP+o5g2M/0ifwxbP4IPSP1b6trHOqjwvBG/et2gQudlWTJAkxJC6n0GvKtf9tOMAwyWRqzNnPki6T8WYD59KpvshwgfHlWGZTZcwRIlHtsp+BgiOdXemcaN2G7EtgLt4re7yzdVAARDh1J1MeH3SR8R0mrnQJaAEDajZajXgtdFHiuNAQiuBo8V0a0ARXBaMFroqMimuoctGq4DLR8unnRAaMHqtDRRwtJd5Qh5oFDQZaKdK4tRR2WkzXBjRWasg1cRQIa52rQ6KbcTwJu2nti49oupAuWzDr5g9f8ANOc1CKggsNjVsd3Yuu7N4La3XB/EaABLSYZiDGYiSYE7VNBflUNwDjdrGJdYIw7u69tgwB8VtgMyxtOh6g+lSzyQQNPM/f3FBVOM4i0+Bv4t0kNZuhcw3XxIg12BJB/3E1C+xns0LeHOLbV70ov7ttGIPxZxPoq+dWriPZUXeH/sYfux3dpMxGaMmU7SJkr9TUjwLgyYTD27FskrbESfeJJLEnzJJMUT+nuWuijkURjUBSJNAd967NQMtFDNCRRYrs9EHAoctEDUcmtAIrorhQGjNctGmkw1GX1o0HejI2lJk/f3yo6UUM0Rnor7Umes1AuHoqsefnSWaJ50Kg8/lUoOrUZGnzomWPKaBPOgXmgzV2lRvGcX3Vi9czFVtW3csIzSqlgATMHbUjmIqorPAuJWbPFcThLDZ1vhrz5drF8aOhYaEMMpjdW0O+li7R9qsPgbee+8aSqL4rj8vCu8T+YwB1rC+w/bBMD+2X2HeYh0RbKmYLtcZ3Zj0UqrHmTA51X+J8Xu4i8b924XuPqWMehUDYINRl2A+usTWgY/224l3/AS1atjYMveOfViQPgB860X2fdqTjsGHcg3kZkvQAssNVaBtKFT6g9KzPsh7JrmKCXr2bD2GEwQO8af0BvdQ8i4nfQ6Gtb4L2SwuEQph7XdzEuCTcYgaEu0kn6b6ampSJbPQNTE4kpcW3c1Df6dwbMQCchH5XgEjk0GIOlOqjQ0UkdBrQ5vKaGgHNQQKKSaL3mpmiDoaUUUhbO1KRFAtXRRJoQ1UFAoZpMHnRspIqAx9KAtAoVEU2vEnnrU1Q3cQAPvSkLd2frSN8ff350QLHLz676/CoqRS4DM0qrDl9aYYRtOfp6U6L1QZrtArH60h3nSllWqhbPpP3tVX9p1/JwnEkbuEX/5LiA//WRVjuLpHIkD4EidqrntXw5fhV+Py9059FurP0k/CqlecDvWt+yHsAtxBjMSoZc04ZGAIJGhukHcSIUHmpbpWSkQdZ31j6/GvVHZjH2L2FtPhSDZCKqDmoQBcjDkyxBH/k6qRKRQmhoMvSstCXbYYEH59DyI8wdfhTLB4vMvi0dSyOOjLpp5EZWHkwqRJ+dRl+2EvTEd6JJnd7YiI6m3r6WzQOc1BnFEGtENud+vWKyFc1AxpIsu0+Z60ZGB2oDga0c0ga4XdtvmKBwpowNNVP8Aj7NLC56/SmmDZhSRxEH4UxOY8m+/U6UW5mg7/Smh8b9NyZiTrI2nkfKkC43JbXlypvedJ89f8/5qBzcxCtzAI0++ooFuhtmGn3yqExDqQcqlo1EbGPMkAdKb28/iAZLaxsPEdfkPrTRarJ/zRzidfKoCzgGifeHqQfUidPiacjhLEwdB5MZ+g0polu+FLWn6VBrgGQkhVb4ifqPOndgoB7pQnlABn4GD8K0H+IYgKdouW/lnWfoaXx+ES9ae1cEpcVkfb3WEHfnB+lR92+QE01a5aXXzcEn/AIg/KpMGkR5c7TcAfCYh7NwQy/Jh+VweasNfIyDqKV7KdsMRgLuew2hjvLba23A/UOR6MNR9K9C9qOyVjHWsl5dROS4sZ7ZPNTzHVTofrWC9sOwWJwDEuM9mfDeQeDyzf+23kfgTW52w2jsn7U8JjgqFv2e+dO7uEQx/cfZvTRvKrlFeQA0fKvWHBL2bDWGz95Nm0c5MlpQEtPOTUrcp9TLjODa5aITS4pD2idu8Qys+Taqf3XanpNATUVE2XDorKIDAGNiJ1g+Y29QaRuWbh56b+839KXx6C1LicrNLnkhPM9FJ1J5EknQkhFcQdwCeikQfWspHJaYDVgANwoijopn32Pyj+VEfEufyN8CDp6UC8RUGG8J6NofhO/wqKcZ+pHxNGW3rv9aZW8SGfLbZWafFMnwnYQNCd4HlO1K2EPhBVV6hQSOogjbcAzzBoH6CjGfs0mVG3un75UUEefyNFRlzigjy+g0+vpRf2l7kjLtGv3pTi1ZtqdEAPoPXegxB3/p9PWiYRbCOd7mX012oi4IaA3GEabLy9RJp1bYkHcdKLm38vltQw1/6YOuYdDppp0/tTXiptYXD3cQ6SLSFioAk/lAB2EkgVMrdA3gRP38qbmHDKyhgRqIBUg8iDoRV6Fd7Ce0BMVai+EsOXZbcSLTgAEKHbwi4JiCQToQNwLvH+f8AzVXx/ZSxeb8MDD3CgAe2oCH8oV7cZHAkbgHXQileE4X9hlmuYi9YYAAJaz2rOXTRFLXFBM7DLrygVWe1hawehM9Kb20JMAZpkk6hRBA5jU+VM8N2ywNyMmIUgyAxDKkg6qXYBQfIkTqROtRnD+1ebjV/Chu8tXLaFDMqt5LYLqpmIZJ0H5k8zRdWHDWGJJuZQwdSgHiCQIBJgZiZbUQACB5mq8N9r2DuX3s3JsZSyi6zBrTFWK6MuwIEgnTl6yXtL46MJw+4xQubs2V1gfiK0sSNoAJ8yAKwTD9nXOCuYxjktJcS0sjV2bVsv8Kx8THWrIlrauI+2Th9pmVWu3iuxtqCjHoHLD5xHSasvAOOWcfhhetao+ZWVwJDD3kYaj+YIIPOvNHHeDthr72WZbhXKcyElSHUOh1GhKsNPhVw9lPDr+IuXLSYnE4e0MrMLJYK7FgGBI0U5Oe+3SmGr12l9jmEvEtYJwt3eEGa0T5291/2kDyqwdh+CXsHhEsXrwuMhbLA0RCfCgO5HPXbNGwFWDDYdUUKghVAAEk/MnUnzOtLG3RcI5vP1j+1KChNqgW0Rt9/2NRQsKr921+y3FUEnD3DlQH/ALVwAsEXn3TKDAPulYGjALYchphxrCF7YjdXtOP9rqW+a5h8aVEb+0sG29NgKLevs+yEjzAHPWA51+VObbZSQdwdBzg7f2kb0e5rrH38ayqKXFdyB+FkB/Smk+eX+tHHEnYNkm22UhASD4jsconZo+BNSKKToQsctz/SmV4G2Se7AnciP5gTG9QPH4hcQSwVwAhaNCdYfKI2EgjyUjnTpeJIQCHWCARJ11E9agnvFmBIIUHQCYjppEk6SToANNTRVwtmNbKffKge4m8NyYj7mkMzOJVWaecwNNPzUIvITKguQTDNIHwkafKiNjSIGcg/uj48wZ06VNNL2SVkFSBy2Og5+dGuYgdNNR/Wo+3cfZc7+oGhnkQAAPjTl8NdO45ECSug9J0/xTtRTckt0+HTp8aVw9wBgOcx5T5VHXkI0bMpJ5ryjYESPvypFu0YkKEJnRSSsx1iYA2HiIqosgugxvJnbbSnFhIOpPXedaiOEYgvqYmNAomOUSdz/apJQ3noT0B+Q8vs1VMu0XY+zi7LnIq38pCupNssR7quV95SIHiBiZG1Zj2y9px73Djh791aw6AiFGXMywUKnQqieH1z66A1teEO/qNP9oP9q8/YzhZ4XxxFaO7F9HQnY2LrQZ9FZlPmprpGKuPZ3tvb42Bw/GYchrniz2jCxbl51Oa23LQtObkKrnG/YriLCYi53yPas27ly3AbO2UE5SuiqYGpBPlvWsYHsRhcPjv2mxbFq4UcMqaIQ0ScmwMjlG+1TuJsh/C2qsGVhyhhr9AfnU0xkvBeDu2KxVq1btumK4fg3tm8C1oDLbTM0AliDnIHVRtvTW/7JuJYe1lw2LDgai2ly9Z15wJySfMirz7M2BwYRgO+wzXMK5/NltXCUB8srCPjVsdTy8/ny+tNMYFwv2k8RwF7u8TnuBD47WInOB5ORnXTUGWB6Gto7JdsLGPtd5ZMEQLiN79tjyYDkeTDQ/Sob2i9hl4hYOUAYm2s2m2Jje2x/S3Lo0HrWEcC43fwGJF22SlxCVZWmCAYe269JEEbg6iCKvqTr16tfeuCyKhOynam1j8OL1owdnQ6tbeJKnqOYbmDNTq1HSCTyO3I/wBK5kkEeVGZaIHjf4H+nrWRG4vAG4AynK8ShPJtCyH91wII5akaxTBMZmUPBWeTCCpkgg8pBBHqKncTtpyKn/7Cmh4bbNxwyamHmWG8gxB01E6fqB3qIjluMOUjQ6Eenx2pVcYJkmOX2OVPn4SJBViI5E5l58jr8iKZ30yGLi7wMw9z4/p+NSqQvX7TDUBtCdBJPy1pHuk5Yc/ED+rTT5kgeERqdhSmUnWPv51NMQqYdiwJKx/ET1HQfzpzbwyxBGbyAgfKST8TSFu47GAhn47HWZOgrsUblsSykDrsPmNKIcYjiKpAbKszlzHKOn3660RcezEFAjgA+666DkZgAg+RNR13FK6MlzxZpGo25/TTXyFNeNYVXn8d0/DNsImXxTlGxEECNIGmaZpsFgsLdZhJWDvDTE7chI8xRrmGIE92CREEBWOnP120HlVCXiPd2xb8S5bhCMHh1DNcdAubdUCqWBghLo1kwbSnHSuHQs34jWVclg0E5QT/AKaHnrAG2tVNS1vGSYG4MHry5RpuI9acpfET61XLeMt37wy4lfC2W2VW3DgKDdAOcsVlhvEQCJkEy/eG3GYDKZh1kpHKf0/UedVUtw9pVp3zN/j6RWZ+3zh4OHw98aOtxrc/uuhcD0DJPxq9WeIlMTbtiMj27ztvM2zbAy//ACGfhWe+3bjdl7Viwrq11bjO6qZKLkyjMBsTIgHXQ1uJWi8B4ib9rC3wRluWSW01LMqMNeUEPpUtdEj79aoXsV4p33DRbmWsO6fAnvF//sj/AG1oAgiQalWKRaP7DxZi2mH4iFgnZcXbEZT07xdR1PpVoxvFbNt0S7dRGuHKiswVnOghQfe1O3nROPcCtYuw9i8JR41GjKw1V1PJlOoP96zriOI7wf8AS+LtkvAzg8b+V/yqzE6B9laTrMGDBNzU8aoU1Pw320rNe2Xse/bMS+ItXksm4AXRlLA3Ni0giMwyk6b5jT7hHbW9griYLiwCORFnFg/hXVGgzk+62wLHqJjc3Vb+p8J02PhIYcmXWCDNTuF7Yfg8Djuz+JW7cTPYchHNszbuKdQpmClwalZA1ncE1unCeJpftJdtsHtuAUYcx/Qgggg6gisu9sXbM27b4L9nMXkRu+ZhlKhgxyKPzBgASSI6GRVd9lftKGDc2MQZw9xpDanuniJj9BgTGxE8zWv4kuN9zUVtZFdbuKyhlIKkAggggjkQRoQetDlrFbI27ImdfSTA+Ex8aMRqPvT7ApSKRxOJS0jO7KiKCWZjAUdSTUBjQ91IIIkHQg6yPSsX7ae2V7pa1gptWtQbuouv/D/7Q8/eP7tZ83FrhOYu5afeLuW/5TP1rWMXk9FY23lvrbIORlY2jO7qZdD+8F8Q6gN+mnM+bfOsX4J7U76KLeJY3kVle07a3LboZAzbsjLmQzqA5IPI7QxHJtOWgOh2PxGtZvFqXUDh+I4sMUKowA0YloeCPzEkqxBOkGCh5VMcMuuwZTNwR7xCgFo8S777fPyqEbBlTmJB08IJgTBA15bkddSelOsLcdxCv3S5pKoI/NPvbnMuWefi351nUhzc7O2ozXHyExC6Qs/lBIkx1p/Zwti2XARRlALOwEQQTJY+Qk1DvxJwyqwR7hACltAjFGMzGubINNzD9Kb4j8R2PePcIIUjOUETqGVQAIidNSAPi3FWS7w7DXQJt2mnVNFkjeQRy5yKj8f2X0JssZ/SxkHnGY9dvFNQi8GRWRg3gtWyqpMEKH7xAWGpCkMFiCMzAk8p3s/xxHtqpum44kEsIlgSCoOzEEMvXw1dRS2wlrvXW5ahwBntsSsxsxWcp1AAcbidameF8TC97dLZbRKhCYCswVu8dVGmVhA00Jtsdtanu0PAreLSDC3F/wBN4kidWU8yjQJE+YggVVGwRt3AtxALxE20a4WtyDqyaZnXmQBzEjnTuJEpduBb2GvSQFud3cExlXE28qFl5fidzv8AqFY17VMKbfFsVP5nVx6Mikf1HwrZsJYtut2wxzNeDh9pJdYLae6R4YGsBV3OtZN2zvtj7KYo/wDqcMi2sYvMrP4eIAO6ksVb9JI5RXTilSHsN7RCzjXsMYXEqAv/AO23LL8SpcDqYrd10PkdvInl8dxXkPDYlrbq6MVdSGVhuGBkEeYNemOw3ba3xLDZtBdUBb9v9LH8w5920SG5ajlVsWVaFFRXaDs7Zxtk2cQmZdwRoytyZTyP05GRUmug18oPX/NCPn/Ws61jDe13CMXw+x+z4oHG8PJHdXNrlg7LlYz3bcsplGEgRNVvsr7Q8TgiEVu9sA6W7kwo6oRLWzHIEjqDXpK/aS4hVlDIwIKsJBB3BB3rFfaP7JBYV8Tgge6ALXLWpKAbsnNkHNTqN9RtrdYsxYW4tg+PYc2DNrEAF7atHeI4GrIdFuoRuAQY3AgEY3x3gV7B3ms30KOuo6MvJlPNT1+G4pjh8Q1tldGKupBVlMEEaggjY16C4SmG49w23+0hTeQFbhQgXLVweEsP0hwA2U6GfLS+DI+yvtDxOBgW3m3OttvHb9QpIKn+ErPOr/gvbxaPiu4bxEAE233AkjRl8zpmO5qpdqPY9jMKGe3lxNlZJKaPH71s6/8AEmqPibjM7F/eLEsIiCd9OXpTNSVsuP8Ab+kfg4QzyN24I+SKZ/5Cs/7Tdu8RjyO+c5QZFtfDbB5EINz5sSfMVVpp1w3AXL1wW7Sl7jTlURJgSdyBUxTrhmBuX7yWrKl7rmEUbzvudgAJJOgArauzHsmw1i2DiUXE3j72ae6U9FXTN/E2p6AaU29n3ArfD7Rc23u4p4V2IyKgOuRM3ijbMcstpyFW18a7e8WSP0ZdukkMT8Irny5LIjeK+zTAX1I7hbLcns+BgfT3WHkR/eofBcXxHD7a4R8PdxJs+FbqJKukzaglp0tlBHIgjlU9d74aribi8tRZcT/utyPpTe5wRWOa4953PvN3jLMaaKhVQI0AAG1PkfH6LX8GrMC5ciNAZHlrlFKd8irlt5RBmNAAOe8fZqSuYCfzHTyFNHwVzYsrRtmWN/QmflWbGkEccQxc/iMTACQ0akAA7c2nXnHLXnxBQg3CQomDOplizQN/CAoA336ipI8JeBlRTqYyvA6+7pG/Wi2OEFZ/BgnmCm5GpknSs5RAPfclcgbMVuEn3lDOxcgkaALI1HRo3EvFtFl/ZwQGdYUIuWBILP5BfenrHMxUndwNwMZZVWB5tPMgbTHMn4Utw9VTVG8UrndoLsOnkNNhoOlBL3G1JBP9pNN8RaW6uW4ivrMETHQjmD56GubGiIgH7+/pSDcSXnG8f2rUqo632PthlZLl1CsfmD6DWPEC0eRJ5Vl/bfC3cBxBryDMgYjxQVe1eBbu3E6qwN23HS31Gmy2eILA9eVVL2ocBOIwrXber2wcyjdranMCBzZGkj917g3IrpxvbHKMr7S9kTatrirAL4O7DI25tZtkudNiA2xykGCCKjuA9or2Cvi9YYK4EGRmVlJBYEbEGAD9IOtaR7HeOBsPesPDCyc4B1VrN3S6rA6FVcK3lnPKaedovY9YxIN3At3LmZtMDkzDdf1WmnSNRryEGtamLh2J9oOH4gmVYS9HjsMfFpubbfnXn1HOKs2DuzGs+8J81MMD02B+deUcfw2/hLgFxXtOIZDtPMMjqYI81NbP7JvaM+LJwuJM3wua3c2NwLocw/WBBkbgGdQSZY1K08iNeXOudKBGP9/vpQjTlpWGmYe0n2ULiAcRg1CXxq9oQq3fNRstz6N5HU5F2ax+Kw+LT9lLLfLBAuwYlo7t1aAQTpDbHoRXqt1rDvbT2cWxi7WKRSFvz3mUx+LbIJIP5WZIM9QTXSXXOzGm9m+0K8Rw1wXrLWriFrOKtNurFfFBO6lSSJ/pJoHFeDeEpibdq46XHt52GpgAoT+bxJkaJ/7m/hNavwnHW79lL9oeC8quDEHVRGbqYET+7HKovtHwdSwvEkBRD6aZQZVzz8BnUflYzOUVitZrKsR2dw2Z7f7Mk6QUzA9SslpGk+IaeVQ/EvZ7oHwt0XVOqq8K2nRvdMeeWtGxnCAJBlTGjEyCDt66DT+tK2sIEWFG8FdoiTp5Vz+XKGM54d23xeCfusSr3F0kXQRdA6q594DXeR5itGw/GUdlEtbZ0BVbisjGVzHybwnZSYg0vjuCW8Rby3lLgjRTJg7aHk3ORrQ4bg7l5vP3uVQtsgZSFJlmcDQ3CQilgAIUaCTOrlO4OpJMeKTzmIgaU6RSQCSQY1FD/wBMEeIEASBJMbx6fOm93FWEJVrtsEbif7ViRrxZRhYOrE+Wwo62lUaDn970g2MJPJRznT6nQUm42JYAcoI1+J/pW9CrvB2pA32fRFOnPl9aOMOp1IMfxE/Sj3vI9KCMucLvkeK5bGkRBOuu+o+VJYfCXLNxiHRgREMhEeejGPjFOwzE8wZGpM8t4G3+KUu2AdTr67cvhyqdCCZboM+ByTyzCZPxBgabiivb1Aa2yxDAkFpO2jcj5aDWKmbskQB03Oog/wAqcWr0LOx03pIK1iDcmA1prYHu3BPJs0kRB9yNfyvO9SPB71u/bi2O6uqiMQCWtg6qYMwwBUiQZ2OtObrA721Y/Ac/7E/OlRiVtiAIEjQf1jpVZZziOzd/AY/9twlolZi7hxoWFwhXFo+66ksrAcjpyIF5wLK9tbmHLG2w/L4LiwcpXxaHKZGR9VIgGIFJ8f4qP2a8FYZ8jlRmAOZBnEf8RTS/2zwLN3+HxSK75TcRlum08gQHZUIt3QIXOJ2hg0CNTtPEljeD2cQEs3LYuWgHDK6toMsAyYKvmCkMNfe5VlfHOyr8FxuHxdol8Mt1SGPvL+q2521TPDcwDsdK1vAdobFxA/eIoPMspWdoFxSbbfBvgKb9qRZxGDvWM6XGu22W2qsHY3D/AKRCrJ0cKZ2AUyas6LPpameQCuvTzFcGmksHYyW0QmSqKpPXKoE/GKWCxrHrUxpyLTHjnZzD422LeIti4gYMASykMARMqQRoTT4vSgqeBLDYRbaLbRQqIAqqBoFAgAeUUJTpr5f2++dV/jXbZMPfFnLm27xi2ULIDADQlmyspjQeIayYp1c7YYVbfeG5p0Cs7zEkZVBOg36c6aGHafH2MKjPcZMoRn7piA5AIH4U6HxMBG0karTPhWKweJ1tYkgzGQsqmRBIytIbcE5SQZrM/aV29GLuAWwypbDKuwJBZSzEqTqcigLyCmdTAodziDvIMGdPdTrPIaVqcdZtelOL3sNhVJxGL7ryZkDHnogUs0+QM024B2kwGKc27GJNx4PgJe2xH7oIXN8Nq82m7J+5j151rHssS3fwN2ylpO8Ds2IuFQX7sgdytst+clXAMgJBbUkSvHDWl3MDZBJyIYnVpc7T+aTNJLxBSPCrxy8JX6aR8qg8Rxo3syNbvpdYmQiwqaa93ccAPAPvAEEjQGjIDaAtrZxbKugbVp88xeTO+tc+2ti0X8MXA1AgtoRIMiBIPMHUUhhLShnO6QoYflLy0kDYMRlBjnHOljlOp+/rSNzF/AjYHSY15e6KVSuFu5FAOpEDfxfYGk0F26BHoB8KYpiySTA0JnWI6etN8VxNM3+oqnaNzPPwimh735PXSeWmm1JPiGKiJmJHIffKmKY68/8ApIY/VcPdrt0gsef5RNEbCXHHixPdg+93Sgabnx3C2m/IVFLLjDDSNhvP8+gj+dR1zjaBgveqWBjKh7xoHkkkaxT88LwfvOq3WgauxuttI0JMT5ACnVm/ZUqEtPAII7q2ygZTlExlEa7HQ76xT9ZumFjH3bmUW8PiCObMFtA9DN1lbeeVHt8HxTDVrFrXWTcvkjfX3FHprU8mKnXKQNN4n+dK4Z82sgg7RV6MqGw/ZUz4r5IO4S1aQHQgySGaDJGhFefeAY7I2TUNIykNHumSDrrtp5nzr1FdaFJGsKxHwE15SHBMQbYu9xe7s7OLb5dp96I+NdJ3GbMWAdo3sXCyFrb6fiISCR4Sc3J+Yhww18qv/ZD2vJGXE21iY72ygVoH5rlpdxHNCf4RWM3bxcZifENCOsc/Xr8+dIq8baelaxI9d8O4javoLlm4t1D+ZSGE9D0PkdadEb15R4N2pvYa4Llt3RtZKHKT5NIIYeTAitF4d7d7qqBdt2rxEanNaY9fdDLp1yipY1rZyK58SiiWZV/iIH8yKy8+3VMpjDidd70LKrmO1qecDTWqL2q9p1zF3EfIgNsEWwFBVcxBec8m4TlUawNNFnUZ9NSPtB44t17xTxA3rm05T4RbtsG2cFbZYehERqc579laZIO3MHaPXapnHcWtYpWNybV7TK0k2m6hplk2gbj05Ql0mfEZ9dfrzrcjBw3EXaM5z/xan57/AF51aeMdiLScJsY61cZndgLyGIUMzoMoGoAZMupMzOm1U0Ct67H9lLd7gluxiFIN1bjBtnRLlzvEIn+FHg6bUtxc1goFax7BxBxhI8GWwCf3puaf8ZPy60insOfP/wCrt93O4ttnieSzln/dWg9n+BWsHYFiz7syzN7zuRqzRp0EbAAD1zz5TFkTaOvLSuN0UxW9MZdOR8j01260qMWfKucreEDjgw8MkD80wPmaisfxZbbAOwBYzAALQN5LaAajemuP7CWbuQ3cXiCUYmQ6gnfSAABAgExJjzo13sZgbbBj3rODmUm407liAOmpG22k1n9NMb3avCrcGVL18zMi3ccDSZgwp2jb5b04t8fu3f8AQsbaAs9tADzzZCxigxXGcKhZbSG65IDBZcnNpBJMD50zudoUsib5t2YjKiZZC/pI3Leg/nURYxw26+Vr15F8rYM7QfE87+g2pxb4XZCQTnOg8bT5DQaTr0qk3e2yGGVL123B1MIJnUeMgH+dOMJ2h/Ci6FseI5pZdNOsAZjowidDT8XV4RkUQiqu2wA5QNqI+Kyz7vxJ+P8AKqVa47fdfwLFx9T4rh7tDHMFtTp0FOhw7H3QQxw9kGZgPdIgablRNO2tizLj1bkW1j00mfTnTvCXidojUaf3qt2OB3cpFzF3J8WYJbtW51nTwkjcc6lOBYA2VjNdfNqTcbMdfTQCAKQT9gmTMEctNtNR58/nSvDbAtW0trOVRlWdwqgADTeAI+FIYcnT709KeYcf1P8AyM/yj51uIrfaj2b4LGyblru7p/7tqFefOBlb/cKxrtn7J8Vggbi//kWANXQQygaDOm/+4SOsV6OK0kR4wJ5HSOpEemxrc5WM/H6ePaCvQ/af2VYPHTctD9nusW8dsDI0GCWt6AyeakbzrWY8c9j+Pw8lbYxCD81kyY/gMN8ga3OUrHnqjzXTSuKwb2zFxGQ9HUqfkwpEetU0IP38Iqydh+yT46+VDZLSAG65GYCdAoB0LtrHSCeVd2b9nuMxp/Cssqc7lyUQacp1Y+Sg/Ctr4R2XsYTDLhAucXFLXM4E3pADkxoIEDJ+UddTWeXLCdqhgPZthExOVQ9/IEZzddRbAYmBCL42ESVmNp0MVe7+OKmcymTqSyiJI0AG+k/IU+t4S2VKZFyHdYEfL4fSjHCINAijbYD+3WuN79dJMRT8QDyqm4/8C3Ao+JyzvuPOhtWWzQbDHzdly8oganlt6VNhdN4riYG8/f0qZFQGLtXlk2cMupG7wPUgD121NNmtY0Hwph1HIEMxHqZ1q0nUegpsDH1piKpxTiF7M3crbYAgL4WZiWABMroIP0FUziCcRuXQO7MuXUEAico8TeP3VJmPStkvRlMaGCAehjQ/Ck3aTGnr8Iq9QxlPC+yOMTKe7YFwe8HepbMbhSwBY+cQdakLnYHEHxZcLZJgHKjXX3knM5Ek6cuVaGbmpFBcu7AetNT4qJhuxupW/euXCTP/AG1Uk8tFkDTrzqe4f2fs2DK2wzaeJznMqBET7ugG0UbF4UsxYddBy6R6c/hTjCliBoOQJH9Kzq4kgSTqBt5c6IQTpG/nRe6ytIJI/rH9KJbciZ1HKeX99a0oRhYkR1jXqRS1m2V2I8/QcqbX8fA2kR9fSn/DFNxtG0AXMRGpYsAP3YCyT1iopHB49JYZxmDFSYYqrROp2ECDE86sFkDKI2jQ9arPC7wW2gDSxzNqRJa5cdvmTPyI5aJdk+OKxu2EZC1p8xQhhlt3IKkeUzygTGmlWItdxwok7fYprfuwNZ8Rg5dWJ2CL1PL5mk2tXWYFjbCgaRmJzeWwGnPf0pzYwwUz7zRGY9N4EaAelATB2iFlgAxAkL7qjkoPMDXXnqecUsRQlhz2oimfSqC4m0GHiUP5EA/zpivDrNqbiWrS7ZyEUSo2Og3H8pqSeo7GPkldfxQ0a6ZgAGPUDKcxP7p601nIkGaNTy/oaieMtksWyYzC5ZgfvM3iH/AvPkD0pld7WuDC2UK6kMbp2GuoFomSNaari7uIdXfKMubKonSRE6nVozankdANZzrWJLDW41M/HTelhdJ6UgnUnekMfj0RJX8RixRFUiWuEkZJ2EEHMfyhWJ2oJFHgR8j5fc1xIO2opjcsgGf5eWnypreukDQxGv8AKlVJXL2kffwpm2PXm4B6HcfSmBZm5zBkdd9DFG/bHGnd/fwFNSpN8V1jfTn8/OkTfJiPiKGuqAbjyI5UkzgPqQIH09a6upVCbsD+c+fQ0hZxBLgLGUA5hGsyI8oifOYoa6kRIjEQNRp19abZs76rp6/X511dVqkuJZQusCNZPITHzNNOGY9kbwEquuaSdSDp5bTFdXVmiQ4aLS2UBEOrM2bxMCSTEnUg5TEHaIBrM/8ApfELXFBisObZJy6u3dqyhER0dGhgpI2jTwkaiurq1OWM2Niw2PtuBqEaNVkgztvpIkGNNo2pa5ikUE5iYEwDLQB0G/pzrq6prWYPhLq3EV1IZWGZWBkFTqCDz0inBrq6toIahe0dwwAvvQYHOSRGnSFNdXVm0qp4PMbhdhGu+p8IGhA/LqZ+Y6VYLFoKNIMxsdI/pvXV1Z4+JKG9xRLVo3bjd2iCWLbCP5yem/Ksqu8c4jjL7NgcwtqzhGS2tpFVm1JZ5OZgBm58tjFdXV14xnle0yV48AJu2niCf9IPHTM1uNvKn/DeK4hdcSmNBzcksXrccxNpM4Hwrq6s1NsTL4zvYa2CV0GYqykHnKsAw6VR+NcYxwxFwYe/e7oMVXu7DOkro4DQc0OGBPUGgrqvEt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8" name="Рисунок 7" descr="загруженное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1142984"/>
            <a:ext cx="3174210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24800" cy="1371600"/>
          </a:xfrm>
        </p:spPr>
        <p:txBody>
          <a:bodyPr/>
          <a:lstStyle/>
          <a:p>
            <a:r>
              <a:rPr lang="uk-UA" b="1" dirty="0" smtClean="0"/>
              <a:t>             Період </a:t>
            </a:r>
            <a:r>
              <a:rPr lang="uk-UA" b="1" dirty="0" err="1" smtClean="0"/>
              <a:t>Цинь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71546"/>
            <a:ext cx="8001056" cy="535785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Недовгий період правління </a:t>
            </a:r>
            <a:r>
              <a:rPr lang="uk-UA" dirty="0" smtClean="0">
                <a:hlinkClick r:id="rId2" tooltip="Династія Цінь"/>
              </a:rPr>
              <a:t>династії </a:t>
            </a:r>
            <a:r>
              <a:rPr lang="uk-UA" dirty="0" err="1" smtClean="0">
                <a:hlinkClick r:id="rId2" tooltip="Династія Цінь"/>
              </a:rPr>
              <a:t>Цинь</a:t>
            </a:r>
            <a:r>
              <a:rPr lang="uk-UA" dirty="0" smtClean="0"/>
              <a:t> ознаменувався припиненням міжусобних воїн і об'єднанням Китаю. При імператорові </a:t>
            </a:r>
            <a:r>
              <a:rPr lang="uk-UA" dirty="0" err="1" smtClean="0">
                <a:hlinkClick r:id="rId3" tooltip="Цінь Ши Хуан-ді"/>
              </a:rPr>
              <a:t>Цинь</a:t>
            </a:r>
            <a:r>
              <a:rPr lang="uk-UA" dirty="0" smtClean="0">
                <a:hlinkClick r:id="rId3" tooltip="Цінь Ши Хуан-ді"/>
              </a:rPr>
              <a:t> </a:t>
            </a:r>
            <a:r>
              <a:rPr lang="uk-UA" dirty="0" err="1" smtClean="0">
                <a:hlinkClick r:id="rId3" tooltip="Цінь Ши Хуан-ді"/>
              </a:rPr>
              <a:t>Ши-Хуанді</a:t>
            </a:r>
            <a:r>
              <a:rPr lang="uk-UA" dirty="0" smtClean="0"/>
              <a:t> розвернулося грандіозне будівництво: були прокладені нові дороги, прориті канали, столиця імперії </a:t>
            </a:r>
            <a:r>
              <a:rPr lang="uk-UA" dirty="0" err="1" smtClean="0"/>
              <a:t>Сяньян</a:t>
            </a:r>
            <a:r>
              <a:rPr lang="uk-UA" dirty="0" smtClean="0"/>
              <a:t> обнесена могутньою кріпосною стіною. Але саме головне будівництво розвернулося на півночі, де Китаю постійно докучали кочові племена. Щоб обмежити їх проникнення на територію </a:t>
            </a:r>
            <a:r>
              <a:rPr lang="uk-UA" dirty="0" err="1" smtClean="0"/>
              <a:t>Циньської</a:t>
            </a:r>
            <a:r>
              <a:rPr lang="uk-UA" dirty="0" smtClean="0"/>
              <a:t> імперії, почалося зведення знаменитої Великої Китайської стіни. Роботи велися протягом 10 років, не </a:t>
            </a:r>
            <a:r>
              <a:rPr lang="uk-UA" dirty="0" err="1" smtClean="0"/>
              <a:t>пририваючись</a:t>
            </a:r>
            <a:r>
              <a:rPr lang="uk-UA" dirty="0" smtClean="0"/>
              <a:t> ні вдень, ні вночі. Усього на споруді стіни працювало біля 2 млн. людей. Загальна довжина її становила майже 4 тис. км, через кожні 60-100 метрів над стіною підносяться вежі. Висота стіни досягала 10 метрів, а ширина була така, що по ній вільно могли проїхати 5-6 вершників. З розмахом будувалася і гробниця </a:t>
            </a:r>
            <a:r>
              <a:rPr lang="uk-UA" dirty="0" err="1" smtClean="0"/>
              <a:t>Цинь</a:t>
            </a:r>
            <a:r>
              <a:rPr lang="uk-UA" dirty="0" smtClean="0"/>
              <a:t> </a:t>
            </a:r>
            <a:r>
              <a:rPr lang="uk-UA" dirty="0" err="1" smtClean="0"/>
              <a:t>Ши-Хуанді</a:t>
            </a:r>
            <a:r>
              <a:rPr lang="uk-UA" dirty="0" smtClean="0"/>
              <a:t>. Вона була оточена двома рядами високих стін, </a:t>
            </a:r>
            <a:r>
              <a:rPr lang="uk-UA" dirty="0" err="1" smtClean="0"/>
              <a:t>створюючих</a:t>
            </a:r>
            <a:r>
              <a:rPr lang="uk-UA" dirty="0" smtClean="0"/>
              <a:t> в плані квадрат (символ землі). Саркофаг з тілом імператора оточувало безліч дорогоцінних предметів. На відстані півтора кілометра від гробниці були прориті одинадцять підземних тунелів, де розташовувалося </a:t>
            </a:r>
            <a:r>
              <a:rPr lang="uk-UA" dirty="0" smtClean="0">
                <a:hlinkClick r:id="rId4" tooltip="Теракотова армія"/>
              </a:rPr>
              <a:t>«військо», виліплене з глини</a:t>
            </a:r>
            <a:r>
              <a:rPr lang="uk-UA" dirty="0" smtClean="0"/>
              <a:t>. Кожний воїн був виконаний в натуральну величину і наділений індивідуальними рисами.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94</TotalTime>
  <Words>460</Words>
  <Application>Microsoft Office PowerPoint</Application>
  <PresentationFormat>Экран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Розвиток Китаю</vt:lpstr>
      <vt:lpstr>        Стародавній Китай </vt:lpstr>
      <vt:lpstr>Слайд 3</vt:lpstr>
      <vt:lpstr>Період Чжоу і Чжанго </vt:lpstr>
      <vt:lpstr>Слайд 5</vt:lpstr>
      <vt:lpstr>Даосизм і конфуціанство </vt:lpstr>
      <vt:lpstr>Слайд 7</vt:lpstr>
      <vt:lpstr>Слайд 8</vt:lpstr>
      <vt:lpstr>             Період Цинь </vt:lpstr>
      <vt:lpstr>            Середньовіччя </vt:lpstr>
      <vt:lpstr>Слайд 11</vt:lpstr>
      <vt:lpstr>Слайд 12</vt:lpstr>
      <vt:lpstr>            XIX сторіччя </vt:lpstr>
      <vt:lpstr>                1900 - 1949</vt:lpstr>
      <vt:lpstr>Слайд 15</vt:lpstr>
      <vt:lpstr>Китайська народна республіка (з 1949) </vt:lpstr>
      <vt:lpstr>Слайд 17</vt:lpstr>
      <vt:lpstr>Слайд 18</vt:lpstr>
      <vt:lpstr>Слайд 19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Розвиток Китаю</dc:title>
  <dc:creator>Алексей</dc:creator>
  <cp:lastModifiedBy>Алексей</cp:lastModifiedBy>
  <cp:revision>10</cp:revision>
  <dcterms:created xsi:type="dcterms:W3CDTF">2012-04-11T14:31:32Z</dcterms:created>
  <dcterms:modified xsi:type="dcterms:W3CDTF">2012-04-11T16:05:45Z</dcterms:modified>
</cp:coreProperties>
</file>