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1" r:id="rId5"/>
    <p:sldId id="258" r:id="rId6"/>
    <p:sldId id="262" r:id="rId7"/>
    <p:sldId id="264" r:id="rId8"/>
    <p:sldId id="263" r:id="rId9"/>
    <p:sldId id="265" r:id="rId10"/>
    <p:sldId id="266" r:id="rId11"/>
    <p:sldId id="267" r:id="rId12"/>
    <p:sldId id="268" r:id="rId13"/>
    <p:sldId id="269"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7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474EDF06-3FA8-4A15-99C0-88F8C2869B18}" type="datetimeFigureOut">
              <a:rPr lang="ru-RU" smtClean="0"/>
              <a:pPr/>
              <a:t>17.12.2013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6124C5E6-3F4D-465F-9AD9-905B5C95503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74EDF06-3FA8-4A15-99C0-88F8C2869B18}" type="datetimeFigureOut">
              <a:rPr lang="ru-RU" smtClean="0"/>
              <a:pPr/>
              <a:t>17.12.2013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124C5E6-3F4D-465F-9AD9-905B5C95503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74EDF06-3FA8-4A15-99C0-88F8C2869B18}" type="datetimeFigureOut">
              <a:rPr lang="ru-RU" smtClean="0"/>
              <a:pPr/>
              <a:t>17.12.2013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124C5E6-3F4D-465F-9AD9-905B5C95503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74EDF06-3FA8-4A15-99C0-88F8C2869B18}" type="datetimeFigureOut">
              <a:rPr lang="ru-RU" smtClean="0"/>
              <a:pPr/>
              <a:t>17.12.2013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124C5E6-3F4D-465F-9AD9-905B5C95503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74EDF06-3FA8-4A15-99C0-88F8C2869B18}" type="datetimeFigureOut">
              <a:rPr lang="ru-RU" smtClean="0"/>
              <a:pPr/>
              <a:t>17.12.2013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124C5E6-3F4D-465F-9AD9-905B5C95503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74EDF06-3FA8-4A15-99C0-88F8C2869B18}" type="datetimeFigureOut">
              <a:rPr lang="ru-RU" smtClean="0"/>
              <a:pPr/>
              <a:t>17.12.2013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124C5E6-3F4D-465F-9AD9-905B5C95503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474EDF06-3FA8-4A15-99C0-88F8C2869B18}" type="datetimeFigureOut">
              <a:rPr lang="ru-RU" smtClean="0"/>
              <a:pPr/>
              <a:t>17.12.2013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124C5E6-3F4D-465F-9AD9-905B5C95503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474EDF06-3FA8-4A15-99C0-88F8C2869B18}" type="datetimeFigureOut">
              <a:rPr lang="ru-RU" smtClean="0"/>
              <a:pPr/>
              <a:t>17.12.2013</a:t>
            </a:fld>
            <a:endParaRPr lang="ru-RU"/>
          </a:p>
        </p:txBody>
      </p:sp>
      <p:sp>
        <p:nvSpPr>
          <p:cNvPr id="8" name="Номер слайда 7"/>
          <p:cNvSpPr>
            <a:spLocks noGrp="1"/>
          </p:cNvSpPr>
          <p:nvPr>
            <p:ph type="sldNum" sz="quarter" idx="11"/>
          </p:nvPr>
        </p:nvSpPr>
        <p:spPr/>
        <p:txBody>
          <a:bodyPr/>
          <a:lstStyle/>
          <a:p>
            <a:fld id="{6124C5E6-3F4D-465F-9AD9-905B5C95503F}"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74EDF06-3FA8-4A15-99C0-88F8C2869B18}" type="datetimeFigureOut">
              <a:rPr lang="ru-RU" smtClean="0"/>
              <a:pPr/>
              <a:t>17.12.2013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124C5E6-3F4D-465F-9AD9-905B5C95503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74EDF06-3FA8-4A15-99C0-88F8C2869B18}" type="datetimeFigureOut">
              <a:rPr lang="ru-RU" smtClean="0"/>
              <a:pPr/>
              <a:t>17.12.2013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6124C5E6-3F4D-465F-9AD9-905B5C95503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474EDF06-3FA8-4A15-99C0-88F8C2869B18}" type="datetimeFigureOut">
              <a:rPr lang="ru-RU" smtClean="0"/>
              <a:pPr/>
              <a:t>17.12.2013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124C5E6-3F4D-465F-9AD9-905B5C95503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74EDF06-3FA8-4A15-99C0-88F8C2869B18}" type="datetimeFigureOut">
              <a:rPr lang="ru-RU" smtClean="0"/>
              <a:pPr/>
              <a:t>17.12.2013</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6124C5E6-3F4D-465F-9AD9-905B5C95503F}"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928662" y="571480"/>
            <a:ext cx="7572428" cy="2571768"/>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ru-RU" sz="4800" b="1" dirty="0" smtClean="0">
                <a:ln w="11430"/>
                <a:effectLst>
                  <a:outerShdw blurRad="80000" dist="40000" dir="5040000" algn="tl">
                    <a:srgbClr val="000000">
                      <a:alpha val="30000"/>
                    </a:srgbClr>
                  </a:outerShdw>
                </a:effectLst>
              </a:rPr>
              <a:t>Жизнь и деятельность </a:t>
            </a:r>
            <a:r>
              <a:rPr lang="ru-RU" sz="4800" b="1" dirty="0" err="1" smtClean="0">
                <a:ln w="11430"/>
                <a:effectLst>
                  <a:outerShdw blurRad="80000" dist="40000" dir="5040000" algn="tl">
                    <a:srgbClr val="000000">
                      <a:alpha val="30000"/>
                    </a:srgbClr>
                  </a:outerShdw>
                </a:effectLst>
              </a:rPr>
              <a:t>Бенито</a:t>
            </a:r>
            <a:r>
              <a:rPr lang="ru-RU" sz="4800" b="1" dirty="0" smtClean="0">
                <a:ln w="11430"/>
                <a:effectLst>
                  <a:outerShdw blurRad="80000" dist="40000" dir="5040000" algn="tl">
                    <a:srgbClr val="000000">
                      <a:alpha val="30000"/>
                    </a:srgbClr>
                  </a:outerShdw>
                </a:effectLst>
              </a:rPr>
              <a:t> Муссолини</a:t>
            </a:r>
            <a:endParaRPr lang="ru-RU" sz="4800" b="1" dirty="0">
              <a:ln w="11430"/>
              <a:effectLst>
                <a:outerShdw blurRad="80000" dist="40000" dir="5040000" algn="tl">
                  <a:srgbClr val="000000">
                    <a:alpha val="30000"/>
                  </a:srgbClr>
                </a:outerShdw>
              </a:effectLst>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700" dirty="0" smtClean="0">
                <a:latin typeface="+mn-lt"/>
              </a:rPr>
              <a:t>Объявление войны</a:t>
            </a:r>
            <a:endParaRPr lang="ru-RU" sz="3700" dirty="0">
              <a:latin typeface="+mn-lt"/>
            </a:endParaRPr>
          </a:p>
        </p:txBody>
      </p:sp>
      <p:sp>
        <p:nvSpPr>
          <p:cNvPr id="3" name="Содержимое 2"/>
          <p:cNvSpPr>
            <a:spLocks noGrp="1"/>
          </p:cNvSpPr>
          <p:nvPr>
            <p:ph idx="1"/>
          </p:nvPr>
        </p:nvSpPr>
        <p:spPr>
          <a:xfrm>
            <a:off x="357158" y="1357298"/>
            <a:ext cx="8572560" cy="5000660"/>
          </a:xfrm>
        </p:spPr>
        <p:txBody>
          <a:bodyPr>
            <a:normAutofit fontScale="92500" lnSpcReduction="20000"/>
          </a:bodyPr>
          <a:lstStyle/>
          <a:p>
            <a:pPr marL="0" indent="0">
              <a:buNone/>
            </a:pPr>
            <a:r>
              <a:rPr lang="ru-RU" sz="1800" dirty="0" smtClean="0">
                <a:latin typeface="Times New Roman" pitchFamily="18" charset="0"/>
                <a:cs typeface="Times New Roman" pitchFamily="18" charset="0"/>
              </a:rPr>
              <a:t>   18 марта 1940 года дуче встречается с Гитлером. Муссолини дал обещание вступить в войну, однако лишь после того, как основные силы Франции будут разгромлены немцами. 19—20 июля Муссолини встретился с Гитлером, прося его организовать оборону Сицилии, но Гитлер, занятый сражением на Курской дуге, не имел возможности помочь союзнику и потребовал от Муссолини эвакуироваться.</a:t>
            </a:r>
          </a:p>
          <a:p>
            <a:pPr marL="0" indent="0">
              <a:buNone/>
            </a:pPr>
            <a:r>
              <a:rPr lang="ru-RU" sz="1800" dirty="0" smtClean="0">
                <a:latin typeface="Times New Roman" pitchFamily="18" charset="0"/>
                <a:cs typeface="Times New Roman" pitchFamily="18" charset="0"/>
              </a:rPr>
              <a:t>   К этому моменту среди элиты, сформировалось убеждение о необходимости смещения Муссолини и выхода из войны. При известии о высадке в Сицилии, лидеры Фашистской партии начали настаивать, чтобы Муссолини созвал Большой фашистский совет. Не собиравшийся с 1939 года Совет был созван 24 июля и вынес резолюцию, требовавшую отставки Муссолини и передачи верховного командования армией в руки короля.     Муссолини не признал эту резолюцию обязательной для себя, но на следующий день он был вызван к королю и там арестован. Было сформировано правительство во главе с маршалом. Известие об аресте Муссолини вызвало бурные антифашистские выступления, и 27 июля было объявлено о роспуске фашистской партии.</a:t>
            </a:r>
          </a:p>
          <a:p>
            <a:pPr marL="0" indent="0">
              <a:buNone/>
            </a:pPr>
            <a:endParaRPr lang="ru-RU" sz="1800" dirty="0" smtClean="0">
              <a:latin typeface="Times New Roman" pitchFamily="18" charset="0"/>
              <a:cs typeface="Times New Roman" pitchFamily="18" charset="0"/>
            </a:endParaRPr>
          </a:p>
          <a:p>
            <a:pPr marL="0" indent="0">
              <a:buNone/>
            </a:pPr>
            <a:r>
              <a:rPr lang="ru-RU" sz="1800" dirty="0" err="1" smtClean="0">
                <a:latin typeface="Times New Roman" pitchFamily="18" charset="0"/>
                <a:cs typeface="Times New Roman" pitchFamily="18" charset="0"/>
              </a:rPr>
              <a:t>Бадольо</a:t>
            </a:r>
            <a:r>
              <a:rPr lang="ru-RU" sz="1800" dirty="0" smtClean="0">
                <a:latin typeface="Times New Roman" pitchFamily="18" charset="0"/>
                <a:cs typeface="Times New Roman" pitchFamily="18" charset="0"/>
              </a:rPr>
              <a:t> (премьер-министр, который принял власть над страной после свержения Муссолини в 1943 г.) начал тайные переговоры с союзниками о выходе из войны, и 3 сентября было подписано перемирие, одним из пунктов которого являлась выдача Муссолини. В тот же день англо-американцы начали высадку в Италии. 8 сентября о выходе Италии из войны было объявлено официально. В ответ немцы оккупировали Италию.</a:t>
            </a:r>
            <a:endParaRPr lang="ru-RU" sz="1800" dirty="0">
              <a:latin typeface="Times New Roman" pitchFamily="18" charset="0"/>
              <a:cs typeface="Times New Roman" pitchFamily="18" charset="0"/>
            </a:endParaRP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600" dirty="0" smtClean="0">
                <a:latin typeface="+mn-lt"/>
              </a:rPr>
              <a:t>Итальянская социальная республика</a:t>
            </a:r>
            <a:endParaRPr lang="ru-RU" sz="3600" dirty="0">
              <a:latin typeface="+mn-lt"/>
            </a:endParaRPr>
          </a:p>
        </p:txBody>
      </p:sp>
      <p:sp>
        <p:nvSpPr>
          <p:cNvPr id="3" name="Содержимое 2"/>
          <p:cNvSpPr>
            <a:spLocks noGrp="1"/>
          </p:cNvSpPr>
          <p:nvPr>
            <p:ph idx="1"/>
          </p:nvPr>
        </p:nvSpPr>
        <p:spPr>
          <a:xfrm>
            <a:off x="428596" y="1571612"/>
            <a:ext cx="8143932" cy="4857784"/>
          </a:xfrm>
        </p:spPr>
        <p:txBody>
          <a:bodyPr>
            <a:normAutofit fontScale="77500" lnSpcReduction="20000"/>
          </a:bodyPr>
          <a:lstStyle/>
          <a:p>
            <a:pPr marL="0" indent="0">
              <a:buNone/>
            </a:pPr>
            <a:r>
              <a:rPr lang="ru-RU" dirty="0" smtClean="0"/>
              <a:t>   </a:t>
            </a:r>
            <a:r>
              <a:rPr lang="ru-RU" sz="2300" dirty="0" smtClean="0">
                <a:latin typeface="Times New Roman" pitchFamily="18" charset="0"/>
                <a:cs typeface="Times New Roman" pitchFamily="18" charset="0"/>
              </a:rPr>
              <a:t>12 сентября 1943 года Муссолини, содержавшийся в отеле в </a:t>
            </a:r>
            <a:r>
              <a:rPr lang="ru-RU" sz="2300" dirty="0" err="1" smtClean="0">
                <a:latin typeface="Times New Roman" pitchFamily="18" charset="0"/>
                <a:cs typeface="Times New Roman" pitchFamily="18" charset="0"/>
              </a:rPr>
              <a:t>Аппенинских</a:t>
            </a:r>
            <a:r>
              <a:rPr lang="ru-RU" sz="2300" dirty="0" smtClean="0">
                <a:latin typeface="Times New Roman" pitchFamily="18" charset="0"/>
                <a:cs typeface="Times New Roman" pitchFamily="18" charset="0"/>
              </a:rPr>
              <a:t> горах, был освобождён немецкими десантниками. К этому времени у Муссолини было очень слабое здоровье и он хотел уйти на покой. Однако он был немедленно доставлен в Германию для разговора с Гитлером в его ставку в Восточной Пруссии. Там Гитлер сказал ему, что, если он не согласится возвратиться в Италию и создать там новое фашистское государство, то будет разрушен Милан, Генуя и Турин. Муссолини договорился о создании нового режима — Итальянской социальной республики.</a:t>
            </a:r>
          </a:p>
          <a:p>
            <a:pPr marL="22225" indent="-22225">
              <a:buNone/>
            </a:pPr>
            <a:r>
              <a:rPr lang="ru-RU" sz="2300" dirty="0" smtClean="0">
                <a:latin typeface="Times New Roman" pitchFamily="18" charset="0"/>
                <a:cs typeface="Times New Roman" pitchFamily="18" charset="0"/>
              </a:rPr>
              <a:t>   Муссолини жил вместе с Кларой </a:t>
            </a:r>
            <a:r>
              <a:rPr lang="ru-RU" sz="2300" dirty="0" err="1" smtClean="0">
                <a:latin typeface="Times New Roman" pitchFamily="18" charset="0"/>
                <a:cs typeface="Times New Roman" pitchFamily="18" charset="0"/>
              </a:rPr>
              <a:t>Петаччи</a:t>
            </a:r>
            <a:r>
              <a:rPr lang="ru-RU" sz="2300" dirty="0" smtClean="0">
                <a:latin typeface="Times New Roman" pitchFamily="18" charset="0"/>
                <a:cs typeface="Times New Roman" pitchFamily="18" charset="0"/>
              </a:rPr>
              <a:t>, в этот период, но он был не более чем марионетка в руках его немецких освободителей. Уступая давлению со стороны Гитлера и оставшихся лояльными фашистов, которые сформировали правительство Итальянской социальной республики, Муссолини помог организовать серию казней некоторых фашистских лидеров, которые предали его на последнем заседании фашистского Большого совета. Один из казнённых был его зятем </a:t>
            </a:r>
            <a:r>
              <a:rPr lang="ru-RU" sz="2300" dirty="0" err="1" smtClean="0">
                <a:latin typeface="Times New Roman" pitchFamily="18" charset="0"/>
                <a:cs typeface="Times New Roman" pitchFamily="18" charset="0"/>
              </a:rPr>
              <a:t>Галеаццо</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Чиано</a:t>
            </a:r>
            <a:r>
              <a:rPr lang="ru-RU" sz="2300" dirty="0" smtClean="0">
                <a:latin typeface="Times New Roman" pitchFamily="18" charset="0"/>
                <a:cs typeface="Times New Roman" pitchFamily="18" charset="0"/>
              </a:rPr>
              <a:t>. Как глава государства и министр иностранных дел Итальянской социальной республики, Муссолини использовал большую часть времени для написания мемуаров.</a:t>
            </a:r>
            <a:endParaRPr lang="ru-RU" sz="2300" dirty="0">
              <a:latin typeface="Times New Roman" pitchFamily="18" charset="0"/>
              <a:cs typeface="Times New Roman" pitchFamily="18" charset="0"/>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7467600" cy="1143000"/>
          </a:xfrm>
        </p:spPr>
        <p:txBody>
          <a:bodyPr>
            <a:normAutofit/>
          </a:bodyPr>
          <a:lstStyle/>
          <a:p>
            <a:pPr algn="ctr"/>
            <a:r>
              <a:rPr lang="ru-RU" sz="3600" dirty="0" smtClean="0">
                <a:latin typeface="+mn-lt"/>
              </a:rPr>
              <a:t>Смерть</a:t>
            </a:r>
            <a:endParaRPr lang="ru-RU" sz="3600" dirty="0">
              <a:latin typeface="+mn-lt"/>
            </a:endParaRPr>
          </a:p>
        </p:txBody>
      </p:sp>
      <p:sp>
        <p:nvSpPr>
          <p:cNvPr id="3" name="Содержимое 2"/>
          <p:cNvSpPr>
            <a:spLocks noGrp="1"/>
          </p:cNvSpPr>
          <p:nvPr>
            <p:ph idx="1"/>
          </p:nvPr>
        </p:nvSpPr>
        <p:spPr>
          <a:xfrm>
            <a:off x="4071934" y="1285860"/>
            <a:ext cx="4567246" cy="4525963"/>
          </a:xfrm>
        </p:spPr>
        <p:txBody>
          <a:bodyPr>
            <a:normAutofit/>
          </a:bodyPr>
          <a:lstStyle/>
          <a:p>
            <a:pPr marL="0" indent="0">
              <a:buNone/>
            </a:pPr>
            <a:r>
              <a:rPr lang="ru-RU" sz="1800" dirty="0" smtClean="0"/>
              <a:t>   </a:t>
            </a:r>
            <a:r>
              <a:rPr lang="ru-RU" sz="1800" dirty="0" smtClean="0">
                <a:latin typeface="Times New Roman" pitchFamily="18" charset="0"/>
                <a:cs typeface="Times New Roman" pitchFamily="18" charset="0"/>
              </a:rPr>
              <a:t>По приказу руководства КДС небольшой отряд во главе с полковником </a:t>
            </a:r>
            <a:r>
              <a:rPr lang="ru-RU" sz="1800" dirty="0" err="1" smtClean="0">
                <a:latin typeface="Times New Roman" pitchFamily="18" charset="0"/>
                <a:cs typeface="Times New Roman" pitchFamily="18" charset="0"/>
              </a:rPr>
              <a:t>Валерио</a:t>
            </a:r>
            <a:r>
              <a:rPr lang="ru-RU" sz="1800" dirty="0" smtClean="0">
                <a:latin typeface="Times New Roman" pitchFamily="18" charset="0"/>
                <a:cs typeface="Times New Roman" pitchFamily="18" charset="0"/>
              </a:rPr>
              <a:t> (Вальтер </a:t>
            </a:r>
            <a:r>
              <a:rPr lang="ru-RU" sz="1800" dirty="0" err="1" smtClean="0">
                <a:latin typeface="Times New Roman" pitchFamily="18" charset="0"/>
                <a:cs typeface="Times New Roman" pitchFamily="18" charset="0"/>
              </a:rPr>
              <a:t>Аудизио</a:t>
            </a:r>
            <a:r>
              <a:rPr lang="ru-RU" sz="1800" dirty="0" smtClean="0">
                <a:latin typeface="Times New Roman" pitchFamily="18" charset="0"/>
                <a:cs typeface="Times New Roman" pitchFamily="18" charset="0"/>
              </a:rPr>
              <a:t>) забирает Муссолини и Клару </a:t>
            </a:r>
            <a:r>
              <a:rPr lang="ru-RU" sz="1800" dirty="0" err="1" smtClean="0">
                <a:latin typeface="Times New Roman" pitchFamily="18" charset="0"/>
                <a:cs typeface="Times New Roman" pitchFamily="18" charset="0"/>
              </a:rPr>
              <a:t>Петаччи</a:t>
            </a:r>
            <a:r>
              <a:rPr lang="ru-RU" sz="1800" dirty="0" smtClean="0">
                <a:latin typeface="Times New Roman" pitchFamily="18" charset="0"/>
                <a:cs typeface="Times New Roman" pitchFamily="18" charset="0"/>
              </a:rPr>
              <a:t> из рук партизан.</a:t>
            </a:r>
          </a:p>
          <a:p>
            <a:pPr marL="0" indent="0">
              <a:buNone/>
            </a:pPr>
            <a:r>
              <a:rPr lang="ru-RU" sz="1800" dirty="0" smtClean="0">
                <a:latin typeface="Times New Roman" pitchFamily="18" charset="0"/>
                <a:cs typeface="Times New Roman" pitchFamily="18" charset="0"/>
              </a:rPr>
              <a:t>    </a:t>
            </a:r>
          </a:p>
          <a:p>
            <a:pPr marL="0" indent="0">
              <a:buNone/>
            </a:pPr>
            <a:r>
              <a:rPr lang="ru-RU" sz="1800" dirty="0" smtClean="0">
                <a:latin typeface="Times New Roman" pitchFamily="18" charset="0"/>
                <a:cs typeface="Times New Roman" pitchFamily="18" charset="0"/>
              </a:rPr>
              <a:t>   28 апреля в 16 часов 10 минут их расстреливают на окраине деревни </a:t>
            </a:r>
            <a:r>
              <a:rPr lang="ru-RU" sz="1800" dirty="0" err="1" smtClean="0">
                <a:latin typeface="Times New Roman" pitchFamily="18" charset="0"/>
                <a:cs typeface="Times New Roman" pitchFamily="18" charset="0"/>
              </a:rPr>
              <a:t>Меццегра</a:t>
            </a:r>
            <a:r>
              <a:rPr lang="ru-RU" sz="1800" dirty="0" smtClean="0">
                <a:latin typeface="Times New Roman" pitchFamily="18" charset="0"/>
                <a:cs typeface="Times New Roman" pitchFamily="18" charset="0"/>
              </a:rPr>
              <a:t>. Мёртвые тела дуче и его любовницы, перевозят в Милан, где подвешивают за ноги к перекрытиям бензоколонки на площади </a:t>
            </a:r>
            <a:r>
              <a:rPr lang="ru-RU" sz="1800" dirty="0" err="1" smtClean="0">
                <a:latin typeface="Times New Roman" pitchFamily="18" charset="0"/>
                <a:cs typeface="Times New Roman" pitchFamily="18" charset="0"/>
              </a:rPr>
              <a:t>Лорето</a:t>
            </a:r>
            <a:r>
              <a:rPr lang="ru-RU" sz="1800" dirty="0" smtClean="0">
                <a:latin typeface="Times New Roman" pitchFamily="18" charset="0"/>
                <a:cs typeface="Times New Roman" pitchFamily="18" charset="0"/>
              </a:rPr>
              <a:t>. Лицо бывшего диктатора было обезображено до неузнаваемости.</a:t>
            </a:r>
            <a:endParaRPr lang="ru-RU" sz="1800" dirty="0">
              <a:latin typeface="Times New Roman" pitchFamily="18" charset="0"/>
              <a:cs typeface="Times New Roman" pitchFamily="18" charset="0"/>
            </a:endParaRPr>
          </a:p>
        </p:txBody>
      </p:sp>
      <p:pic>
        <p:nvPicPr>
          <p:cNvPr id="4" name="Рисунок 3" descr="DeadMussolini.jpg"/>
          <p:cNvPicPr>
            <a:picLocks noChangeAspect="1"/>
          </p:cNvPicPr>
          <p:nvPr/>
        </p:nvPicPr>
        <p:blipFill>
          <a:blip r:embed="rId2"/>
          <a:stretch>
            <a:fillRect/>
          </a:stretch>
        </p:blipFill>
        <p:spPr>
          <a:xfrm>
            <a:off x="214282" y="1285860"/>
            <a:ext cx="3500462" cy="464347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dirty="0" smtClean="0">
                <a:latin typeface="+mn-lt"/>
              </a:rPr>
              <a:t>Тело Муссолини</a:t>
            </a:r>
            <a:endParaRPr lang="ru-RU" sz="3600" dirty="0">
              <a:latin typeface="+mn-lt"/>
            </a:endParaRPr>
          </a:p>
        </p:txBody>
      </p:sp>
      <p:sp>
        <p:nvSpPr>
          <p:cNvPr id="3" name="Содержимое 2"/>
          <p:cNvSpPr>
            <a:spLocks noGrp="1"/>
          </p:cNvSpPr>
          <p:nvPr>
            <p:ph idx="1"/>
          </p:nvPr>
        </p:nvSpPr>
        <p:spPr>
          <a:xfrm>
            <a:off x="214282" y="1428736"/>
            <a:ext cx="5000660" cy="4286280"/>
          </a:xfrm>
        </p:spPr>
        <p:txBody>
          <a:bodyPr>
            <a:normAutofit fontScale="77500" lnSpcReduction="20000"/>
          </a:bodyPr>
          <a:lstStyle/>
          <a:p>
            <a:pPr marL="0" indent="0">
              <a:buNone/>
            </a:pPr>
            <a:r>
              <a:rPr lang="ru-RU" dirty="0" smtClean="0"/>
              <a:t>   </a:t>
            </a:r>
            <a:r>
              <a:rPr lang="ru-RU" sz="2300" dirty="0" smtClean="0">
                <a:latin typeface="Times New Roman" pitchFamily="18" charset="0"/>
                <a:cs typeface="Times New Roman" pitchFamily="18" charset="0"/>
              </a:rPr>
              <a:t>Тела Муссолини и </a:t>
            </a:r>
            <a:r>
              <a:rPr lang="ru-RU" sz="2300" dirty="0" err="1" smtClean="0">
                <a:latin typeface="Times New Roman" pitchFamily="18" charset="0"/>
                <a:cs typeface="Times New Roman" pitchFamily="18" charset="0"/>
              </a:rPr>
              <a:t>Петаччи</a:t>
            </a:r>
            <a:r>
              <a:rPr lang="ru-RU" sz="2300" dirty="0" smtClean="0">
                <a:latin typeface="Times New Roman" pitchFamily="18" charset="0"/>
                <a:cs typeface="Times New Roman" pitchFamily="18" charset="0"/>
              </a:rPr>
              <a:t> были привезены в Милан. На автозаправке у площади, где 10 августа 1944 года были казнены 15 антифашистских </a:t>
            </a:r>
            <a:r>
              <a:rPr lang="ru-RU" sz="2300" dirty="0" err="1" smtClean="0">
                <a:latin typeface="Times New Roman" pitchFamily="18" charset="0"/>
                <a:cs typeface="Times New Roman" pitchFamily="18" charset="0"/>
              </a:rPr>
              <a:t>партизанов</a:t>
            </a:r>
            <a:r>
              <a:rPr lang="ru-RU" sz="2300" dirty="0" smtClean="0">
                <a:latin typeface="Times New Roman" pitchFamily="18" charset="0"/>
                <a:cs typeface="Times New Roman" pitchFamily="18" charset="0"/>
              </a:rPr>
              <a:t>, их, вместе с 5 телами других расстрелянных деятелей фашистской партии, повесили вверх ногами. После этого верёвки подрезали, и тела некоторое время лежали в сточной канаве. 1 мая Муссолини и </a:t>
            </a:r>
            <a:r>
              <a:rPr lang="ru-RU" sz="2300" dirty="0" err="1" smtClean="0">
                <a:latin typeface="Times New Roman" pitchFamily="18" charset="0"/>
                <a:cs typeface="Times New Roman" pitchFamily="18" charset="0"/>
              </a:rPr>
              <a:t>Петаччи</a:t>
            </a:r>
            <a:r>
              <a:rPr lang="ru-RU" sz="2300" dirty="0" smtClean="0">
                <a:latin typeface="Times New Roman" pitchFamily="18" charset="0"/>
                <a:cs typeface="Times New Roman" pitchFamily="18" charset="0"/>
              </a:rPr>
              <a:t> были похоронены на миланском кладбище на участке для бедных.</a:t>
            </a:r>
          </a:p>
          <a:p>
            <a:pPr>
              <a:buNone/>
            </a:pPr>
            <a:endParaRPr lang="ru-RU" sz="2300" dirty="0" smtClean="0">
              <a:latin typeface="Times New Roman" pitchFamily="18" charset="0"/>
              <a:cs typeface="Times New Roman" pitchFamily="18" charset="0"/>
            </a:endParaRPr>
          </a:p>
          <a:p>
            <a:pPr marL="0" indent="0">
              <a:buNone/>
            </a:pPr>
            <a:r>
              <a:rPr lang="ru-RU" sz="2300" dirty="0" smtClean="0">
                <a:latin typeface="Times New Roman" pitchFamily="18" charset="0"/>
                <a:cs typeface="Times New Roman" pitchFamily="18" charset="0"/>
              </a:rPr>
              <a:t>   В Пасху 1946 года тело Муссолини было эксгумировано и похищено тремя фашистами. Тело было найдено в августе того же года. В настоящее время тело Муссолини покоится в фамильной крипте в родном городе </a:t>
            </a:r>
            <a:r>
              <a:rPr lang="ru-RU" sz="2300" dirty="0" err="1" smtClean="0">
                <a:latin typeface="Times New Roman" pitchFamily="18" charset="0"/>
                <a:cs typeface="Times New Roman" pitchFamily="18" charset="0"/>
              </a:rPr>
              <a:t>Предаппио</a:t>
            </a:r>
            <a:r>
              <a:rPr lang="ru-RU" sz="2300" dirty="0" smtClean="0">
                <a:latin typeface="Times New Roman" pitchFamily="18" charset="0"/>
                <a:cs typeface="Times New Roman" pitchFamily="18" charset="0"/>
              </a:rPr>
              <a:t>.</a:t>
            </a:r>
            <a:endParaRPr lang="ru-RU" sz="2300" dirty="0">
              <a:latin typeface="Times New Roman" pitchFamily="18" charset="0"/>
              <a:cs typeface="Times New Roman" pitchFamily="18" charset="0"/>
            </a:endParaRPr>
          </a:p>
        </p:txBody>
      </p:sp>
      <p:pic>
        <p:nvPicPr>
          <p:cNvPr id="4" name="Рисунок 3" descr="07170022mussoliniburialchapel.JPG"/>
          <p:cNvPicPr>
            <a:picLocks noChangeAspect="1"/>
          </p:cNvPicPr>
          <p:nvPr/>
        </p:nvPicPr>
        <p:blipFill>
          <a:blip r:embed="rId2"/>
          <a:stretch>
            <a:fillRect/>
          </a:stretch>
        </p:blipFill>
        <p:spPr>
          <a:xfrm>
            <a:off x="5357818" y="1428736"/>
            <a:ext cx="3429000" cy="25781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extBox 4"/>
          <p:cNvSpPr txBox="1"/>
          <p:nvPr/>
        </p:nvSpPr>
        <p:spPr>
          <a:xfrm>
            <a:off x="5357818" y="4143380"/>
            <a:ext cx="3429024" cy="646331"/>
          </a:xfrm>
          <a:prstGeom prst="rect">
            <a:avLst/>
          </a:prstGeom>
          <a:noFill/>
        </p:spPr>
        <p:txBody>
          <a:bodyPr wrap="square" rtlCol="0">
            <a:spAutoFit/>
          </a:bodyPr>
          <a:lstStyle/>
          <a:p>
            <a:r>
              <a:rPr lang="ru-RU" dirty="0" err="1" smtClean="0">
                <a:latin typeface="Times New Roman" pitchFamily="18" charset="0"/>
                <a:cs typeface="Times New Roman" pitchFamily="18" charset="0"/>
              </a:rPr>
              <a:t>Cемейный</a:t>
            </a:r>
            <a:r>
              <a:rPr lang="ru-RU" dirty="0" smtClean="0">
                <a:latin typeface="Times New Roman" pitchFamily="18" charset="0"/>
                <a:cs typeface="Times New Roman" pitchFamily="18" charset="0"/>
              </a:rPr>
              <a:t> склеп Муссолини на кладбище в </a:t>
            </a:r>
            <a:r>
              <a:rPr lang="ru-RU" dirty="0" err="1" smtClean="0">
                <a:latin typeface="Times New Roman" pitchFamily="18" charset="0"/>
                <a:cs typeface="Times New Roman" pitchFamily="18" charset="0"/>
              </a:rPr>
              <a:t>Предаппио</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fade">
                                      <p:cBhvr>
                                        <p:cTn id="20" dur="2000"/>
                                        <p:tgtEl>
                                          <p:spTgt spid="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P spid="5"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0"/>
            <a:ext cx="7686700" cy="1154098"/>
          </a:xfrm>
        </p:spPr>
        <p:txBody>
          <a:bodyPr>
            <a:normAutofit/>
          </a:bodyPr>
          <a:lstStyle/>
          <a:p>
            <a:r>
              <a:rPr lang="vi-VN" sz="1800" dirty="0" smtClean="0">
                <a:latin typeface="Times New Roman" pitchFamily="18" charset="0"/>
                <a:cs typeface="Times New Roman" pitchFamily="18" charset="0"/>
              </a:rPr>
              <a:t>Бенито Амилькаре Андреа Муссолини </a:t>
            </a:r>
            <a:endParaRPr lang="ru-RU" sz="1800" dirty="0">
              <a:latin typeface="Times New Roman" pitchFamily="18" charset="0"/>
              <a:cs typeface="Times New Roman" pitchFamily="18" charset="0"/>
            </a:endParaRPr>
          </a:p>
        </p:txBody>
      </p:sp>
      <p:pic>
        <p:nvPicPr>
          <p:cNvPr id="4" name="Содержимое 3" descr="default.jpeg"/>
          <p:cNvPicPr>
            <a:picLocks noGrp="1" noChangeAspect="1"/>
          </p:cNvPicPr>
          <p:nvPr>
            <p:ph idx="1"/>
          </p:nvPr>
        </p:nvPicPr>
        <p:blipFill>
          <a:blip r:embed="rId2"/>
          <a:stretch>
            <a:fillRect/>
          </a:stretch>
        </p:blipFill>
        <p:spPr>
          <a:xfrm>
            <a:off x="357158" y="1071546"/>
            <a:ext cx="3643338" cy="51006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extBox 4"/>
          <p:cNvSpPr txBox="1"/>
          <p:nvPr/>
        </p:nvSpPr>
        <p:spPr>
          <a:xfrm>
            <a:off x="4572000" y="571480"/>
            <a:ext cx="4286280" cy="5632311"/>
          </a:xfrm>
          <a:prstGeom prst="rect">
            <a:avLst/>
          </a:prstGeom>
          <a:noFill/>
        </p:spPr>
        <p:txBody>
          <a:bodyPr wrap="square" rtlCol="0">
            <a:spAutoFit/>
          </a:bodyPr>
          <a:lstStyle/>
          <a:p>
            <a:r>
              <a:rPr lang="ru-RU" dirty="0" smtClean="0">
                <a:latin typeface="Times New Roman" pitchFamily="18" charset="0"/>
                <a:cs typeface="Times New Roman" pitchFamily="18" charset="0"/>
              </a:rPr>
              <a:t>   Муссолини родился </a:t>
            </a:r>
            <a:r>
              <a:rPr lang="ru-RU" dirty="0" smtClean="0"/>
              <a:t>29 июля 1883 года</a:t>
            </a:r>
            <a:r>
              <a:rPr lang="ru-RU" dirty="0" smtClean="0">
                <a:latin typeface="Times New Roman" pitchFamily="18" charset="0"/>
                <a:cs typeface="Times New Roman" pitchFamily="18" charset="0"/>
              </a:rPr>
              <a:t> в деревне </a:t>
            </a:r>
            <a:r>
              <a:rPr lang="ru-RU" dirty="0" err="1" smtClean="0"/>
              <a:t>Довиа</a:t>
            </a:r>
            <a:r>
              <a:rPr lang="ru-RU" dirty="0" smtClean="0">
                <a:latin typeface="Times New Roman" pitchFamily="18" charset="0"/>
                <a:cs typeface="Times New Roman" pitchFamily="18" charset="0"/>
              </a:rPr>
              <a:t> на севере страны в семье кузнеца и школьной учительницы. Он рос непослушным ребенком, и его выгнали из двух школ за драки с одноклассниками, в которых он применял нож. Несмотря на это, он был способным учеником и всегда неплохо учился. В 18-летнем возрасте он уже работал школьным учителем в небольшой деревушке недалеко от своего родного города. Вскоре, однако, контракт с ним был разорван, и он был с позором изгнан из школы. Причиной этого было развратное поведение Муссолини. Он стал активно участвовать в социалистическом движении и даже добился определенной известности, выступая на митингах и публикуясь в газетах и журналах. </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0"/>
            <a:ext cx="8286776" cy="1000108"/>
          </a:xfrm>
        </p:spPr>
        <p:txBody>
          <a:bodyPr>
            <a:normAutofit/>
          </a:bodyPr>
          <a:lstStyle/>
          <a:p>
            <a:r>
              <a:rPr lang="ru-RU" sz="3600" dirty="0" smtClean="0">
                <a:latin typeface="+mn-lt"/>
              </a:rPr>
              <a:t>Участие в Первой мировой войне </a:t>
            </a:r>
            <a:endParaRPr lang="ru-RU" sz="3600" dirty="0">
              <a:latin typeface="+mn-lt"/>
            </a:endParaRPr>
          </a:p>
        </p:txBody>
      </p:sp>
      <p:pic>
        <p:nvPicPr>
          <p:cNvPr id="4" name="Рисунок 3" descr="ьллб.jpeg"/>
          <p:cNvPicPr>
            <a:picLocks noChangeAspect="1"/>
          </p:cNvPicPr>
          <p:nvPr/>
        </p:nvPicPr>
        <p:blipFill>
          <a:blip r:embed="rId2"/>
          <a:stretch>
            <a:fillRect/>
          </a:stretch>
        </p:blipFill>
        <p:spPr>
          <a:xfrm>
            <a:off x="357158" y="1142984"/>
            <a:ext cx="3271709" cy="52149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4" name="Содержимое 2"/>
          <p:cNvSpPr>
            <a:spLocks noGrp="1"/>
          </p:cNvSpPr>
          <p:nvPr>
            <p:ph idx="1"/>
          </p:nvPr>
        </p:nvSpPr>
        <p:spPr>
          <a:xfrm>
            <a:off x="3929058" y="1142984"/>
            <a:ext cx="5214942" cy="3643338"/>
          </a:xfrm>
        </p:spPr>
        <p:txBody>
          <a:bodyPr>
            <a:normAutofit fontScale="40000" lnSpcReduction="20000"/>
          </a:bodyPr>
          <a:lstStyle/>
          <a:p>
            <a:pPr marL="90488" indent="0">
              <a:buNone/>
            </a:pPr>
            <a:r>
              <a:rPr lang="ru-RU" sz="4500" dirty="0" smtClean="0"/>
              <a:t>   </a:t>
            </a:r>
            <a:r>
              <a:rPr lang="ru-RU" sz="4500" dirty="0" smtClean="0">
                <a:latin typeface="Times New Roman" pitchFamily="18" charset="0"/>
                <a:cs typeface="Times New Roman" pitchFamily="18" charset="0"/>
              </a:rPr>
              <a:t>Муссолини ездил по всей Италии с публичными выступлениями. Он обвинял социалистов в намерении задушить национальные чаяния народа, называл немцев «европейскими пиратами», а австрийцев — «палачами итальянского народа». Он утверждал, что «германский пролетариат, последовав за кайзером, уничтожил Интернационал и таким образом освободил итальянских рабочих от обязательства не вступать в войну». Муссолини провозгласил, что «нейтралитет в основе есть не что иное, как откровенный эгоизм».</a:t>
            </a:r>
          </a:p>
          <a:p>
            <a:pPr>
              <a:buNone/>
            </a:pPr>
            <a:endParaRPr lang="ru-RU" dirty="0" smtClean="0"/>
          </a:p>
        </p:txBody>
      </p:sp>
      <p:pic>
        <p:nvPicPr>
          <p:cNvPr id="15" name="Рисунок 14" descr="всвсв.jpeg"/>
          <p:cNvPicPr>
            <a:picLocks noChangeAspect="1"/>
          </p:cNvPicPr>
          <p:nvPr/>
        </p:nvPicPr>
        <p:blipFill>
          <a:blip r:embed="rId3"/>
          <a:stretch>
            <a:fillRect/>
          </a:stretch>
        </p:blipFill>
        <p:spPr>
          <a:xfrm>
            <a:off x="4143372" y="4071942"/>
            <a:ext cx="4643470" cy="235745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fade">
                                      <p:cBhvr>
                                        <p:cTn id="12" dur="2000"/>
                                        <p:tgtEl>
                                          <p:spTgt spid="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428604"/>
            <a:ext cx="8496336" cy="2643206"/>
          </a:xfrm>
        </p:spPr>
        <p:txBody>
          <a:bodyPr>
            <a:normAutofit fontScale="55000" lnSpcReduction="20000"/>
          </a:bodyPr>
          <a:lstStyle/>
          <a:p>
            <a:pPr marL="0" indent="0">
              <a:buNone/>
            </a:pPr>
            <a:r>
              <a:rPr lang="en-US"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После вступления Италии в войну, в августе 1915 года, Муссолини призвали в армию и он был распределён в полк берсальеров, который был направлен на участок фронта у реки </a:t>
            </a:r>
            <a:r>
              <a:rPr lang="ru-RU" sz="3200" dirty="0" err="1" smtClean="0">
                <a:latin typeface="Times New Roman" pitchFamily="18" charset="0"/>
                <a:cs typeface="Times New Roman" pitchFamily="18" charset="0"/>
              </a:rPr>
              <a:t>Изонцо</a:t>
            </a:r>
            <a:r>
              <a:rPr lang="ru-RU" sz="3200" dirty="0" smtClean="0">
                <a:latin typeface="Times New Roman" pitchFamily="18" charset="0"/>
                <a:cs typeface="Times New Roman" pitchFamily="18" charset="0"/>
              </a:rPr>
              <a:t>. Товарищи по оружию ценили Муссолини за отзывчивость, оптимизм, образцовую храбрость — во время атак он первым выскакивал из окопа с возгласами «Да здравствует Великая Италия!». В конце ноября Муссолини попал в госпиталь из-за заболевания тифом.</a:t>
            </a:r>
            <a:r>
              <a:rPr lang="en-US"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В феврале 1916 года Муссолини получил чин капрала (в приказе о присвоении чина было указано: «за примерную службу, высокий моральный дух и храбрость истинного берсальера»).</a:t>
            </a:r>
          </a:p>
          <a:p>
            <a:pPr marL="0" indent="0">
              <a:buNone/>
            </a:pPr>
            <a:r>
              <a:rPr lang="en-US"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В феврале 1917 года при пристрелке миномёта мина взорвалась в стволе, и Муссолини получил тяжёлые ранения ноги, из-за чего был демобилизован</a:t>
            </a:r>
            <a:r>
              <a:rPr lang="en-US" sz="3200" dirty="0" smtClean="0">
                <a:latin typeface="Times New Roman" pitchFamily="18" charset="0"/>
                <a:cs typeface="Times New Roman" pitchFamily="18" charset="0"/>
              </a:rPr>
              <a:t>.</a:t>
            </a:r>
            <a:endParaRPr lang="ru-RU" dirty="0"/>
          </a:p>
        </p:txBody>
      </p:sp>
      <p:pic>
        <p:nvPicPr>
          <p:cNvPr id="4" name="Рисунок 3" descr="Benito_Mussolini_1917.jpg"/>
          <p:cNvPicPr>
            <a:picLocks noChangeAspect="1"/>
          </p:cNvPicPr>
          <p:nvPr/>
        </p:nvPicPr>
        <p:blipFill>
          <a:blip r:embed="rId2"/>
          <a:stretch>
            <a:fillRect/>
          </a:stretch>
        </p:blipFill>
        <p:spPr>
          <a:xfrm>
            <a:off x="428596" y="2928933"/>
            <a:ext cx="2357454" cy="35916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extBox 4"/>
          <p:cNvSpPr txBox="1"/>
          <p:nvPr/>
        </p:nvSpPr>
        <p:spPr>
          <a:xfrm>
            <a:off x="2928926" y="3000372"/>
            <a:ext cx="2857520" cy="646331"/>
          </a:xfrm>
          <a:prstGeom prst="rect">
            <a:avLst/>
          </a:prstGeom>
          <a:noFill/>
        </p:spPr>
        <p:txBody>
          <a:bodyPr wrap="square" rtlCol="0">
            <a:spAutoFit/>
          </a:bodyPr>
          <a:lstStyle/>
          <a:p>
            <a:r>
              <a:rPr lang="ru-RU" dirty="0" smtClean="0">
                <a:latin typeface="Times New Roman" pitchFamily="18" charset="0"/>
                <a:cs typeface="Times New Roman" pitchFamily="18" charset="0"/>
              </a:rPr>
              <a:t>Муссолини в итальянской военной форме, 1917 г</a:t>
            </a:r>
            <a:endParaRPr lang="ru-RU" dirty="0">
              <a:latin typeface="Times New Roman" pitchFamily="18" charset="0"/>
              <a:cs typeface="Times New Roman" pitchFamily="18" charset="0"/>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20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5"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142984"/>
            <a:ext cx="8715436" cy="5357850"/>
          </a:xfrm>
        </p:spPr>
        <p:txBody>
          <a:bodyPr>
            <a:normAutofit/>
          </a:bodyPr>
          <a:lstStyle/>
          <a:p>
            <a:pPr marL="90488" indent="0">
              <a:buNone/>
            </a:pPr>
            <a:r>
              <a:rPr lang="ru-RU" sz="1800" dirty="0" smtClean="0"/>
              <a:t>   </a:t>
            </a:r>
            <a:r>
              <a:rPr lang="ru-RU" sz="1800" dirty="0" smtClean="0">
                <a:latin typeface="Times New Roman" pitchFamily="18" charset="0"/>
                <a:cs typeface="Times New Roman" pitchFamily="18" charset="0"/>
              </a:rPr>
              <a:t>В 1917 году Муссолини начал свою политическую деятельность. В начале 1918 года Муссолини заявил, что для возрождения итальянской нации требуется «жёсткий и энергичный человек».</a:t>
            </a:r>
          </a:p>
          <a:p>
            <a:pPr marL="90488" indent="0">
              <a:buNone/>
            </a:pPr>
            <a:r>
              <a:rPr lang="ru-RU" sz="1800" dirty="0" smtClean="0">
                <a:latin typeface="Times New Roman" pitchFamily="18" charset="0"/>
                <a:cs typeface="Times New Roman" pitchFamily="18" charset="0"/>
              </a:rPr>
              <a:t>   23 марта 1919 года в Милане </a:t>
            </a:r>
            <a:r>
              <a:rPr lang="ru-RU" sz="1800" dirty="0" err="1" smtClean="0">
                <a:latin typeface="Times New Roman" pitchFamily="18" charset="0"/>
                <a:cs typeface="Times New Roman" pitchFamily="18" charset="0"/>
              </a:rPr>
              <a:t>Бенито</a:t>
            </a:r>
            <a:r>
              <a:rPr lang="ru-RU" sz="1800" dirty="0" smtClean="0">
                <a:latin typeface="Times New Roman" pitchFamily="18" charset="0"/>
                <a:cs typeface="Times New Roman" pitchFamily="18" charset="0"/>
              </a:rPr>
              <a:t> Муссолини провёл учредительное собрание новой организации «Итальянский союз борьбы». 7 ноября 1921 года «Итальянский союз борьбы» был преобразован в Национальную фашистскую партию. Кроме того, в 1921 году Муссолини был избран первый раз в Палату депутатов.</a:t>
            </a:r>
            <a:endParaRPr lang="en-US" sz="1800" dirty="0" smtClean="0">
              <a:latin typeface="Times New Roman" pitchFamily="18" charset="0"/>
              <a:cs typeface="Times New Roman" pitchFamily="18" charset="0"/>
            </a:endParaRPr>
          </a:p>
          <a:p>
            <a:pPr marL="90488" indent="0">
              <a:buNone/>
            </a:pP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Фашисты под руководством одного из приближённых Муссолини, </a:t>
            </a:r>
            <a:r>
              <a:rPr lang="ru-RU" sz="1800" dirty="0" err="1" smtClean="0">
                <a:latin typeface="Times New Roman" pitchFamily="18" charset="0"/>
                <a:cs typeface="Times New Roman" pitchFamily="18" charset="0"/>
              </a:rPr>
              <a:t>Дино</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Гранди</a:t>
            </a:r>
            <a:r>
              <a:rPr lang="ru-RU" sz="1800" dirty="0" smtClean="0">
                <a:latin typeface="Times New Roman" pitchFamily="18" charset="0"/>
                <a:cs typeface="Times New Roman" pitchFamily="18" charset="0"/>
              </a:rPr>
              <a:t>, сформировали вооружённые отряды ветеранов войны под названием «чернорубашечники» с целью восстановления порядка на улицах Италии сильной рукой. Чернорубашечники сталкивались с коммунистами, социалистами и анархистами на парадах и демонстрациях</a:t>
            </a: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в течение двух лет образовалась Национальная фашистская партия в конгрессе в Риме.</a:t>
            </a:r>
            <a:endParaRPr lang="ru-RU" sz="1800" dirty="0">
              <a:latin typeface="Times New Roman" pitchFamily="18" charset="0"/>
              <a:cs typeface="Times New Roman" pitchFamily="18" charset="0"/>
            </a:endParaRPr>
          </a:p>
        </p:txBody>
      </p:sp>
      <p:sp>
        <p:nvSpPr>
          <p:cNvPr id="4" name="TextBox 3"/>
          <p:cNvSpPr txBox="1"/>
          <p:nvPr/>
        </p:nvSpPr>
        <p:spPr>
          <a:xfrm>
            <a:off x="2000232" y="214290"/>
            <a:ext cx="5857916" cy="646331"/>
          </a:xfrm>
          <a:prstGeom prst="rect">
            <a:avLst/>
          </a:prstGeom>
          <a:noFill/>
        </p:spPr>
        <p:txBody>
          <a:bodyPr wrap="square" rtlCol="0">
            <a:spAutoFit/>
          </a:bodyPr>
          <a:lstStyle/>
          <a:p>
            <a:r>
              <a:rPr lang="ru-RU" sz="3600" dirty="0" smtClean="0"/>
              <a:t>Создание фашизма</a:t>
            </a:r>
            <a:endParaRPr lang="ru-RU" sz="3600" dirty="0"/>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0"/>
            <a:ext cx="7467600" cy="1143000"/>
          </a:xfrm>
        </p:spPr>
        <p:txBody>
          <a:bodyPr>
            <a:normAutofit fontScale="90000"/>
          </a:bodyPr>
          <a:lstStyle/>
          <a:p>
            <a:r>
              <a:rPr lang="ru-RU" sz="3600" dirty="0" smtClean="0">
                <a:latin typeface="+mn-lt"/>
                <a:cs typeface="Times New Roman" pitchFamily="18" charset="0"/>
              </a:rPr>
              <a:t>Марш на Рим и первые годы у власти</a:t>
            </a:r>
            <a:endParaRPr lang="ru-RU" sz="3600" dirty="0">
              <a:latin typeface="+mn-lt"/>
              <a:cs typeface="Times New Roman" pitchFamily="18" charset="0"/>
            </a:endParaRPr>
          </a:p>
        </p:txBody>
      </p:sp>
      <p:sp>
        <p:nvSpPr>
          <p:cNvPr id="3" name="Содержимое 2"/>
          <p:cNvSpPr>
            <a:spLocks noGrp="1"/>
          </p:cNvSpPr>
          <p:nvPr>
            <p:ph idx="1"/>
          </p:nvPr>
        </p:nvSpPr>
        <p:spPr>
          <a:xfrm>
            <a:off x="357158" y="1000108"/>
            <a:ext cx="8572560" cy="3000396"/>
          </a:xfrm>
        </p:spPr>
        <p:txBody>
          <a:bodyPr>
            <a:normAutofit/>
          </a:bodyPr>
          <a:lstStyle/>
          <a:p>
            <a:pPr marL="22225" indent="-22225">
              <a:buNone/>
            </a:pPr>
            <a:r>
              <a:rPr lang="en-US"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27 октября 1922 года начался многотысячный поход на Рим сторонников фашистской партии. Однако правительственных войск, на которые мог бы рассчитывать Рим, было значительно больше. Испугавшись возможной гражданской войны, а</a:t>
            </a: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по некоторым сведениям, намёков на его возможное смещение дворцовым переворотом со стороны экономической элиты, король Виктор Эммануил III не подписал акт премьер-министра об объявлении чрезвычайного положения в стране и сопротивлении фашистам. Он провёл встречу с Муссолини и назначил того премьер-министром Италии</a:t>
            </a:r>
            <a:r>
              <a:rPr lang="en-US" sz="1800" dirty="0" smtClean="0">
                <a:latin typeface="Times New Roman" pitchFamily="18" charset="0"/>
                <a:cs typeface="Times New Roman" pitchFamily="18" charset="0"/>
              </a:rPr>
              <a:t>.</a:t>
            </a:r>
          </a:p>
          <a:p>
            <a:pPr marL="22225" indent="-22225">
              <a:buNone/>
            </a:pPr>
            <a:r>
              <a:rPr lang="en-US" sz="1800" dirty="0" smtClean="0"/>
              <a:t>   </a:t>
            </a:r>
            <a:endParaRPr lang="ru-RU" sz="1800" dirty="0"/>
          </a:p>
        </p:txBody>
      </p:sp>
      <p:pic>
        <p:nvPicPr>
          <p:cNvPr id="5" name="Рисунок 4" descr="кпукаы.jpg"/>
          <p:cNvPicPr>
            <a:picLocks noChangeAspect="1"/>
          </p:cNvPicPr>
          <p:nvPr/>
        </p:nvPicPr>
        <p:blipFill>
          <a:blip r:embed="rId2"/>
          <a:stretch>
            <a:fillRect/>
          </a:stretch>
        </p:blipFill>
        <p:spPr>
          <a:xfrm>
            <a:off x="357158" y="3571876"/>
            <a:ext cx="4286280" cy="286401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TextBox 7"/>
          <p:cNvSpPr txBox="1"/>
          <p:nvPr/>
        </p:nvSpPr>
        <p:spPr>
          <a:xfrm>
            <a:off x="4786314" y="3643314"/>
            <a:ext cx="3786214" cy="646331"/>
          </a:xfrm>
          <a:prstGeom prst="rect">
            <a:avLst/>
          </a:prstGeom>
          <a:noFill/>
        </p:spPr>
        <p:txBody>
          <a:bodyPr wrap="square" rtlCol="0">
            <a:spAutoFit/>
          </a:bodyPr>
          <a:lstStyle/>
          <a:p>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Муссолини и чернорубашечники во время Марша на Рим в 1922 году</a:t>
            </a:r>
            <a:endParaRPr lang="ru-RU" dirty="0">
              <a:latin typeface="Times New Roman" pitchFamily="18" charset="0"/>
              <a:cs typeface="Times New Roman" pitchFamily="18" charset="0"/>
            </a:endParaRPr>
          </a:p>
        </p:txBody>
      </p:sp>
    </p:spTree>
  </p:cSld>
  <p:clrMapOvr>
    <a:masterClrMapping/>
  </p:clrMapOvr>
  <p:transition spd="slow">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20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xEl>
                                              <p:pRg st="0" end="0"/>
                                            </p:txEl>
                                          </p:spTgt>
                                        </p:tgtEl>
                                        <p:attrNameLst>
                                          <p:attrName>style.visibility</p:attrName>
                                        </p:attrNameLst>
                                      </p:cBhvr>
                                      <p:to>
                                        <p:strVal val="visible"/>
                                      </p:to>
                                    </p:set>
                                    <p:animEffect transition="in" filter="fade">
                                      <p:cBhvr>
                                        <p:cTn id="20" dur="2000"/>
                                        <p:tgtEl>
                                          <p:spTgt spid="8">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P spid="8"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7467600" cy="1143000"/>
          </a:xfrm>
        </p:spPr>
        <p:txBody>
          <a:bodyPr>
            <a:normAutofit/>
          </a:bodyPr>
          <a:lstStyle/>
          <a:p>
            <a:pPr algn="ctr"/>
            <a:r>
              <a:rPr lang="ru-RU" sz="3700" dirty="0" smtClean="0">
                <a:latin typeface="+mn-lt"/>
              </a:rPr>
              <a:t>Отношения с Третьим рейхом</a:t>
            </a:r>
            <a:endParaRPr lang="ru-RU" sz="3700" dirty="0">
              <a:latin typeface="+mn-lt"/>
            </a:endParaRPr>
          </a:p>
        </p:txBody>
      </p:sp>
      <p:sp>
        <p:nvSpPr>
          <p:cNvPr id="3" name="Содержимое 2"/>
          <p:cNvSpPr>
            <a:spLocks noGrp="1"/>
          </p:cNvSpPr>
          <p:nvPr>
            <p:ph idx="1"/>
          </p:nvPr>
        </p:nvSpPr>
        <p:spPr>
          <a:xfrm>
            <a:off x="3786182" y="1214422"/>
            <a:ext cx="5143536" cy="4714908"/>
          </a:xfrm>
        </p:spPr>
        <p:txBody>
          <a:bodyPr>
            <a:normAutofit/>
          </a:bodyPr>
          <a:lstStyle/>
          <a:p>
            <a:pPr marL="22225" indent="-22225">
              <a:buNone/>
            </a:pP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Отношения между Муссолини и Адольфом Гитлером вначале были неоднозначными, особенно они ухудшились после того, как нацисты убили друга и союзника итальянцев </a:t>
            </a:r>
            <a:r>
              <a:rPr lang="ru-RU" sz="1800" dirty="0" err="1" smtClean="0">
                <a:latin typeface="Times New Roman" pitchFamily="18" charset="0"/>
                <a:cs typeface="Times New Roman" pitchFamily="18" charset="0"/>
              </a:rPr>
              <a:t>Энгельберта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Дольфуса</a:t>
            </a:r>
            <a:r>
              <a:rPr lang="ru-RU" sz="1800" dirty="0" smtClean="0">
                <a:latin typeface="Times New Roman" pitchFamily="18" charset="0"/>
                <a:cs typeface="Times New Roman" pitchFamily="18" charset="0"/>
              </a:rPr>
              <a:t>, австрофашистского диктатора Австрии, в 1934 году. 14 июня 1934 года Муссолини принимает Гитлера в Венеции. По окончании визита дуче так отозвался о своём госте:</a:t>
            </a: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Этот назойливый человек... этот Гитлер — существо свирепое и жестокое. Он заставляет вспомнить Аттилу. Германия так и осталась со времён Тацита страной варваров. Она — извечный враг Рима</a:t>
            </a:r>
            <a:r>
              <a:rPr lang="en-US"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pic>
        <p:nvPicPr>
          <p:cNvPr id="4" name="Рисунок 3" descr="Benito_Mussolini_and_Adolf_Hitler.jpg"/>
          <p:cNvPicPr>
            <a:picLocks noChangeAspect="1"/>
          </p:cNvPicPr>
          <p:nvPr/>
        </p:nvPicPr>
        <p:blipFill>
          <a:blip r:embed="rId2"/>
          <a:stretch>
            <a:fillRect/>
          </a:stretch>
        </p:blipFill>
        <p:spPr>
          <a:xfrm>
            <a:off x="357158" y="1214422"/>
            <a:ext cx="3286148" cy="481968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8429684" cy="6286544"/>
          </a:xfrm>
        </p:spPr>
        <p:txBody>
          <a:bodyPr>
            <a:normAutofit/>
          </a:bodyPr>
          <a:lstStyle/>
          <a:p>
            <a:pPr marL="22225" indent="-22225">
              <a:buNone/>
            </a:pPr>
            <a:r>
              <a:rPr lang="en-US" sz="2300" dirty="0" smtClean="0">
                <a:latin typeface="Times New Roman" pitchFamily="18" charset="0"/>
                <a:cs typeface="Times New Roman" pitchFamily="18" charset="0"/>
              </a:rPr>
              <a:t>   1</a:t>
            </a:r>
            <a:r>
              <a:rPr lang="ru-RU" sz="2300" dirty="0" smtClean="0">
                <a:latin typeface="Times New Roman" pitchFamily="18" charset="0"/>
                <a:cs typeface="Times New Roman" pitchFamily="18" charset="0"/>
              </a:rPr>
              <a:t>0 апреля 1923 года в Ватикане на встрече Муссолини и кардинала </a:t>
            </a:r>
            <a:r>
              <a:rPr lang="ru-RU" sz="2300" dirty="0" err="1" smtClean="0">
                <a:latin typeface="Times New Roman" pitchFamily="18" charset="0"/>
                <a:cs typeface="Times New Roman" pitchFamily="18" charset="0"/>
              </a:rPr>
              <a:t>Пьетро</a:t>
            </a:r>
            <a:r>
              <a:rPr lang="ru-RU" sz="2300" dirty="0" smtClean="0">
                <a:latin typeface="Times New Roman" pitchFamily="18" charset="0"/>
                <a:cs typeface="Times New Roman" pitchFamily="18" charset="0"/>
              </a:rPr>
              <a:t> </a:t>
            </a:r>
            <a:r>
              <a:rPr lang="ru-RU" sz="2300" dirty="0" err="1" smtClean="0">
                <a:latin typeface="Times New Roman" pitchFamily="18" charset="0"/>
                <a:cs typeface="Times New Roman" pitchFamily="18" charset="0"/>
              </a:rPr>
              <a:t>Гаспарри</a:t>
            </a:r>
            <a:r>
              <a:rPr lang="ru-RU" sz="2300" dirty="0" smtClean="0">
                <a:latin typeface="Times New Roman" pitchFamily="18" charset="0"/>
                <a:cs typeface="Times New Roman" pitchFamily="18" charset="0"/>
              </a:rPr>
              <a:t> Муссолини обещает очистить Италию от коммунистов и масонов, усилить санкции против тех, кто оскорбляет религию, установить изображения распятого Христа в школах и в судебных учреждениях, ввести обязательное религиозное воспитание в учебных заведениях и восстановить в армии должность военных священников</a:t>
            </a:r>
            <a:endParaRPr lang="en-US" sz="2300" dirty="0" smtClean="0">
              <a:latin typeface="Times New Roman" pitchFamily="18" charset="0"/>
              <a:cs typeface="Times New Roman" pitchFamily="18" charset="0"/>
            </a:endParaRPr>
          </a:p>
          <a:p>
            <a:pPr marL="22225" indent="-22225">
              <a:buNone/>
            </a:pPr>
            <a:r>
              <a:rPr lang="en-US" sz="2300" dirty="0" smtClean="0">
                <a:latin typeface="Times New Roman" pitchFamily="18" charset="0"/>
                <a:cs typeface="Times New Roman" pitchFamily="18" charset="0"/>
              </a:rPr>
              <a:t>   </a:t>
            </a:r>
            <a:r>
              <a:rPr lang="ru-RU" sz="2300" dirty="0" smtClean="0">
                <a:latin typeface="Times New Roman" pitchFamily="18" charset="0"/>
                <a:cs typeface="Times New Roman" pitchFamily="18" charset="0"/>
              </a:rPr>
              <a:t>Получение столь широких полномочий позволило Муссолини серьёзно укрепить свои позиции. </a:t>
            </a:r>
          </a:p>
          <a:p>
            <a:endParaRPr lang="ru-RU" b="1" dirty="0"/>
          </a:p>
        </p:txBody>
      </p:sp>
      <p:pic>
        <p:nvPicPr>
          <p:cNvPr id="4" name="Рисунок 3" descr="220px-March_on_rome_1.png"/>
          <p:cNvPicPr>
            <a:picLocks noChangeAspect="1"/>
          </p:cNvPicPr>
          <p:nvPr/>
        </p:nvPicPr>
        <p:blipFill>
          <a:blip r:embed="rId2"/>
          <a:stretch>
            <a:fillRect/>
          </a:stretch>
        </p:blipFill>
        <p:spPr>
          <a:xfrm>
            <a:off x="428596" y="3786190"/>
            <a:ext cx="3714776" cy="25496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Рисунок 4" descr="сывасс.jpeg"/>
          <p:cNvPicPr>
            <a:picLocks noChangeAspect="1"/>
          </p:cNvPicPr>
          <p:nvPr/>
        </p:nvPicPr>
        <p:blipFill>
          <a:blip r:embed="rId3"/>
          <a:stretch>
            <a:fillRect/>
          </a:stretch>
        </p:blipFill>
        <p:spPr>
          <a:xfrm>
            <a:off x="4714876" y="3786190"/>
            <a:ext cx="3667150" cy="25717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2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143372" y="285728"/>
            <a:ext cx="4786346" cy="6357982"/>
          </a:xfrm>
        </p:spPr>
        <p:txBody>
          <a:bodyPr>
            <a:noAutofit/>
          </a:bodyPr>
          <a:lstStyle/>
          <a:p>
            <a:pPr>
              <a:buNone/>
            </a:pPr>
            <a:endParaRPr lang="ru-RU" sz="1800" dirty="0" smtClean="0"/>
          </a:p>
          <a:p>
            <a:pPr marL="0" indent="0">
              <a:buNone/>
            </a:pP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Муссолини отклоняет приглашение посетить Германию, но посылает вместо себя зятя</a:t>
            </a:r>
            <a:r>
              <a:rPr lang="en-US"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Чиано</a:t>
            </a:r>
            <a:r>
              <a:rPr lang="ru-RU" sz="1800" dirty="0" smtClean="0">
                <a:latin typeface="Times New Roman" pitchFamily="18" charset="0"/>
                <a:cs typeface="Times New Roman" pitchFamily="18" charset="0"/>
              </a:rPr>
              <a:t>.</a:t>
            </a:r>
            <a:endParaRPr lang="en-US" sz="1800" dirty="0" smtClean="0">
              <a:latin typeface="Times New Roman" pitchFamily="18" charset="0"/>
              <a:cs typeface="Times New Roman" pitchFamily="18" charset="0"/>
            </a:endParaRPr>
          </a:p>
          <a:p>
            <a:pPr marL="0" indent="0">
              <a:buNone/>
            </a:pP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После пяти отказов посетить Германию дуче наконец принимает приглашение фюрера в сентябре 1937 года.  Гитлер на протяжении недели разворачивает перед гостем вереницу грандиозных парадов, собирает огромные митинги, демонстрирует весь блеск хорошо отлаженной военной машины, одновременно показывая свою поразительную власть над толпой. </a:t>
            </a:r>
            <a:endParaRPr lang="en-US" sz="1800" dirty="0" smtClean="0">
              <a:latin typeface="Times New Roman" pitchFamily="18" charset="0"/>
              <a:cs typeface="Times New Roman" pitchFamily="18" charset="0"/>
            </a:endParaRPr>
          </a:p>
          <a:p>
            <a:pPr marL="0" indent="0">
              <a:buNone/>
            </a:pP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Военная мощь Германии, дисциплина и высокий моральный дух солдат потрясают дуче. В Берлине перед многотысячной толпой Муссолини провозгласил:</a:t>
            </a: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Итальянский фашизм обрёл наконец друга, и он пойдёт со своим другом до конца.</a:t>
            </a:r>
            <a:endParaRPr lang="ru-RU" sz="1800" dirty="0">
              <a:latin typeface="Times New Roman" pitchFamily="18" charset="0"/>
              <a:cs typeface="Times New Roman" pitchFamily="18" charset="0"/>
            </a:endParaRPr>
          </a:p>
        </p:txBody>
      </p:sp>
      <p:pic>
        <p:nvPicPr>
          <p:cNvPr id="4" name="Рисунок 3" descr="340x.jpg"/>
          <p:cNvPicPr>
            <a:picLocks noChangeAspect="1"/>
          </p:cNvPicPr>
          <p:nvPr/>
        </p:nvPicPr>
        <p:blipFill>
          <a:blip r:embed="rId2"/>
          <a:srcRect t="6080" b="6080"/>
          <a:stretch>
            <a:fillRect/>
          </a:stretch>
        </p:blipFill>
        <p:spPr>
          <a:xfrm>
            <a:off x="285720" y="642918"/>
            <a:ext cx="3714775" cy="49035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20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20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184</TotalTime>
  <Words>1473</Words>
  <Application>Microsoft Office PowerPoint</Application>
  <PresentationFormat>Экран (4:3)</PresentationFormat>
  <Paragraphs>41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Техническая</vt:lpstr>
      <vt:lpstr>Слайд 1</vt:lpstr>
      <vt:lpstr>Бенито Амилькаре Андреа Муссолини </vt:lpstr>
      <vt:lpstr>Участие в Первой мировой войне </vt:lpstr>
      <vt:lpstr>Слайд 4</vt:lpstr>
      <vt:lpstr>Слайд 5</vt:lpstr>
      <vt:lpstr>Марш на Рим и первые годы у власти</vt:lpstr>
      <vt:lpstr>Отношения с Третьим рейхом</vt:lpstr>
      <vt:lpstr>Слайд 8</vt:lpstr>
      <vt:lpstr>Слайд 9</vt:lpstr>
      <vt:lpstr>Объявление войны</vt:lpstr>
      <vt:lpstr>Итальянская социальная республика</vt:lpstr>
      <vt:lpstr>Смерть</vt:lpstr>
      <vt:lpstr>Тело Муссолини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acer</dc:creator>
  <cp:lastModifiedBy>acer</cp:lastModifiedBy>
  <cp:revision>21</cp:revision>
  <dcterms:created xsi:type="dcterms:W3CDTF">2013-02-10T16:13:01Z</dcterms:created>
  <dcterms:modified xsi:type="dcterms:W3CDTF">2013-12-16T22:24:39Z</dcterms:modified>
</cp:coreProperties>
</file>