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>
        <p:scale>
          <a:sx n="74" d="100"/>
          <a:sy n="74" d="100"/>
        </p:scale>
        <p:origin x="-185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9" y="3068960"/>
            <a:ext cx="8686800" cy="1872208"/>
          </a:xfrm>
        </p:spPr>
        <p:txBody>
          <a:bodyPr/>
          <a:lstStyle/>
          <a:p>
            <a:r>
              <a:rPr lang="ru-RU" dirty="0" smtClean="0"/>
              <a:t>Австро-</a:t>
            </a:r>
            <a:r>
              <a:rPr lang="ru-RU" dirty="0" err="1" smtClean="0"/>
              <a:t>Угорщина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/>
              <a:t>на початку </a:t>
            </a:r>
            <a:r>
              <a:rPr lang="en-US" sz="3600" dirty="0"/>
              <a:t>XX</a:t>
            </a:r>
            <a:r>
              <a:rPr lang="uk-UA" sz="3600" dirty="0"/>
              <a:t>ст.</a:t>
            </a:r>
            <a:br>
              <a:rPr lang="uk-UA" sz="3600" dirty="0"/>
            </a:b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0"/>
            <a:ext cx="3744416" cy="235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638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-1"/>
            <a:ext cx="6912768" cy="692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4176464" cy="4425355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b="1" dirty="0" smtClean="0"/>
              <a:t>8 лютого 1867р</a:t>
            </a:r>
            <a:r>
              <a:rPr lang="uk-UA" dirty="0" smtClean="0"/>
              <a:t>. між </a:t>
            </a:r>
            <a:r>
              <a:rPr lang="uk-UA" dirty="0" err="1" smtClean="0"/>
              <a:t>Францем</a:t>
            </a:r>
            <a:r>
              <a:rPr lang="uk-UA" dirty="0" smtClean="0"/>
              <a:t> Йосифом I і представниками угорського національного руху був підписаний договір, за яким </a:t>
            </a:r>
            <a:r>
              <a:rPr lang="uk-UA" b="1" dirty="0" smtClean="0"/>
              <a:t>Австрійська імперія перетворилася на дуалістичну монархію Австро-Угорщину</a:t>
            </a:r>
            <a:r>
              <a:rPr lang="uk-UA" dirty="0" smtClean="0"/>
              <a:t>. І так вона проіснувала до </a:t>
            </a:r>
            <a:r>
              <a:rPr lang="uk-UA" b="1" dirty="0" smtClean="0"/>
              <a:t>1918р</a:t>
            </a:r>
            <a:r>
              <a:rPr lang="uk-UA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593728"/>
            <a:ext cx="2706461" cy="4706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30168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5328592"/>
          </a:xfrm>
        </p:spPr>
        <p:txBody>
          <a:bodyPr>
            <a:normAutofit/>
          </a:bodyPr>
          <a:lstStyle/>
          <a:p>
            <a:endParaRPr lang="uk-UA" sz="2000" dirty="0" smtClean="0"/>
          </a:p>
          <a:p>
            <a:r>
              <a:rPr lang="uk-UA" b="1" dirty="0" smtClean="0"/>
              <a:t>Специфічними </a:t>
            </a:r>
            <a:r>
              <a:rPr lang="uk-UA" b="1" dirty="0"/>
              <a:t>рисами </a:t>
            </a:r>
            <a:r>
              <a:rPr lang="uk-UA" b="1" dirty="0" smtClean="0"/>
              <a:t>Австро-Угорщини були</a:t>
            </a:r>
            <a:r>
              <a:rPr lang="uk-UA" sz="2000" dirty="0"/>
              <a:t>: </a:t>
            </a:r>
            <a:endParaRPr lang="uk-UA" sz="2000" dirty="0" smtClean="0"/>
          </a:p>
          <a:p>
            <a:r>
              <a:rPr lang="uk-UA" sz="2000" dirty="0" smtClean="0"/>
              <a:t>  а</a:t>
            </a:r>
            <a:r>
              <a:rPr lang="uk-UA" sz="2000" dirty="0"/>
              <a:t>) відсутність заморських володінь, оскільки всі її землі знаходилися у центрі й на сході Європи; </a:t>
            </a:r>
            <a:endParaRPr lang="uk-UA" sz="2000" dirty="0" smtClean="0"/>
          </a:p>
          <a:p>
            <a:r>
              <a:rPr lang="uk-UA" sz="2000" dirty="0" smtClean="0"/>
              <a:t>  б</a:t>
            </a:r>
            <a:r>
              <a:rPr lang="uk-UA" sz="2000" dirty="0"/>
              <a:t>) багатонаціональний характер державного устрою, що поєднував елементи централізованої та федеративної монархії; </a:t>
            </a:r>
            <a:endParaRPr lang="uk-UA" sz="2000" dirty="0" smtClean="0"/>
          </a:p>
          <a:p>
            <a:r>
              <a:rPr lang="uk-UA" sz="2000" dirty="0"/>
              <a:t> </a:t>
            </a:r>
            <a:r>
              <a:rPr lang="uk-UA" sz="2000" dirty="0" smtClean="0"/>
              <a:t>  в</a:t>
            </a:r>
            <a:r>
              <a:rPr lang="uk-UA" sz="2000" dirty="0"/>
              <a:t>) інтенсивний розвиток національної свідомості народів окраїн, що зумовило місцевий сепаратизм.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041161"/>
            <a:ext cx="2088232" cy="278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4361688"/>
            <a:ext cx="3374132" cy="224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6011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194788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700808"/>
            <a:ext cx="3619500" cy="273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700808"/>
            <a:ext cx="3816424" cy="2715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3568" y="4581128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На чолі двоєдиної Австро-Угорщини був поставлений імператор Австрії, який одночасно носив титул угорського короля. Угорщина отримувала право мати свій парламент та окремий уряд. Австрія та Угорщина мали три спільні міністерства - іноземних справ, військове і морське та міністерство фінансів. Встановлені між обома частинами імперії торговельні та митні угоди повинні були поновлюватися кожні десять років.</a:t>
            </a:r>
          </a:p>
        </p:txBody>
      </p:sp>
    </p:spTree>
    <p:extLst>
      <p:ext uri="{BB962C8B-B14F-4D97-AF65-F5344CB8AC3E}">
        <p14:creationId xmlns:p14="http://schemas.microsoft.com/office/powerpoint/2010/main" xmlns="" val="359262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630332"/>
            <a:ext cx="8568952" cy="2895012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Австро-</a:t>
            </a:r>
            <a:r>
              <a:rPr lang="ru-RU" sz="1800" dirty="0" err="1"/>
              <a:t>Угорщина</a:t>
            </a:r>
            <a:r>
              <a:rPr lang="ru-RU" sz="1800" dirty="0"/>
              <a:t> </a:t>
            </a:r>
            <a:r>
              <a:rPr lang="ru-RU" sz="1800" dirty="0" err="1"/>
              <a:t>була</a:t>
            </a:r>
            <a:r>
              <a:rPr lang="ru-RU" sz="1800" dirty="0"/>
              <a:t> </a:t>
            </a:r>
            <a:r>
              <a:rPr lang="ru-RU" sz="1800" dirty="0" err="1"/>
              <a:t>країною</a:t>
            </a:r>
            <a:r>
              <a:rPr lang="ru-RU" sz="1800" dirty="0"/>
              <a:t> </a:t>
            </a:r>
            <a:r>
              <a:rPr lang="ru-RU" sz="1800" dirty="0" err="1"/>
              <a:t>контрастів</a:t>
            </a:r>
            <a:r>
              <a:rPr lang="ru-RU" sz="1800" dirty="0"/>
              <a:t>. В </a:t>
            </a:r>
            <a:r>
              <a:rPr lang="ru-RU" sz="1800" dirty="0" err="1"/>
              <a:t>імперії</a:t>
            </a:r>
            <a:r>
              <a:rPr lang="ru-RU" sz="1800" dirty="0"/>
              <a:t> не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загального</a:t>
            </a:r>
            <a:r>
              <a:rPr lang="ru-RU" sz="1800" dirty="0"/>
              <a:t> </a:t>
            </a:r>
            <a:r>
              <a:rPr lang="ru-RU" sz="1800" dirty="0" err="1"/>
              <a:t>виборчого</a:t>
            </a:r>
            <a:r>
              <a:rPr lang="ru-RU" sz="1800" dirty="0"/>
              <a:t> права, </a:t>
            </a:r>
            <a:r>
              <a:rPr lang="ru-RU" sz="1800" dirty="0" err="1"/>
              <a:t>оскільки</a:t>
            </a:r>
            <a:r>
              <a:rPr lang="ru-RU" sz="1800" dirty="0"/>
              <a:t> право голосу </a:t>
            </a:r>
            <a:r>
              <a:rPr lang="ru-RU" sz="1800" dirty="0" err="1"/>
              <a:t>мали</a:t>
            </a:r>
            <a:r>
              <a:rPr lang="ru-RU" sz="1800" dirty="0"/>
              <a:t> </a:t>
            </a:r>
            <a:r>
              <a:rPr lang="ru-RU" sz="1800" dirty="0" err="1"/>
              <a:t>лише</a:t>
            </a:r>
            <a:r>
              <a:rPr lang="ru-RU" sz="1800" dirty="0"/>
              <a:t> </a:t>
            </a:r>
            <a:r>
              <a:rPr lang="ru-RU" sz="1800" dirty="0" err="1"/>
              <a:t>власники</a:t>
            </a:r>
            <a:r>
              <a:rPr lang="ru-RU" sz="1800" dirty="0"/>
              <a:t> </a:t>
            </a:r>
            <a:r>
              <a:rPr lang="ru-RU" sz="1800" dirty="0" err="1"/>
              <a:t>певного</a:t>
            </a:r>
            <a:r>
              <a:rPr lang="ru-RU" sz="1800" dirty="0"/>
              <a:t> </a:t>
            </a:r>
            <a:r>
              <a:rPr lang="ru-RU" sz="1800" dirty="0" err="1"/>
              <a:t>нерухомого</a:t>
            </a:r>
            <a:r>
              <a:rPr lang="ru-RU" sz="1800" dirty="0"/>
              <a:t> майна. </a:t>
            </a:r>
            <a:r>
              <a:rPr lang="ru-RU" sz="1800" dirty="0" err="1"/>
              <a:t>Проте</a:t>
            </a:r>
            <a:r>
              <a:rPr lang="ru-RU" sz="1800" dirty="0"/>
              <a:t> в районах компактного </a:t>
            </a:r>
            <a:r>
              <a:rPr lang="ru-RU" sz="1800" dirty="0" err="1"/>
              <a:t>проживання</a:t>
            </a:r>
            <a:r>
              <a:rPr lang="ru-RU" sz="1800" dirty="0"/>
              <a:t> </a:t>
            </a:r>
            <a:r>
              <a:rPr lang="ru-RU" sz="1800" dirty="0" err="1"/>
              <a:t>деяких</a:t>
            </a:r>
            <a:r>
              <a:rPr lang="ru-RU" sz="1800" dirty="0"/>
              <a:t> </a:t>
            </a:r>
            <a:r>
              <a:rPr lang="ru-RU" sz="1800" dirty="0" err="1"/>
              <a:t>національностей</a:t>
            </a:r>
            <a:r>
              <a:rPr lang="ru-RU" sz="1800" dirty="0"/>
              <a:t> </a:t>
            </a:r>
            <a:r>
              <a:rPr lang="ru-RU" sz="1800" dirty="0" err="1"/>
              <a:t>діяли</a:t>
            </a:r>
            <a:r>
              <a:rPr lang="ru-RU" sz="1800" dirty="0"/>
              <a:t> </a:t>
            </a:r>
            <a:r>
              <a:rPr lang="ru-RU" sz="1800" dirty="0" err="1"/>
              <a:t>власні</a:t>
            </a:r>
            <a:r>
              <a:rPr lang="ru-RU" sz="1800" dirty="0"/>
              <a:t> </a:t>
            </a:r>
            <a:r>
              <a:rPr lang="ru-RU" sz="1800" dirty="0" err="1"/>
              <a:t>конституції</a:t>
            </a:r>
            <a:r>
              <a:rPr lang="ru-RU" sz="1800" dirty="0"/>
              <a:t>, </a:t>
            </a:r>
            <a:r>
              <a:rPr lang="ru-RU" sz="1800" dirty="0" err="1"/>
              <a:t>існували</a:t>
            </a:r>
            <a:r>
              <a:rPr lang="ru-RU" sz="1800" dirty="0"/>
              <a:t> </a:t>
            </a:r>
            <a:r>
              <a:rPr lang="ru-RU" sz="1800" dirty="0" err="1"/>
              <a:t>місцеві</a:t>
            </a:r>
            <a:r>
              <a:rPr lang="ru-RU" sz="1800" dirty="0"/>
              <a:t> </a:t>
            </a:r>
            <a:r>
              <a:rPr lang="ru-RU" sz="1800" dirty="0" err="1"/>
              <a:t>парламенти</a:t>
            </a:r>
            <a:r>
              <a:rPr lang="ru-RU" sz="1800" dirty="0"/>
              <a:t> (17 по </a:t>
            </a:r>
            <a:r>
              <a:rPr lang="ru-RU" sz="1800" dirty="0" err="1"/>
              <a:t>всій</a:t>
            </a:r>
            <a:r>
              <a:rPr lang="ru-RU" sz="1800" dirty="0"/>
              <a:t> </a:t>
            </a:r>
            <a:r>
              <a:rPr lang="ru-RU" sz="1800" dirty="0" err="1"/>
              <a:t>імперії</a:t>
            </a:r>
            <a:r>
              <a:rPr lang="ru-RU" sz="1800" dirty="0"/>
              <a:t>) й </a:t>
            </a:r>
            <a:r>
              <a:rPr lang="ru-RU" sz="1800" dirty="0" err="1"/>
              <a:t>органи</a:t>
            </a:r>
            <a:r>
              <a:rPr lang="ru-RU" sz="1800" dirty="0"/>
              <a:t> </a:t>
            </a:r>
            <a:r>
              <a:rPr lang="ru-RU" sz="1800" dirty="0" err="1"/>
              <a:t>самоврядування</a:t>
            </a:r>
            <a:r>
              <a:rPr lang="ru-RU" sz="1800" dirty="0"/>
              <a:t>. </a:t>
            </a:r>
            <a:r>
              <a:rPr lang="ru-RU" sz="1800" dirty="0" err="1"/>
              <a:t>Діловодство</a:t>
            </a:r>
            <a:r>
              <a:rPr lang="ru-RU" sz="1800" dirty="0"/>
              <a:t> і </a:t>
            </a:r>
            <a:r>
              <a:rPr lang="ru-RU" sz="1800" dirty="0" err="1"/>
              <a:t>викладання</a:t>
            </a:r>
            <a:r>
              <a:rPr lang="ru-RU" sz="1800" dirty="0"/>
              <a:t> у </a:t>
            </a:r>
            <a:r>
              <a:rPr lang="ru-RU" sz="1800" dirty="0" err="1"/>
              <a:t>початкових</a:t>
            </a:r>
            <a:r>
              <a:rPr lang="ru-RU" sz="1800" dirty="0"/>
              <a:t> школах мало </a:t>
            </a:r>
            <a:r>
              <a:rPr lang="ru-RU" sz="1800" dirty="0" err="1"/>
              <a:t>вестися</a:t>
            </a:r>
            <a:r>
              <a:rPr lang="ru-RU" sz="1800" dirty="0"/>
              <a:t> </a:t>
            </a:r>
            <a:r>
              <a:rPr lang="ru-RU" sz="1800" dirty="0" err="1"/>
              <a:t>національними</a:t>
            </a:r>
            <a:r>
              <a:rPr lang="ru-RU" sz="1800" dirty="0"/>
              <a:t> </a:t>
            </a:r>
            <a:r>
              <a:rPr lang="ru-RU" sz="1800" dirty="0" err="1"/>
              <a:t>мовами</a:t>
            </a:r>
            <a:r>
              <a:rPr lang="ru-RU" sz="1800" dirty="0"/>
              <a:t>, але </a:t>
            </a:r>
            <a:r>
              <a:rPr lang="ru-RU" sz="1800" dirty="0" err="1"/>
              <a:t>цей</a:t>
            </a:r>
            <a:r>
              <a:rPr lang="ru-RU" sz="1800" dirty="0"/>
              <a:t> закон часто не </a:t>
            </a:r>
            <a:r>
              <a:rPr lang="ru-RU" sz="1800" dirty="0" err="1"/>
              <a:t>виконувався</a:t>
            </a:r>
            <a:r>
              <a:rPr lang="ru-RU" sz="1800" dirty="0"/>
              <a:t> і </a:t>
            </a:r>
            <a:r>
              <a:rPr lang="ru-RU" sz="1800" dirty="0" err="1"/>
              <a:t>повсюдно</a:t>
            </a:r>
            <a:r>
              <a:rPr lang="ru-RU" sz="1800" dirty="0"/>
              <a:t> </a:t>
            </a:r>
            <a:r>
              <a:rPr lang="ru-RU" sz="1800" dirty="0" err="1"/>
              <a:t>переважала</a:t>
            </a:r>
            <a:r>
              <a:rPr lang="ru-RU" sz="1800" dirty="0"/>
              <a:t> </a:t>
            </a:r>
            <a:r>
              <a:rPr lang="ru-RU" sz="1800" dirty="0" err="1"/>
              <a:t>німецька</a:t>
            </a:r>
            <a:r>
              <a:rPr lang="ru-RU" sz="1800" dirty="0"/>
              <a:t> </a:t>
            </a:r>
            <a:r>
              <a:rPr lang="ru-RU" sz="1800" dirty="0" err="1"/>
              <a:t>мова</a:t>
            </a:r>
            <a:r>
              <a:rPr lang="ru-RU" sz="1800" dirty="0" smtClean="0"/>
              <a:t>.</a:t>
            </a:r>
          </a:p>
          <a:p>
            <a:pPr algn="ctr"/>
            <a:r>
              <a:rPr lang="ru-RU" sz="1800" dirty="0" smtClean="0"/>
              <a:t>В </a:t>
            </a:r>
            <a:r>
              <a:rPr lang="ru-RU" sz="1800" dirty="0" err="1" smtClean="0"/>
              <a:t>обох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частинах</a:t>
            </a:r>
            <a:r>
              <a:rPr lang="ru-RU" sz="1800" dirty="0" smtClean="0"/>
              <a:t> </a:t>
            </a:r>
            <a:r>
              <a:rPr lang="ru-RU" sz="1800" dirty="0" err="1" smtClean="0"/>
              <a:t>держави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були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проголошені</a:t>
            </a:r>
            <a:r>
              <a:rPr lang="ru-RU" sz="1800" dirty="0" smtClean="0"/>
              <a:t> </a:t>
            </a:r>
            <a:r>
              <a:rPr lang="ru-RU" sz="1800" dirty="0" err="1" smtClean="0"/>
              <a:t>демократичні</a:t>
            </a:r>
            <a:r>
              <a:rPr lang="ru-RU" sz="1800" dirty="0" smtClean="0"/>
              <a:t> </a:t>
            </a:r>
            <a:r>
              <a:rPr lang="ru-RU" sz="1800" dirty="0" err="1" smtClean="0"/>
              <a:t>свободи</a:t>
            </a:r>
            <a:r>
              <a:rPr lang="ru-RU" sz="1800" dirty="0" smtClean="0"/>
              <a:t>, </a:t>
            </a:r>
            <a:r>
              <a:rPr lang="ru-RU" sz="1800" dirty="0" err="1" smtClean="0"/>
              <a:t>рівність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усіх</a:t>
            </a:r>
            <a:r>
              <a:rPr lang="ru-RU" sz="1800" dirty="0" smtClean="0"/>
              <a:t> </a:t>
            </a:r>
            <a:r>
              <a:rPr lang="uk-UA" sz="1800" dirty="0" smtClean="0"/>
              <a:t>громадян</a:t>
            </a:r>
            <a:r>
              <a:rPr lang="ru-RU" sz="1800" dirty="0" smtClean="0"/>
              <a:t>, </a:t>
            </a:r>
            <a:r>
              <a:rPr lang="ru-RU" sz="1800" dirty="0" err="1" smtClean="0"/>
              <a:t>приватної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власності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тощо</a:t>
            </a:r>
            <a:endParaRPr lang="uk-UA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3087" y="476672"/>
            <a:ext cx="3960440" cy="3009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6453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4644008" cy="5256584"/>
          </a:xfrm>
        </p:spPr>
        <p:txBody>
          <a:bodyPr>
            <a:noAutofit/>
          </a:bodyPr>
          <a:lstStyle/>
          <a:p>
            <a:pPr algn="ctr"/>
            <a:r>
              <a:rPr lang="uk-UA" sz="1600" dirty="0"/>
              <a:t>Поразка Австрії у війні з Пруссією в 1866 р. прискорила процес політичної трансформації імперії Габсбургів. Імператор </a:t>
            </a:r>
            <a:r>
              <a:rPr lang="uk-UA" sz="1600" dirty="0" err="1"/>
              <a:t>Франц</a:t>
            </a:r>
            <a:r>
              <a:rPr lang="uk-UA" sz="1600" dirty="0"/>
              <a:t> Йосиф (1867-1916) погодився на пропозицію державного міністра А. </a:t>
            </a:r>
            <a:r>
              <a:rPr lang="uk-UA" sz="1600" dirty="0" err="1"/>
              <a:t>Бейста</a:t>
            </a:r>
            <a:r>
              <a:rPr lang="uk-UA" sz="1600" dirty="0"/>
              <a:t> провести політичні реформи. </a:t>
            </a:r>
            <a:endParaRPr lang="uk-UA" sz="1600" dirty="0" smtClean="0"/>
          </a:p>
          <a:p>
            <a:pPr algn="ctr"/>
            <a:r>
              <a:rPr lang="uk-UA" sz="1600" dirty="0" smtClean="0"/>
              <a:t>Соціал-демократичний рух в імперії призвів до утворення шести партій</a:t>
            </a:r>
            <a:r>
              <a:rPr lang="en-US" sz="1600" dirty="0"/>
              <a:t>:</a:t>
            </a:r>
            <a:r>
              <a:rPr lang="uk-UA" sz="1600" dirty="0" smtClean="0"/>
              <a:t> австрійської, італійської,</a:t>
            </a:r>
            <a:r>
              <a:rPr lang="uk-UA" sz="1600" dirty="0" err="1" smtClean="0"/>
              <a:t>південнословя</a:t>
            </a:r>
            <a:r>
              <a:rPr lang="en-US" sz="1600" dirty="0" smtClean="0"/>
              <a:t>’</a:t>
            </a:r>
            <a:r>
              <a:rPr lang="uk-UA" sz="1600" dirty="0" err="1" smtClean="0"/>
              <a:t>нської</a:t>
            </a:r>
            <a:r>
              <a:rPr lang="uk-UA" sz="1600" dirty="0" smtClean="0"/>
              <a:t>, польської,чеської та української.</a:t>
            </a:r>
          </a:p>
          <a:p>
            <a:pPr algn="ctr"/>
            <a:r>
              <a:rPr lang="uk-UA" sz="1600" dirty="0" smtClean="0"/>
              <a:t>Необхідно </a:t>
            </a:r>
            <a:r>
              <a:rPr lang="uk-UA" sz="1600" dirty="0"/>
              <a:t>було дійти компромісу між двома значними групами населення - німцями (австрійцями) й угорцями, хоча вони становили лише третину населення імперії. У лютому 1867 р. було відновлено конституцію Угорщини (існувала до 1848 р.), що сприяло створенню власного уряду. </a:t>
            </a:r>
            <a:r>
              <a:rPr lang="uk-UA" sz="1600" dirty="0" smtClean="0"/>
              <a:t> Але вирішити всі протиріччя так і не вдалося.</a:t>
            </a:r>
            <a:endParaRPr lang="en-US" sz="1600" dirty="0" smtClean="0"/>
          </a:p>
          <a:p>
            <a:endParaRPr lang="uk-UA" sz="16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3058" y="1700808"/>
            <a:ext cx="4311596" cy="3403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04048" y="5229200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Опір</a:t>
            </a:r>
            <a:r>
              <a:rPr lang="ru-RU" dirty="0" smtClean="0"/>
              <a:t> </a:t>
            </a:r>
            <a:r>
              <a:rPr lang="ru-RU" dirty="0" err="1"/>
              <a:t>боснійців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бою </a:t>
            </a:r>
            <a:r>
              <a:rPr lang="ru-RU" dirty="0" smtClean="0"/>
              <a:t>в </a:t>
            </a:r>
            <a:r>
              <a:rPr lang="ru-RU" dirty="0" err="1" smtClean="0"/>
              <a:t>Сараєво</a:t>
            </a:r>
            <a:r>
              <a:rPr lang="ru-RU" dirty="0" smtClean="0"/>
              <a:t> </a:t>
            </a:r>
            <a:r>
              <a:rPr lang="ru-RU" dirty="0"/>
              <a:t>в 1878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Австро</a:t>
            </a:r>
            <a:r>
              <a:rPr lang="ru-RU" dirty="0"/>
              <a:t> - </a:t>
            </a:r>
            <a:r>
              <a:rPr lang="ru-RU" dirty="0" err="1"/>
              <a:t>Угорської</a:t>
            </a:r>
            <a:r>
              <a:rPr lang="ru-RU" dirty="0"/>
              <a:t> </a:t>
            </a:r>
            <a:r>
              <a:rPr lang="ru-RU" dirty="0" err="1"/>
              <a:t>окупації</a:t>
            </a:r>
            <a:r>
              <a:rPr lang="ru-RU" dirty="0"/>
              <a:t> 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05259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err="1" smtClean="0"/>
              <a:t>Економіку</a:t>
            </a:r>
            <a:r>
              <a:rPr lang="ru-RU" b="1" dirty="0" smtClean="0"/>
              <a:t> </a:t>
            </a:r>
            <a:r>
              <a:rPr lang="ru-RU" b="1" dirty="0" err="1" smtClean="0"/>
              <a:t>Австро-Угорщини</a:t>
            </a:r>
            <a:r>
              <a:rPr lang="ru-RU" b="1" dirty="0" smtClean="0"/>
              <a:t> </a:t>
            </a:r>
            <a:r>
              <a:rPr lang="ru-RU" b="1" dirty="0" err="1" smtClean="0"/>
              <a:t>характеризували</a:t>
            </a:r>
            <a:r>
              <a:rPr lang="uk-UA" b="1" dirty="0" smtClean="0"/>
              <a:t>:</a:t>
            </a:r>
          </a:p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а) слабкі темпи розвитку промисловості;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б) відстале сільське господарство;</a:t>
            </a:r>
          </a:p>
          <a:p>
            <a:pPr>
              <a:buNone/>
            </a:pPr>
            <a:r>
              <a:rPr lang="uk-UA" dirty="0" smtClean="0"/>
              <a:t>    в) нерівномірність економічного розвитку окремих регіонів;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</a:t>
            </a:r>
          </a:p>
        </p:txBody>
      </p:sp>
      <p:pic>
        <p:nvPicPr>
          <p:cNvPr id="4098" name="Picture 2" descr="http://pidruchniki.com/imag/finans/shust_num/image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509120"/>
            <a:ext cx="3384376" cy="164091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038600" cy="4525963"/>
          </a:xfrm>
        </p:spPr>
        <p:txBody>
          <a:bodyPr>
            <a:noAutofit/>
          </a:bodyPr>
          <a:lstStyle/>
          <a:p>
            <a:r>
              <a:rPr lang="ru-RU" sz="1700" dirty="0" err="1" smtClean="0"/>
              <a:t>Австро-Угорщина</a:t>
            </a:r>
            <a:r>
              <a:rPr lang="ru-RU" sz="1700" dirty="0" smtClean="0"/>
              <a:t> </a:t>
            </a:r>
            <a:r>
              <a:rPr lang="ru-RU" sz="1700" dirty="0" err="1" smtClean="0"/>
              <a:t>була</a:t>
            </a:r>
            <a:r>
              <a:rPr lang="ru-RU" sz="1700" dirty="0" smtClean="0"/>
              <a:t> </a:t>
            </a:r>
            <a:r>
              <a:rPr lang="ru-RU" sz="1700" dirty="0" err="1" smtClean="0"/>
              <a:t>середньорозвинутою</a:t>
            </a:r>
            <a:r>
              <a:rPr lang="ru-RU" sz="1700" dirty="0" smtClean="0"/>
              <a:t> </a:t>
            </a:r>
            <a:r>
              <a:rPr lang="ru-RU" sz="1700" dirty="0" err="1" smtClean="0"/>
              <a:t>аграрно-індустріальною</a:t>
            </a:r>
            <a:r>
              <a:rPr lang="ru-RU" sz="1700" dirty="0" smtClean="0"/>
              <a:t> </a:t>
            </a:r>
            <a:r>
              <a:rPr lang="ru-RU" sz="1700" dirty="0" err="1" smtClean="0"/>
              <a:t>країною</a:t>
            </a:r>
            <a:r>
              <a:rPr lang="ru-RU" sz="1700" dirty="0" smtClean="0"/>
              <a:t>. </a:t>
            </a:r>
            <a:r>
              <a:rPr lang="ru-RU" sz="1700" dirty="0" err="1" smtClean="0"/>
              <a:t>Низький</a:t>
            </a:r>
            <a:r>
              <a:rPr lang="ru-RU" sz="1700" dirty="0" smtClean="0"/>
              <a:t> </a:t>
            </a:r>
            <a:r>
              <a:rPr lang="ru-RU" sz="1700" dirty="0" err="1" smtClean="0"/>
              <a:t>рівень</a:t>
            </a:r>
            <a:r>
              <a:rPr lang="ru-RU" sz="1700" dirty="0" smtClean="0"/>
              <a:t> </a:t>
            </a:r>
            <a:r>
              <a:rPr lang="ru-RU" sz="1700" dirty="0" err="1" smtClean="0"/>
              <a:t>сільського</a:t>
            </a:r>
            <a:r>
              <a:rPr lang="ru-RU" sz="1700" dirty="0" smtClean="0"/>
              <a:t> </a:t>
            </a:r>
            <a:r>
              <a:rPr lang="ru-RU" sz="1700" dirty="0" err="1" smtClean="0"/>
              <a:t>господарства</a:t>
            </a:r>
            <a:r>
              <a:rPr lang="ru-RU" sz="1700" dirty="0" smtClean="0"/>
              <a:t> </a:t>
            </a:r>
            <a:r>
              <a:rPr lang="ru-RU" sz="1700" dirty="0" err="1" smtClean="0"/>
              <a:t>визначали</a:t>
            </a:r>
            <a:r>
              <a:rPr lang="ru-RU" sz="1700" dirty="0" smtClean="0"/>
              <a:t> </a:t>
            </a:r>
            <a:r>
              <a:rPr lang="ru-RU" sz="1700" dirty="0" err="1" smtClean="0"/>
              <a:t>поміщицькі</a:t>
            </a:r>
            <a:r>
              <a:rPr lang="ru-RU" sz="1700" dirty="0" smtClean="0"/>
              <a:t> </a:t>
            </a:r>
            <a:r>
              <a:rPr lang="ru-RU" sz="1700" dirty="0" err="1" smtClean="0"/>
              <a:t>латифундії</a:t>
            </a:r>
            <a:r>
              <a:rPr lang="ru-RU" sz="1700" dirty="0" smtClean="0"/>
              <a:t>, </a:t>
            </a:r>
            <a:r>
              <a:rPr lang="ru-RU" sz="1700" dirty="0" err="1" smtClean="0"/>
              <a:t>яким</a:t>
            </a:r>
            <a:r>
              <a:rPr lang="ru-RU" sz="1700" dirty="0" smtClean="0"/>
              <a:t> належала </a:t>
            </a:r>
            <a:r>
              <a:rPr lang="ru-RU" sz="1700" dirty="0" err="1" smtClean="0"/>
              <a:t>більша</a:t>
            </a:r>
            <a:r>
              <a:rPr lang="ru-RU" sz="1700" dirty="0" smtClean="0"/>
              <a:t> половина земель.</a:t>
            </a:r>
            <a:endParaRPr lang="ru-RU" sz="17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932040" y="1556792"/>
            <a:ext cx="4038600" cy="4525963"/>
          </a:xfrm>
        </p:spPr>
        <p:txBody>
          <a:bodyPr>
            <a:normAutofit/>
          </a:bodyPr>
          <a:lstStyle/>
          <a:p>
            <a:r>
              <a:rPr lang="uk-UA" sz="1700" dirty="0" smtClean="0"/>
              <a:t>Щодо</a:t>
            </a:r>
            <a:r>
              <a:rPr lang="ru-RU" sz="1700" dirty="0" smtClean="0"/>
              <a:t> </a:t>
            </a:r>
            <a:r>
              <a:rPr lang="ru-RU" sz="1700" dirty="0" err="1" smtClean="0"/>
              <a:t>промисловості</a:t>
            </a:r>
            <a:r>
              <a:rPr lang="ru-RU" sz="1700" dirty="0" smtClean="0"/>
              <a:t>, то </a:t>
            </a:r>
            <a:r>
              <a:rPr lang="ru-RU" sz="1700" dirty="0" err="1" smtClean="0"/>
              <a:t>переважала</a:t>
            </a:r>
            <a:r>
              <a:rPr lang="ru-RU" sz="1700" dirty="0" smtClean="0"/>
              <a:t> </a:t>
            </a:r>
            <a:r>
              <a:rPr lang="uk-UA" sz="1700" dirty="0" smtClean="0"/>
              <a:t>дрібна й середня промисловість. Характерною особливістю економіки імперії була її технологічна відсталість, погана забезпеченість новітньою технікою і відсутність новітніх галузей промисловості. Базовими галузями були - видобуток нафти, металургія та </a:t>
            </a:r>
            <a:r>
              <a:rPr lang="uk-UA" sz="1700" dirty="0" smtClean="0"/>
              <a:t>машинобудування. </a:t>
            </a:r>
            <a:r>
              <a:rPr lang="uk-UA" sz="1700" dirty="0" smtClean="0"/>
              <a:t>Загалом країна працювала на потреби власного ринку.</a:t>
            </a:r>
            <a:endParaRPr lang="ru-RU" sz="1700" dirty="0" smtClean="0"/>
          </a:p>
          <a:p>
            <a:endParaRPr lang="uk-UA" sz="1700" dirty="0"/>
          </a:p>
        </p:txBody>
      </p:sp>
      <p:pic>
        <p:nvPicPr>
          <p:cNvPr id="4" name="Рисунок 3" descr="035000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429000"/>
            <a:ext cx="4208462" cy="3209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190</TotalTime>
  <Words>428</Words>
  <Application>Microsoft Office PowerPoint</Application>
  <PresentationFormat>Экран (4:3)</PresentationFormat>
  <Paragraphs>22</Paragraphs>
  <Slides>10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Decatur</vt:lpstr>
      <vt:lpstr>Австро-Угорщина на початку XXст. 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Австро-Угорщина на початку XXст. </dc:title>
  <cp:lastModifiedBy>Божена</cp:lastModifiedBy>
  <cp:revision>18</cp:revision>
  <dcterms:modified xsi:type="dcterms:W3CDTF">2014-09-18T16:27:59Z</dcterms:modified>
</cp:coreProperties>
</file>