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15" autoAdjust="0"/>
  </p:normalViewPr>
  <p:slideViewPr>
    <p:cSldViewPr>
      <p:cViewPr varScale="1">
        <p:scale>
          <a:sx n="69" d="100"/>
          <a:sy n="69" d="100"/>
        </p:scale>
        <p:origin x="-20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114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0"/>
            <a:ext cx="6286544" cy="4071966"/>
          </a:xfrm>
        </p:spPr>
        <p:txBody>
          <a:bodyPr/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Международная конвенция о ликвидации всех форм расовой дискриминации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72140"/>
            <a:ext cx="9144000" cy="1101248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Принята Генеральной Ассамблеи от 21 декабря 1965 года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chemeClr val="tx1"/>
                </a:solidFill>
              </a:rPr>
              <a:t>Государства — участники настоящей Конвенции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2" name="Рисунок 11" descr="5414_html_me5ff0b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7562"/>
            <a:ext cx="8143900" cy="3500438"/>
          </a:xfrm>
          <a:prstGeom prst="rect">
            <a:avLst/>
          </a:prstGeom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00034" y="1214422"/>
            <a:ext cx="7467600" cy="4525963"/>
          </a:xfrm>
        </p:spPr>
        <p:txBody>
          <a:bodyPr/>
          <a:lstStyle/>
          <a:p>
            <a:r>
              <a:rPr lang="ru-RU" sz="2800" i="1" dirty="0" smtClean="0"/>
              <a:t>считая</a:t>
            </a:r>
            <a:r>
              <a:rPr lang="ru-RU" sz="2800" dirty="0" smtClean="0"/>
              <a:t>, что все люди равны перед законом и имеют право на равную защиту закона от всякой дискриминации и от всякого подстрекательства к дискриминации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"/>
            <a:ext cx="8215338" cy="685801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ЧАСТЬ </a:t>
            </a:r>
            <a:r>
              <a:rPr lang="en-US" dirty="0" smtClean="0"/>
              <a:t>I 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соответствии с основными обязательствами, изложенными в статье 2 настоящей Конвенции, государства-участники обязуются запретить и ликвидировать расовую дискриминацию во всех ее формах и обеспечить равноправие каждого человека перед законом, без различия расы, цвета кожи, национального или этнического происхождения, в особенности в отношении осуществления следующих прав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права на равенство перед судом и всеми другими органами, отправляющими правосудие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i="1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права на личную безопасность и защиту со стороны государства от насилия или телесных повреждений, причиняемых как правительственными должностными лицами, так и какими бы то ни было отдельными лицами, группами или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учреждениями ;  </a:t>
            </a:r>
          </a:p>
          <a:p>
            <a:r>
              <a:rPr lang="ru-RU" sz="2000" i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политических прав, в частности права участвовать в выборах — голосовать и выставлять свою кандидатуру — на основе всеобщего и равного избирательного права, права принимать участие в управлении страной, равно как и в руководстве государственными делами на любом уровне, а также права равного доступа к государственной службы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000" i="1" dirty="0" err="1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других гражданских прав, в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частности: права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свободу передвижения и проживания в пределах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государства;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права покидать любую страну включая свою собственную, и возвращаться в свою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страну; права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гражданство; 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4b06689876511777f4509f3ceebb4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819152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239000" cy="1143000"/>
          </a:xfrm>
        </p:spPr>
        <p:txBody>
          <a:bodyPr/>
          <a:lstStyle/>
          <a:p>
            <a:r>
              <a:rPr lang="ru-RU" dirty="0" smtClean="0"/>
              <a:t>ЧАСТЬ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7239000" cy="48463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…права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вступление в брак и на выбор супруга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права на владение имуществом, как единолично, так и совместно с другими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наследования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права на свободу мысли, совести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религии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свободу убеждений и на свободное выражение 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права на свободу мирных собраний и ассоциаций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80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прав в экономической, социальной и культурной областях,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частности: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права на труд, свободный выбор работы, справедливые и благоприятные условия труда, защиту от безработицы, равную плату за равный труд, справедливое и удовлетворительное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вознаграждение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создавать профессиональные союзы и вступать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них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жилище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здравоохранения, медицинскую помощь, социальное обеспечение и социальное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обслуживание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образование и профессиональную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подготовку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равное участие в культурной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жизни ; права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доступ к любому месту или любому виду обслуживания, предназначенному для общественного пользования, как, например, транспорт, гостиницы, рестораны, кафе, театры и парки.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81832640_2580148_152a87c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1533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Часть </a:t>
            </a:r>
            <a:r>
              <a:rPr lang="en-US" b="0" dirty="0" smtClean="0"/>
              <a:t>II</a:t>
            </a:r>
            <a:br>
              <a:rPr lang="en-US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7239000" cy="484632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Члены Комитета избираются на четыре года. Однако срок полномочий девяти членов, избранных на первых выборах, истекает в конце двухлетнего периода; немедленно после первых выборов имена этих девяти членов определяются по жребию председателем Комитета.</a:t>
            </a:r>
          </a:p>
          <a:p>
            <a:r>
              <a:rPr lang="ru-RU" sz="20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Для заполнения непредвиденных вакансий государство-участник Конвенции, эксперт которого не состоит более членом Комитета, назначает другого эксперта из числа своих граждан при условии одобрения Комитетом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1533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Часть </a:t>
            </a:r>
            <a:r>
              <a:rPr lang="en-US" b="0" dirty="0" smtClean="0"/>
              <a:t>III</a:t>
            </a:r>
            <a:br>
              <a:rPr lang="en-US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585789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Статья 18</a:t>
            </a: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1. Настоящая Конвенция будет открыта для присоединения для любого государства, указанного в пункте 1 статьи 17 настоящей Конвенции.</a:t>
            </a: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2. Присоединение совершается путем сдачи на хранение документа о присоединении Генеральному секретарю Организации Объединенных Наций.</a:t>
            </a:r>
          </a:p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Статья 19</a:t>
            </a: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1. Настоящая Конвенция вступает в силу на тридцатый день после сдачи на хранение Генеральному секретарю Организации Объединенных Наций двадцать седьмой ратификационной грамоты или документа о присоединении.</a:t>
            </a:r>
          </a:p>
          <a:p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2. Для каждого государства, которое ратифицирует настоящую Конвенцию или присоединится к ней после сдачи на хранение двадцать седьмой ратификационной грамоты или документа о присоединении, настоящая Конвенция вступает в силу на тридцатый день после сдачи на хранение его собственной ратификационной грамоты или документа о присоединении.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1857364"/>
            <a:ext cx="3429000" cy="2057400"/>
          </a:xfrm>
        </p:spPr>
        <p:txBody>
          <a:bodyPr/>
          <a:lstStyle/>
          <a:p>
            <a:r>
              <a:rPr lang="ru-RU" dirty="0" smtClean="0"/>
              <a:t>Соблюдай Конвенцию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429916" y="3214686"/>
            <a:ext cx="3429000" cy="19202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1373261552_stop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145" r="12145"/>
          <a:stretch>
            <a:fillRect/>
          </a:stretch>
        </p:blipFill>
        <p:spPr>
          <a:xfrm>
            <a:off x="357158" y="928670"/>
            <a:ext cx="4114800" cy="411480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126</TotalTime>
  <Words>530</Words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Международная конвенция о ликвидации всех форм расовой дискриминации </vt:lpstr>
      <vt:lpstr>Государства — участники настоящей Конвенции</vt:lpstr>
      <vt:lpstr>ЧАСТЬ I  </vt:lpstr>
      <vt:lpstr>ЧАСТЬ 1</vt:lpstr>
      <vt:lpstr>Часть II </vt:lpstr>
      <vt:lpstr>Часть III </vt:lpstr>
      <vt:lpstr>Соблюдай Конвенцию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zakonprost.ru/content/base/11632</dc:title>
  <dc:creator>Titan</dc:creator>
  <cp:lastModifiedBy>Titan</cp:lastModifiedBy>
  <cp:revision>10</cp:revision>
  <dcterms:created xsi:type="dcterms:W3CDTF">2015-01-23T19:39:59Z</dcterms:created>
  <dcterms:modified xsi:type="dcterms:W3CDTF">2015-01-28T16:03:29Z</dcterms:modified>
</cp:coreProperties>
</file>