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Культура Вавилону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563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332656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Вавілонське</a:t>
            </a:r>
            <a:r>
              <a:rPr lang="ru-RU" dirty="0"/>
              <a:t> </a:t>
            </a:r>
            <a:r>
              <a:rPr lang="ru-RU" dirty="0" err="1"/>
              <a:t>рабовласницьке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, будучи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 smtClean="0"/>
              <a:t>стародавнього</a:t>
            </a:r>
            <a:r>
              <a:rPr lang="ru-RU" dirty="0" smtClean="0"/>
              <a:t> Шумеру</a:t>
            </a:r>
            <a:r>
              <a:rPr lang="ru-RU" dirty="0"/>
              <a:t>, </a:t>
            </a:r>
            <a:r>
              <a:rPr lang="ru-RU" dirty="0" err="1"/>
              <a:t>сприйняло</a:t>
            </a:r>
            <a:r>
              <a:rPr lang="ru-RU" dirty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 У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 smtClean="0"/>
              <a:t>вавілонська</a:t>
            </a:r>
            <a:r>
              <a:rPr lang="ru-RU" dirty="0" smtClean="0"/>
              <a:t> культура </a:t>
            </a:r>
            <a:r>
              <a:rPr lang="ru-RU" dirty="0" err="1"/>
              <a:t>впливала</a:t>
            </a:r>
            <a:r>
              <a:rPr lang="ru-RU" dirty="0"/>
              <a:t> на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</a:t>
            </a:r>
            <a:r>
              <a:rPr lang="ru-RU" dirty="0" err="1" smtClean="0"/>
              <a:t>Передньої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навіть</a:t>
            </a:r>
            <a:r>
              <a:rPr lang="ru-RU" dirty="0"/>
              <a:t> далекого </a:t>
            </a:r>
            <a:r>
              <a:rPr lang="ru-RU" dirty="0" err="1"/>
              <a:t>Єгипту</a:t>
            </a:r>
            <a:r>
              <a:rPr lang="ru-RU" dirty="0"/>
              <a:t>.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увійшло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smtClean="0"/>
              <a:t>до складу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стародавніх</a:t>
            </a:r>
            <a:r>
              <a:rPr lang="ru-RU" dirty="0"/>
              <a:t> </a:t>
            </a:r>
            <a:r>
              <a:rPr lang="ru-RU" dirty="0" err="1"/>
              <a:t>греків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і </a:t>
            </a:r>
            <a:r>
              <a:rPr lang="ru-RU" dirty="0" err="1"/>
              <a:t>Азії</a:t>
            </a:r>
            <a:r>
              <a:rPr lang="ru-RU" dirty="0"/>
              <a:t>.</a:t>
            </a:r>
          </a:p>
          <a:p>
            <a:r>
              <a:rPr lang="ru-RU" dirty="0" err="1"/>
              <a:t>Величезне</a:t>
            </a:r>
            <a:r>
              <a:rPr lang="ru-RU" dirty="0"/>
              <a:t> </a:t>
            </a:r>
            <a:r>
              <a:rPr lang="ru-RU" dirty="0" err="1"/>
              <a:t>історичне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вавілонської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endParaRPr lang="ru-RU" dirty="0"/>
          </a:p>
          <a:p>
            <a:r>
              <a:rPr lang="ru-RU" dirty="0" err="1"/>
              <a:t>позитивними</a:t>
            </a:r>
            <a:r>
              <a:rPr lang="ru-RU" dirty="0"/>
              <a:t> </a:t>
            </a:r>
            <a:r>
              <a:rPr lang="ru-RU" dirty="0" err="1"/>
              <a:t>досягненнями</a:t>
            </a:r>
            <a:r>
              <a:rPr lang="ru-RU" dirty="0"/>
              <a:t> науки і </a:t>
            </a:r>
            <a:r>
              <a:rPr lang="ru-RU" dirty="0" err="1"/>
              <a:t>мистецтва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,</a:t>
            </a:r>
          </a:p>
          <a:p>
            <a:r>
              <a:rPr lang="ru-RU" dirty="0" err="1"/>
              <a:t>незважаючи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характер </a:t>
            </a:r>
            <a:r>
              <a:rPr lang="ru-RU" dirty="0" err="1"/>
              <a:t>вавілонської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endParaRPr lang="ru-RU" dirty="0"/>
          </a:p>
          <a:p>
            <a:r>
              <a:rPr lang="ru-RU" dirty="0" err="1"/>
              <a:t>визначався</a:t>
            </a:r>
            <a:r>
              <a:rPr lang="ru-RU" dirty="0"/>
              <a:t> </a:t>
            </a:r>
            <a:r>
              <a:rPr lang="ru-RU" dirty="0" err="1"/>
              <a:t>релігійної</a:t>
            </a:r>
            <a:r>
              <a:rPr lang="ru-RU" dirty="0"/>
              <a:t> </a:t>
            </a:r>
            <a:r>
              <a:rPr lang="ru-RU" dirty="0" err="1"/>
              <a:t>ідеологією</a:t>
            </a:r>
            <a:r>
              <a:rPr lang="ru-RU" dirty="0"/>
              <a:t>. </a:t>
            </a:r>
            <a:r>
              <a:rPr lang="ru-RU" dirty="0" err="1"/>
              <a:t>Вавилонська</a:t>
            </a:r>
            <a:r>
              <a:rPr lang="ru-RU" dirty="0"/>
              <a:t> </a:t>
            </a:r>
            <a:r>
              <a:rPr lang="ru-RU" dirty="0" err="1"/>
              <a:t>релігія</a:t>
            </a:r>
            <a:r>
              <a:rPr lang="ru-RU" dirty="0"/>
              <a:t> </a:t>
            </a:r>
            <a:r>
              <a:rPr lang="ru-RU" dirty="0" err="1"/>
              <a:t>нав'язувала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endParaRPr lang="ru-RU" dirty="0"/>
          </a:p>
          <a:p>
            <a:r>
              <a:rPr lang="ru-RU" dirty="0" err="1"/>
              <a:t>ідею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безсилля</a:t>
            </a:r>
            <a:r>
              <a:rPr lang="ru-RU" dirty="0"/>
              <a:t> перед </a:t>
            </a:r>
            <a:r>
              <a:rPr lang="ru-RU" dirty="0" err="1"/>
              <a:t>надприродними</a:t>
            </a:r>
            <a:r>
              <a:rPr lang="ru-RU" dirty="0"/>
              <a:t> силами, </a:t>
            </a:r>
            <a:r>
              <a:rPr lang="ru-RU" dirty="0" err="1"/>
              <a:t>які</a:t>
            </a:r>
            <a:r>
              <a:rPr lang="ru-RU" dirty="0"/>
              <a:t>, на </a:t>
            </a:r>
            <a:r>
              <a:rPr lang="ru-RU" dirty="0" err="1"/>
              <a:t>вавілонським</a:t>
            </a:r>
            <a:endParaRPr lang="ru-RU" dirty="0"/>
          </a:p>
          <a:p>
            <a:r>
              <a:rPr lang="ru-RU" dirty="0" err="1"/>
              <a:t>віруваннями</a:t>
            </a:r>
            <a:r>
              <a:rPr lang="ru-RU" dirty="0"/>
              <a:t>, </a:t>
            </a:r>
            <a:r>
              <a:rPr lang="ru-RU" dirty="0" err="1"/>
              <a:t>навіки</a:t>
            </a:r>
            <a:r>
              <a:rPr lang="ru-RU" dirty="0"/>
              <a:t> </a:t>
            </a:r>
            <a:r>
              <a:rPr lang="ru-RU" dirty="0" err="1"/>
              <a:t>встановили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порядок та </a:t>
            </a:r>
            <a:r>
              <a:rPr lang="ru-RU" dirty="0" err="1"/>
              <a:t>існував</a:t>
            </a:r>
            <a:r>
              <a:rPr lang="ru-RU" dirty="0"/>
              <a:t> </a:t>
            </a:r>
            <a:r>
              <a:rPr lang="ru-RU" dirty="0" err="1"/>
              <a:t>суспільний</a:t>
            </a:r>
            <a:endParaRPr lang="ru-RU" dirty="0"/>
          </a:p>
          <a:p>
            <a:r>
              <a:rPr lang="ru-RU" dirty="0"/>
              <a:t>лад; вона </a:t>
            </a:r>
            <a:r>
              <a:rPr lang="ru-RU" dirty="0" err="1"/>
              <a:t>заважала</a:t>
            </a:r>
            <a:r>
              <a:rPr lang="ru-RU" dirty="0"/>
              <a:t> </a:t>
            </a:r>
            <a:r>
              <a:rPr lang="ru-RU" dirty="0" err="1"/>
              <a:t>справжнього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і </a:t>
            </a:r>
            <a:r>
              <a:rPr lang="ru-RU" dirty="0" err="1"/>
              <a:t>перешкоджала</a:t>
            </a:r>
            <a:r>
              <a:rPr lang="ru-RU" dirty="0"/>
              <a:t> активного</a:t>
            </a:r>
          </a:p>
          <a:p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навколишній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705" y="4558096"/>
            <a:ext cx="3811727" cy="19930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558095"/>
            <a:ext cx="3312368" cy="19638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isometricOffAxis1Righ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801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858424"/>
          </a:xfrm>
        </p:spPr>
        <p:txBody>
          <a:bodyPr>
            <a:normAutofit/>
          </a:bodyPr>
          <a:lstStyle/>
          <a:p>
            <a:r>
              <a:rPr lang="ru-RU" dirty="0" err="1"/>
              <a:t>Писемність</a:t>
            </a:r>
            <a:r>
              <a:rPr lang="ru-RU" dirty="0"/>
              <a:t> і </a:t>
            </a:r>
            <a:r>
              <a:rPr lang="ru-RU" dirty="0" err="1" smtClean="0"/>
              <a:t>література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179512" y="1052736"/>
            <a:ext cx="6480720" cy="2300064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/>
              <a:t> </a:t>
            </a:r>
            <a:r>
              <a:rPr lang="ru-RU" sz="2600" dirty="0" err="1"/>
              <a:t>Писемність</a:t>
            </a:r>
            <a:r>
              <a:rPr lang="ru-RU" sz="2600" dirty="0"/>
              <a:t> </a:t>
            </a:r>
            <a:r>
              <a:rPr lang="ru-RU" sz="2600" dirty="0" err="1"/>
              <a:t>вавілонян</a:t>
            </a:r>
            <a:r>
              <a:rPr lang="ru-RU" sz="2600" dirty="0"/>
              <a:t>, </a:t>
            </a:r>
            <a:r>
              <a:rPr lang="ru-RU" sz="2600" dirty="0" err="1"/>
              <a:t>успадкована</a:t>
            </a:r>
            <a:r>
              <a:rPr lang="ru-RU" sz="2600" dirty="0"/>
              <a:t> ними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шумерів</a:t>
            </a:r>
            <a:r>
              <a:rPr lang="ru-RU" sz="2600" dirty="0"/>
              <a:t>, </a:t>
            </a:r>
            <a:r>
              <a:rPr lang="ru-RU" sz="2600" dirty="0" err="1"/>
              <a:t>була</a:t>
            </a:r>
            <a:r>
              <a:rPr lang="ru-RU" sz="2600" dirty="0"/>
              <a:t> добре </a:t>
            </a:r>
            <a:r>
              <a:rPr lang="ru-RU" sz="2600" dirty="0" err="1"/>
              <a:t>розвиненою</a:t>
            </a:r>
            <a:r>
              <a:rPr lang="ru-RU" sz="2600" dirty="0"/>
              <a:t> </a:t>
            </a:r>
            <a:r>
              <a:rPr lang="ru-RU" sz="2600" dirty="0" err="1"/>
              <a:t>клинописом</a:t>
            </a:r>
            <a:r>
              <a:rPr lang="ru-RU" sz="2600" dirty="0"/>
              <a:t>, </a:t>
            </a:r>
            <a:r>
              <a:rPr lang="ru-RU" sz="2600" dirty="0" err="1"/>
              <a:t>пристосованої</a:t>
            </a:r>
            <a:r>
              <a:rPr lang="ru-RU" sz="2600" dirty="0"/>
              <a:t> до </a:t>
            </a:r>
            <a:r>
              <a:rPr lang="ru-RU" sz="2600" dirty="0" err="1"/>
              <a:t>особливостей</a:t>
            </a:r>
            <a:r>
              <a:rPr lang="ru-RU" sz="2600" dirty="0"/>
              <a:t> </a:t>
            </a:r>
            <a:r>
              <a:rPr lang="ru-RU" sz="2600" dirty="0" err="1" smtClean="0"/>
              <a:t>семітської</a:t>
            </a:r>
            <a:r>
              <a:rPr lang="ru-RU" sz="2600" dirty="0" smtClean="0"/>
              <a:t> </a:t>
            </a:r>
            <a:r>
              <a:rPr lang="ru-RU" sz="2600" dirty="0" err="1" smtClean="0"/>
              <a:t>аккадської</a:t>
            </a:r>
            <a:r>
              <a:rPr lang="ru-RU" sz="2600" dirty="0" smtClean="0"/>
              <a:t> </a:t>
            </a:r>
            <a:r>
              <a:rPr lang="ru-RU" sz="2600" dirty="0" err="1"/>
              <a:t>мови</a:t>
            </a:r>
            <a:r>
              <a:rPr lang="ru-RU" sz="2600" dirty="0"/>
              <a:t>. </a:t>
            </a:r>
            <a:r>
              <a:rPr lang="ru-RU" sz="2600" dirty="0" err="1" smtClean="0"/>
              <a:t>Вавілонський</a:t>
            </a:r>
            <a:r>
              <a:rPr lang="ru-RU" sz="2600" dirty="0" smtClean="0"/>
              <a:t> </a:t>
            </a:r>
            <a:r>
              <a:rPr lang="ru-RU" sz="2600" dirty="0" err="1"/>
              <a:t>клинопис</a:t>
            </a:r>
            <a:r>
              <a:rPr lang="ru-RU" sz="2600" dirty="0"/>
              <a:t> </a:t>
            </a:r>
            <a:r>
              <a:rPr lang="ru-RU" sz="2600" dirty="0" err="1"/>
              <a:t>вивчали</a:t>
            </a:r>
            <a:r>
              <a:rPr lang="ru-RU" sz="2600" dirty="0"/>
              <a:t> </a:t>
            </a:r>
            <a:r>
              <a:rPr lang="ru-RU" sz="2600" dirty="0" err="1"/>
              <a:t>навіть</a:t>
            </a:r>
            <a:r>
              <a:rPr lang="ru-RU" sz="2600" dirty="0"/>
              <a:t> в Писцовой школах далекого </a:t>
            </a:r>
            <a:r>
              <a:rPr lang="ru-RU" sz="2600" dirty="0" err="1"/>
              <a:t>Єгипту</a:t>
            </a:r>
            <a:r>
              <a:rPr lang="ru-RU" sz="2600" dirty="0"/>
              <a:t>. </a:t>
            </a:r>
            <a:r>
              <a:rPr lang="ru-RU" sz="2600" dirty="0" err="1"/>
              <a:t>Клинописом</a:t>
            </a:r>
            <a:r>
              <a:rPr lang="ru-RU" sz="2600" dirty="0"/>
              <a:t> </a:t>
            </a:r>
            <a:r>
              <a:rPr lang="ru-RU" sz="2600" dirty="0" err="1"/>
              <a:t>написані</a:t>
            </a:r>
            <a:r>
              <a:rPr lang="ru-RU" sz="2600" dirty="0"/>
              <a:t> </a:t>
            </a:r>
            <a:r>
              <a:rPr lang="ru-RU" sz="2600" dirty="0" err="1"/>
              <a:t>численні</a:t>
            </a:r>
            <a:r>
              <a:rPr lang="ru-RU" sz="2600" dirty="0"/>
              <a:t> </a:t>
            </a:r>
            <a:r>
              <a:rPr lang="ru-RU" sz="2600" dirty="0" err="1"/>
              <a:t>документи</a:t>
            </a:r>
            <a:r>
              <a:rPr lang="ru-RU" sz="2600" dirty="0"/>
              <a:t>, </a:t>
            </a:r>
            <a:r>
              <a:rPr lang="ru-RU" sz="2600" dirty="0" err="1"/>
              <a:t>релігійні</a:t>
            </a:r>
            <a:r>
              <a:rPr lang="ru-RU" sz="2600" dirty="0"/>
              <a:t> </a:t>
            </a:r>
            <a:r>
              <a:rPr lang="ru-RU" sz="2600" dirty="0" err="1"/>
              <a:t>тексти</a:t>
            </a:r>
            <a:r>
              <a:rPr lang="ru-RU" sz="2600" dirty="0"/>
              <a:t>, </a:t>
            </a:r>
            <a:r>
              <a:rPr lang="ru-RU" sz="2600" dirty="0" err="1"/>
              <a:t>оповіді</a:t>
            </a:r>
            <a:r>
              <a:rPr lang="ru-RU" sz="2600" dirty="0"/>
              <a:t>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757148"/>
            <a:ext cx="1647825" cy="2486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58740"/>
            <a:ext cx="1600200" cy="3505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785247" y="3164681"/>
            <a:ext cx="63367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Панування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релігії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жреців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галузі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ідеології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було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визначальним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вавілонської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літератури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Навіть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популярні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твори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усної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народної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творчості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піддавалися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обробці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дусі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панівної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ідеології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Характерним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вавілонської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літератури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того часу є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наполегливе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підкреслення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слабкості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обмеженості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його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можливостей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проповідь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смирення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покірності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порядків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встановленим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самими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богами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і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владою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обожнюємих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царів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Піддавалися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обробці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пристосовувались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нової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ідеології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стародавні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міфи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перекази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, на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кшталт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згадуваних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вже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раніше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міфів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про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створення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світу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, про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сходження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богині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Іштар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у царство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мертвих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ін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3105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0" y="404664"/>
            <a:ext cx="8892480" cy="6192688"/>
          </a:xfrm>
        </p:spPr>
        <p:txBody>
          <a:bodyPr>
            <a:noAutofit/>
          </a:bodyPr>
          <a:lstStyle/>
          <a:p>
            <a:r>
              <a:rPr lang="ru-RU" sz="1400" dirty="0"/>
              <a:t> </a:t>
            </a:r>
            <a:r>
              <a:rPr lang="ru-RU" sz="1400" dirty="0" err="1"/>
              <a:t>Обробці</a:t>
            </a:r>
            <a:r>
              <a:rPr lang="ru-RU" sz="1400" dirty="0"/>
              <a:t> </a:t>
            </a:r>
            <a:r>
              <a:rPr lang="ru-RU" sz="1400" dirty="0" err="1"/>
              <a:t>піддалися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шумерські</a:t>
            </a:r>
            <a:r>
              <a:rPr lang="ru-RU" sz="1400" dirty="0"/>
              <a:t> </a:t>
            </a:r>
            <a:r>
              <a:rPr lang="ru-RU" sz="1400" dirty="0" err="1"/>
              <a:t>оповіді</a:t>
            </a:r>
            <a:r>
              <a:rPr lang="ru-RU" sz="1400" dirty="0"/>
              <a:t> про </a:t>
            </a:r>
            <a:r>
              <a:rPr lang="ru-RU" sz="1400" dirty="0" err="1"/>
              <a:t>Гільгамеша</a:t>
            </a:r>
            <a:r>
              <a:rPr lang="ru-RU" sz="1400" dirty="0"/>
              <a:t>. </a:t>
            </a:r>
            <a:r>
              <a:rPr lang="ru-RU" sz="1400" dirty="0" err="1"/>
              <a:t>Можливо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до </a:t>
            </a:r>
            <a:r>
              <a:rPr lang="ru-RU" sz="1400" dirty="0" err="1"/>
              <a:t>цього</a:t>
            </a:r>
            <a:r>
              <a:rPr lang="ru-RU" sz="1400" dirty="0"/>
              <a:t> Часу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зведені</a:t>
            </a:r>
            <a:r>
              <a:rPr lang="ru-RU" sz="1400" dirty="0"/>
              <a:t> в </a:t>
            </a:r>
            <a:r>
              <a:rPr lang="ru-RU" sz="1400" dirty="0" err="1"/>
              <a:t>єдиний</a:t>
            </a:r>
            <a:r>
              <a:rPr lang="ru-RU" sz="1400" dirty="0"/>
              <a:t> </a:t>
            </a:r>
            <a:r>
              <a:rPr lang="ru-RU" sz="1400" dirty="0" err="1"/>
              <a:t>епос</a:t>
            </a:r>
            <a:r>
              <a:rPr lang="ru-RU" sz="1400" dirty="0"/>
              <a:t> </a:t>
            </a:r>
            <a:r>
              <a:rPr lang="ru-RU" sz="1400" dirty="0" err="1"/>
              <a:t>раніше</a:t>
            </a:r>
            <a:r>
              <a:rPr lang="ru-RU" sz="1400" dirty="0"/>
              <a:t> </a:t>
            </a:r>
            <a:r>
              <a:rPr lang="ru-RU" sz="1400" dirty="0" err="1" smtClean="0"/>
              <a:t>існуючи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розрізнено</a:t>
            </a:r>
            <a:r>
              <a:rPr lang="ru-RU" sz="1400" dirty="0" smtClean="0"/>
              <a:t> </a:t>
            </a:r>
            <a:r>
              <a:rPr lang="ru-RU" sz="1400" dirty="0" err="1"/>
              <a:t>перекази</a:t>
            </a:r>
            <a:r>
              <a:rPr lang="ru-RU" sz="1400" dirty="0"/>
              <a:t> про </a:t>
            </a:r>
            <a:r>
              <a:rPr lang="ru-RU" sz="1400" dirty="0" err="1"/>
              <a:t>Гільгамеша</a:t>
            </a:r>
            <a:r>
              <a:rPr lang="ru-RU" sz="1400" dirty="0"/>
              <a:t>, </a:t>
            </a:r>
            <a:r>
              <a:rPr lang="ru-RU" sz="1400" dirty="0" err="1"/>
              <a:t>хоча</a:t>
            </a:r>
            <a:r>
              <a:rPr lang="ru-RU" sz="1400" dirty="0"/>
              <a:t>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дослідники</a:t>
            </a:r>
            <a:r>
              <a:rPr lang="ru-RU" sz="1400" dirty="0"/>
              <a:t> </a:t>
            </a:r>
            <a:r>
              <a:rPr lang="ru-RU" sz="1400" dirty="0" err="1"/>
              <a:t>відносять</a:t>
            </a:r>
            <a:r>
              <a:rPr lang="ru-RU" sz="1400" dirty="0"/>
              <a:t> </a:t>
            </a:r>
            <a:r>
              <a:rPr lang="ru-RU" sz="1400" dirty="0" err="1"/>
              <a:t>створення</a:t>
            </a:r>
            <a:r>
              <a:rPr lang="ru-RU" sz="1400" dirty="0"/>
              <a:t> </a:t>
            </a:r>
            <a:r>
              <a:rPr lang="ru-RU" sz="1400" dirty="0" err="1"/>
              <a:t>цієї</a:t>
            </a:r>
            <a:r>
              <a:rPr lang="ru-RU" sz="1400" dirty="0"/>
              <a:t> </a:t>
            </a:r>
            <a:r>
              <a:rPr lang="ru-RU" sz="1400" dirty="0" err="1"/>
              <a:t>епічної</a:t>
            </a:r>
            <a:r>
              <a:rPr lang="ru-RU" sz="1400" dirty="0"/>
              <a:t> </a:t>
            </a:r>
            <a:r>
              <a:rPr lang="ru-RU" sz="1400" dirty="0" err="1"/>
              <a:t>поеми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до </a:t>
            </a:r>
            <a:r>
              <a:rPr lang="ru-RU" sz="1400" dirty="0" err="1"/>
              <a:t>кінця</a:t>
            </a:r>
            <a:r>
              <a:rPr lang="ru-RU" sz="1400" dirty="0"/>
              <a:t> </a:t>
            </a:r>
            <a:r>
              <a:rPr lang="en-US" sz="1400" dirty="0"/>
              <a:t>III </a:t>
            </a:r>
            <a:r>
              <a:rPr lang="ru-RU" sz="1400" dirty="0" err="1"/>
              <a:t>тисячоліття</a:t>
            </a:r>
            <a:r>
              <a:rPr lang="ru-RU" sz="1400" dirty="0"/>
              <a:t>. </a:t>
            </a:r>
            <a:r>
              <a:rPr lang="ru-RU" sz="1400" dirty="0" err="1"/>
              <a:t>Вавилонська</a:t>
            </a:r>
            <a:r>
              <a:rPr lang="ru-RU" sz="1400" dirty="0"/>
              <a:t> </a:t>
            </a:r>
            <a:r>
              <a:rPr lang="ru-RU" sz="1400" dirty="0" err="1"/>
              <a:t>обробка</a:t>
            </a:r>
            <a:r>
              <a:rPr lang="ru-RU" sz="1400" dirty="0"/>
              <a:t> </a:t>
            </a:r>
            <a:r>
              <a:rPr lang="ru-RU" sz="1400" dirty="0" err="1"/>
              <a:t>позначилася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в </a:t>
            </a:r>
            <a:r>
              <a:rPr lang="ru-RU" sz="1400" dirty="0" err="1"/>
              <a:t>трактуванні</a:t>
            </a:r>
            <a:r>
              <a:rPr lang="ru-RU" sz="1400" dirty="0"/>
              <a:t> образу головного героя </a:t>
            </a:r>
            <a:r>
              <a:rPr lang="ru-RU" sz="1400" dirty="0" err="1"/>
              <a:t>епосу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err="1"/>
              <a:t>Зміст</a:t>
            </a:r>
            <a:r>
              <a:rPr lang="ru-RU" sz="1400" dirty="0"/>
              <a:t> </a:t>
            </a:r>
            <a:r>
              <a:rPr lang="ru-RU" sz="1400" dirty="0" err="1"/>
              <a:t>епосу</a:t>
            </a:r>
            <a:r>
              <a:rPr lang="ru-RU" sz="1400" dirty="0"/>
              <a:t> про </a:t>
            </a:r>
            <a:r>
              <a:rPr lang="ru-RU" sz="1400" dirty="0" err="1"/>
              <a:t>Гільгамеша</a:t>
            </a:r>
            <a:r>
              <a:rPr lang="ru-RU" sz="1400" dirty="0"/>
              <a:t> в тому </a:t>
            </a:r>
            <a:r>
              <a:rPr lang="ru-RU" sz="1400" dirty="0" err="1"/>
              <a:t>вигляді</a:t>
            </a:r>
            <a:r>
              <a:rPr lang="ru-RU" sz="1400" dirty="0"/>
              <a:t>,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написаний на </a:t>
            </a:r>
            <a:r>
              <a:rPr lang="ru-RU" sz="1400" dirty="0" err="1"/>
              <a:t>акадській</a:t>
            </a:r>
            <a:r>
              <a:rPr lang="ru-RU" sz="1400" dirty="0"/>
              <a:t> </a:t>
            </a:r>
            <a:r>
              <a:rPr lang="ru-RU" sz="1400" dirty="0" err="1"/>
              <a:t>мовою</a:t>
            </a:r>
            <a:r>
              <a:rPr lang="ru-RU" sz="1400" dirty="0"/>
              <a:t>, </a:t>
            </a:r>
            <a:r>
              <a:rPr lang="ru-RU" sz="1400" dirty="0" err="1"/>
              <a:t>таке</a:t>
            </a:r>
            <a:r>
              <a:rPr lang="ru-RU" sz="1400" dirty="0"/>
              <a:t>: </a:t>
            </a:r>
            <a:r>
              <a:rPr lang="ru-RU" sz="1400" dirty="0" err="1"/>
              <a:t>Гільгамеш</a:t>
            </a:r>
            <a:r>
              <a:rPr lang="ru-RU" sz="1400" dirty="0"/>
              <a:t>, </a:t>
            </a:r>
            <a:r>
              <a:rPr lang="ru-RU" sz="1400" dirty="0" err="1"/>
              <a:t>цар</a:t>
            </a:r>
            <a:r>
              <a:rPr lang="ru-RU" sz="1400" dirty="0"/>
              <a:t> </a:t>
            </a:r>
            <a:r>
              <a:rPr lang="ru-RU" sz="1400" dirty="0" err="1"/>
              <a:t>Урука</a:t>
            </a:r>
            <a:r>
              <a:rPr lang="ru-RU" sz="1400" dirty="0"/>
              <a:t>, не </a:t>
            </a:r>
            <a:r>
              <a:rPr lang="ru-RU" sz="1400" dirty="0" err="1"/>
              <a:t>знаходячи</a:t>
            </a:r>
            <a:r>
              <a:rPr lang="ru-RU" sz="1400" dirty="0"/>
              <a:t> </a:t>
            </a:r>
            <a:r>
              <a:rPr lang="ru-RU" sz="1400" dirty="0" err="1"/>
              <a:t>застосування</a:t>
            </a:r>
            <a:r>
              <a:rPr lang="ru-RU" sz="1400" dirty="0"/>
              <a:t> </a:t>
            </a:r>
            <a:r>
              <a:rPr lang="ru-RU" sz="1400" dirty="0" err="1"/>
              <a:t>своїм</a:t>
            </a:r>
            <a:r>
              <a:rPr lang="ru-RU" sz="1400" dirty="0"/>
              <a:t> </a:t>
            </a:r>
            <a:r>
              <a:rPr lang="ru-RU" sz="1400" dirty="0" err="1"/>
              <a:t>могутнім</a:t>
            </a:r>
            <a:r>
              <a:rPr lang="ru-RU" sz="1400" dirty="0"/>
              <a:t> силам, </a:t>
            </a:r>
            <a:r>
              <a:rPr lang="ru-RU" sz="1400" dirty="0" err="1"/>
              <a:t>пригнічує</a:t>
            </a:r>
            <a:r>
              <a:rPr lang="ru-RU" sz="1400" dirty="0"/>
              <a:t> </a:t>
            </a:r>
            <a:r>
              <a:rPr lang="ru-RU" sz="1400" dirty="0" err="1"/>
              <a:t>мешканців</a:t>
            </a:r>
            <a:r>
              <a:rPr lang="ru-RU" sz="1400" dirty="0"/>
              <a:t> </a:t>
            </a:r>
            <a:r>
              <a:rPr lang="ru-RU" sz="1400" dirty="0" err="1"/>
              <a:t>Урука</a:t>
            </a:r>
            <a:r>
              <a:rPr lang="ru-RU" sz="1400" dirty="0"/>
              <a:t>. </a:t>
            </a:r>
            <a:r>
              <a:rPr lang="ru-RU" sz="1400" dirty="0" err="1"/>
              <a:t>Почувши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молитви</a:t>
            </a:r>
            <a:r>
              <a:rPr lang="ru-RU" sz="1400" dirty="0"/>
              <a:t>, боги </a:t>
            </a:r>
            <a:r>
              <a:rPr lang="ru-RU" sz="1400" dirty="0" err="1"/>
              <a:t>створюють</a:t>
            </a:r>
            <a:r>
              <a:rPr lang="ru-RU" sz="1400" dirty="0"/>
              <a:t> </a:t>
            </a:r>
            <a:r>
              <a:rPr lang="ru-RU" sz="1400" dirty="0" err="1"/>
              <a:t>первісної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 - Героя </a:t>
            </a:r>
            <a:r>
              <a:rPr lang="ru-RU" sz="1400" dirty="0" err="1"/>
              <a:t>Енкіду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живе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звірами</a:t>
            </a:r>
            <a:r>
              <a:rPr lang="ru-RU" sz="1400" dirty="0"/>
              <a:t>. </a:t>
            </a:r>
            <a:r>
              <a:rPr lang="ru-RU" sz="1400" dirty="0" err="1"/>
              <a:t>Енкіду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призначено</a:t>
            </a:r>
            <a:r>
              <a:rPr lang="ru-RU" sz="1400" dirty="0"/>
              <a:t> стати одним </a:t>
            </a:r>
            <a:r>
              <a:rPr lang="ru-RU" sz="1400" dirty="0" err="1"/>
              <a:t>Гільгамеша</a:t>
            </a:r>
            <a:r>
              <a:rPr lang="ru-RU" sz="1400" dirty="0"/>
              <a:t> і </a:t>
            </a:r>
            <a:r>
              <a:rPr lang="ru-RU" sz="1400" dirty="0" err="1"/>
              <a:t>направити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сили</a:t>
            </a:r>
            <a:r>
              <a:rPr lang="ru-RU" sz="1400" dirty="0"/>
              <a:t> на </a:t>
            </a:r>
            <a:r>
              <a:rPr lang="ru-RU" sz="1400" dirty="0" err="1"/>
              <a:t>здійснення</a:t>
            </a:r>
            <a:r>
              <a:rPr lang="ru-RU" sz="1400" dirty="0"/>
              <a:t> </a:t>
            </a:r>
            <a:r>
              <a:rPr lang="ru-RU" sz="1400" dirty="0" err="1"/>
              <a:t>подвигів</a:t>
            </a:r>
            <a:r>
              <a:rPr lang="ru-RU" sz="1400" dirty="0"/>
              <a:t>, </a:t>
            </a:r>
            <a:r>
              <a:rPr lang="ru-RU" sz="1400" dirty="0" err="1"/>
              <a:t>корисних</a:t>
            </a:r>
            <a:r>
              <a:rPr lang="ru-RU" sz="1400" dirty="0"/>
              <a:t> людям. </a:t>
            </a:r>
            <a:r>
              <a:rPr lang="ru-RU" sz="1400" dirty="0" err="1"/>
              <a:t>Спокушений</a:t>
            </a:r>
            <a:r>
              <a:rPr lang="ru-RU" sz="1400" dirty="0"/>
              <a:t> </a:t>
            </a:r>
            <a:r>
              <a:rPr lang="ru-RU" sz="1400" dirty="0" err="1"/>
              <a:t>любов'ю</a:t>
            </a:r>
            <a:r>
              <a:rPr lang="ru-RU" sz="1400" dirty="0"/>
              <a:t> до </a:t>
            </a:r>
            <a:r>
              <a:rPr lang="ru-RU" sz="1400" dirty="0" err="1"/>
              <a:t>жінки</a:t>
            </a:r>
            <a:r>
              <a:rPr lang="ru-RU" sz="1400" dirty="0"/>
              <a:t>, </a:t>
            </a:r>
            <a:r>
              <a:rPr lang="ru-RU" sz="1400" dirty="0" err="1"/>
              <a:t>Енкіду</a:t>
            </a:r>
            <a:r>
              <a:rPr lang="ru-RU" sz="1400" dirty="0"/>
              <a:t> повинен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порвати</a:t>
            </a:r>
            <a:r>
              <a:rPr lang="ru-RU" sz="1400" dirty="0"/>
              <a:t> </a:t>
            </a:r>
            <a:r>
              <a:rPr lang="ru-RU" sz="1400" dirty="0" err="1" smtClean="0"/>
              <a:t>свій</a:t>
            </a:r>
            <a:r>
              <a:rPr lang="ru-RU" sz="1400" dirty="0" smtClean="0"/>
              <a:t> </a:t>
            </a:r>
            <a:r>
              <a:rPr lang="ru-RU" sz="1400" dirty="0" err="1"/>
              <a:t>колишню</a:t>
            </a:r>
            <a:r>
              <a:rPr lang="ru-RU" sz="1400" dirty="0"/>
              <a:t> </a:t>
            </a:r>
            <a:r>
              <a:rPr lang="ru-RU" sz="1400" dirty="0" err="1"/>
              <a:t>тісний</a:t>
            </a:r>
            <a:r>
              <a:rPr lang="ru-RU" sz="1400" dirty="0"/>
              <a:t> </a:t>
            </a:r>
            <a:r>
              <a:rPr lang="ru-RU" sz="1400" dirty="0" err="1"/>
              <a:t>зв'язок</a:t>
            </a:r>
            <a:r>
              <a:rPr lang="ru-RU" sz="1400" dirty="0"/>
              <a:t> з природою і </a:t>
            </a:r>
            <a:r>
              <a:rPr lang="ru-RU" sz="1400" dirty="0" err="1"/>
              <a:t>прибув</a:t>
            </a:r>
            <a:r>
              <a:rPr lang="ru-RU" sz="1400" dirty="0"/>
              <a:t> в </a:t>
            </a:r>
            <a:r>
              <a:rPr lang="ru-RU" sz="1400" dirty="0" err="1"/>
              <a:t>Урук</a:t>
            </a:r>
            <a:r>
              <a:rPr lang="ru-RU" sz="1400" dirty="0"/>
              <a:t>, де, </a:t>
            </a:r>
            <a:r>
              <a:rPr lang="ru-RU" sz="1400" dirty="0" err="1" smtClean="0"/>
              <a:t>помірявшись</a:t>
            </a:r>
            <a:r>
              <a:rPr lang="ru-RU" sz="1400" dirty="0" smtClean="0"/>
              <a:t> </a:t>
            </a:r>
            <a:r>
              <a:rPr lang="ru-RU" sz="1400" dirty="0"/>
              <a:t>силами з </a:t>
            </a:r>
            <a:r>
              <a:rPr lang="ru-RU" sz="1400" dirty="0" err="1" smtClean="0"/>
              <a:t>Гільгамешою</a:t>
            </a:r>
            <a:r>
              <a:rPr lang="ru-RU" sz="1400" dirty="0" smtClean="0"/>
              <a:t>, </a:t>
            </a:r>
            <a:r>
              <a:rPr lang="ru-RU" sz="1400" dirty="0"/>
              <a:t>став </a:t>
            </a:r>
            <a:r>
              <a:rPr lang="ru-RU" sz="1400" dirty="0" err="1"/>
              <a:t>його</a:t>
            </a:r>
            <a:r>
              <a:rPr lang="ru-RU" sz="1400" dirty="0"/>
              <a:t> другом. </a:t>
            </a:r>
            <a:r>
              <a:rPr lang="ru-RU" sz="1400" dirty="0" err="1"/>
              <a:t>Друзі</a:t>
            </a:r>
            <a:r>
              <a:rPr lang="ru-RU" sz="1400" dirty="0"/>
              <a:t> </a:t>
            </a:r>
            <a:r>
              <a:rPr lang="ru-RU" sz="1400" dirty="0" err="1"/>
              <a:t>здійснюють</a:t>
            </a:r>
            <a:r>
              <a:rPr lang="ru-RU" sz="1400" dirty="0"/>
              <a:t> ряд </a:t>
            </a:r>
            <a:r>
              <a:rPr lang="ru-RU" sz="1400" dirty="0" err="1"/>
              <a:t>подвигів</a:t>
            </a:r>
            <a:r>
              <a:rPr lang="ru-RU" sz="1400" dirty="0"/>
              <a:t> на </a:t>
            </a:r>
            <a:r>
              <a:rPr lang="ru-RU" sz="1400" dirty="0" err="1"/>
              <a:t>користь</a:t>
            </a:r>
            <a:r>
              <a:rPr lang="ru-RU" sz="1400" dirty="0"/>
              <a:t> людям, у тому </a:t>
            </a:r>
            <a:r>
              <a:rPr lang="ru-RU" sz="1400" dirty="0" err="1"/>
              <a:t>числі</a:t>
            </a:r>
            <a:r>
              <a:rPr lang="ru-RU" sz="1400" dirty="0"/>
              <a:t> </a:t>
            </a:r>
            <a:r>
              <a:rPr lang="ru-RU" sz="1400" dirty="0" err="1"/>
              <a:t>вбивають</a:t>
            </a:r>
            <a:r>
              <a:rPr lang="ru-RU" sz="1400" dirty="0"/>
              <a:t> </a:t>
            </a:r>
            <a:r>
              <a:rPr lang="ru-RU" sz="1400" dirty="0" err="1"/>
              <a:t>зберігача</a:t>
            </a:r>
            <a:r>
              <a:rPr lang="ru-RU" sz="1400" dirty="0"/>
              <a:t> </a:t>
            </a:r>
            <a:r>
              <a:rPr lang="ru-RU" sz="1400" dirty="0" err="1"/>
              <a:t>кедрів</a:t>
            </a:r>
            <a:r>
              <a:rPr lang="ru-RU" sz="1400" dirty="0"/>
              <a:t>, </a:t>
            </a:r>
            <a:r>
              <a:rPr lang="ru-RU" sz="1400" dirty="0" err="1"/>
              <a:t>чудовисько</a:t>
            </a:r>
            <a:r>
              <a:rPr lang="ru-RU" sz="1400" dirty="0"/>
              <a:t> </a:t>
            </a:r>
            <a:r>
              <a:rPr lang="ru-RU" sz="1400" dirty="0" err="1"/>
              <a:t>Хумбабу</a:t>
            </a:r>
            <a:r>
              <a:rPr lang="ru-RU" sz="1400" dirty="0"/>
              <a:t> </a:t>
            </a:r>
            <a:r>
              <a:rPr lang="ru-RU" sz="1400" dirty="0" smtClean="0"/>
              <a:t>.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/>
              <a:t>Гильгамеш </a:t>
            </a:r>
            <a:r>
              <a:rPr lang="ru-RU" sz="1400" dirty="0" err="1"/>
              <a:t>пропонує</a:t>
            </a:r>
            <a:r>
              <a:rPr lang="ru-RU" sz="1400" dirty="0"/>
              <a:t> свою </a:t>
            </a:r>
            <a:r>
              <a:rPr lang="ru-RU" sz="1400" dirty="0" err="1"/>
              <a:t>любов</a:t>
            </a:r>
            <a:r>
              <a:rPr lang="ru-RU" sz="1400" dirty="0"/>
              <a:t> </a:t>
            </a:r>
            <a:r>
              <a:rPr lang="ru-RU" sz="1400" dirty="0" err="1" smtClean="0"/>
              <a:t>богині</a:t>
            </a:r>
            <a:r>
              <a:rPr lang="ru-RU" sz="1400" dirty="0" smtClean="0"/>
              <a:t> </a:t>
            </a:r>
            <a:r>
              <a:rPr lang="ru-RU" sz="1400" dirty="0" err="1"/>
              <a:t>Іштар</a:t>
            </a:r>
            <a:r>
              <a:rPr lang="ru-RU" sz="1400" dirty="0"/>
              <a:t>, але </a:t>
            </a:r>
            <a:r>
              <a:rPr lang="ru-RU" sz="1400" dirty="0" smtClean="0"/>
              <a:t>та </a:t>
            </a:r>
            <a:r>
              <a:rPr lang="ru-RU" sz="1400" dirty="0" err="1"/>
              <a:t>відкидає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Перед </a:t>
            </a:r>
            <a:r>
              <a:rPr lang="ru-RU" sz="1400" dirty="0" err="1"/>
              <a:t>Гільгамеша</a:t>
            </a:r>
            <a:r>
              <a:rPr lang="ru-RU" sz="1400" dirty="0"/>
              <a:t> </a:t>
            </a:r>
            <a:r>
              <a:rPr lang="ru-RU" sz="1400" dirty="0" err="1"/>
              <a:t>постає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 про </a:t>
            </a:r>
            <a:r>
              <a:rPr lang="ru-RU" sz="1400" dirty="0" err="1"/>
              <a:t>смертність</a:t>
            </a:r>
            <a:r>
              <a:rPr lang="ru-RU" sz="1400" dirty="0"/>
              <a:t> людей. </a:t>
            </a:r>
            <a:r>
              <a:rPr lang="ru-RU" sz="1400" dirty="0" err="1"/>
              <a:t>Незважаючи</a:t>
            </a:r>
            <a:r>
              <a:rPr lang="ru-RU" sz="1400" dirty="0"/>
              <a:t> на </a:t>
            </a:r>
            <a:r>
              <a:rPr lang="ru-RU" sz="1400" dirty="0" err="1"/>
              <a:t>умовляння</a:t>
            </a:r>
            <a:r>
              <a:rPr lang="ru-RU" sz="1400" dirty="0"/>
              <a:t> </a:t>
            </a:r>
            <a:r>
              <a:rPr lang="ru-RU" sz="1400" dirty="0" err="1"/>
              <a:t>богів</a:t>
            </a:r>
            <a:r>
              <a:rPr lang="ru-RU" sz="1400" dirty="0"/>
              <a:t> і людей, </a:t>
            </a:r>
            <a:r>
              <a:rPr lang="ru-RU" sz="1400" dirty="0" err="1"/>
              <a:t>незважаючи</a:t>
            </a:r>
            <a:r>
              <a:rPr lang="ru-RU" sz="1400" dirty="0"/>
              <a:t> на </a:t>
            </a:r>
            <a:r>
              <a:rPr lang="ru-RU" sz="1400" dirty="0" err="1"/>
              <a:t>величезні</a:t>
            </a:r>
            <a:r>
              <a:rPr lang="ru-RU" sz="1400" dirty="0"/>
              <a:t> </a:t>
            </a:r>
            <a:r>
              <a:rPr lang="ru-RU" sz="1400" dirty="0" err="1"/>
              <a:t>перешкоди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робить</a:t>
            </a:r>
            <a:r>
              <a:rPr lang="ru-RU" sz="1400" dirty="0"/>
              <a:t> </a:t>
            </a:r>
            <a:r>
              <a:rPr lang="ru-RU" sz="1400" dirty="0" err="1"/>
              <a:t>подорож</a:t>
            </a:r>
            <a:r>
              <a:rPr lang="ru-RU" sz="1400" dirty="0"/>
              <a:t> на край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, </a:t>
            </a:r>
            <a:r>
              <a:rPr lang="ru-RU" sz="1400" dirty="0"/>
              <a:t>де </a:t>
            </a:r>
            <a:r>
              <a:rPr lang="ru-RU" sz="1400" dirty="0" err="1"/>
              <a:t>знаходиться</a:t>
            </a:r>
            <a:r>
              <a:rPr lang="ru-RU" sz="1400" dirty="0"/>
              <a:t> </a:t>
            </a:r>
            <a:r>
              <a:rPr lang="ru-RU" sz="1400" dirty="0" smtClean="0"/>
              <a:t>переживший </a:t>
            </a:r>
            <a:r>
              <a:rPr lang="ru-RU" sz="1400" dirty="0"/>
              <a:t>потоп герой </a:t>
            </a:r>
            <a:r>
              <a:rPr lang="ru-RU" sz="1400" dirty="0" err="1"/>
              <a:t>Утнапіштім</a:t>
            </a:r>
            <a:r>
              <a:rPr lang="ru-RU" sz="1400" dirty="0"/>
              <a:t> (</a:t>
            </a:r>
            <a:r>
              <a:rPr lang="ru-RU" sz="1400" dirty="0" err="1"/>
              <a:t>Зіусудра</a:t>
            </a:r>
            <a:r>
              <a:rPr lang="ru-RU" sz="1400" dirty="0"/>
              <a:t>). Той </a:t>
            </a:r>
            <a:r>
              <a:rPr lang="ru-RU" sz="1400" dirty="0" err="1"/>
              <a:t>розповідає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історію потопу і </a:t>
            </a:r>
            <a:r>
              <a:rPr lang="ru-RU" sz="1400" dirty="0" err="1"/>
              <a:t>свого</a:t>
            </a:r>
            <a:r>
              <a:rPr lang="ru-RU" sz="1400" dirty="0"/>
              <a:t> </a:t>
            </a:r>
            <a:r>
              <a:rPr lang="ru-RU" sz="1400" dirty="0" err="1"/>
              <a:t>порятунку</a:t>
            </a:r>
            <a:r>
              <a:rPr lang="ru-RU" sz="1400" dirty="0"/>
              <a:t>, але </a:t>
            </a:r>
            <a:r>
              <a:rPr lang="ru-RU" sz="1400" dirty="0" err="1"/>
              <a:t>запевняє</a:t>
            </a:r>
            <a:r>
              <a:rPr lang="ru-RU" sz="1400" dirty="0"/>
              <a:t> </a:t>
            </a:r>
            <a:r>
              <a:rPr lang="ru-RU" sz="1400" dirty="0" err="1"/>
              <a:t>Гільгамеша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вічного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 для </a:t>
            </a:r>
            <a:r>
              <a:rPr lang="ru-RU" sz="1400" dirty="0" err="1"/>
              <a:t>людини</a:t>
            </a:r>
            <a:r>
              <a:rPr lang="ru-RU" sz="1400" dirty="0"/>
              <a:t> бути не </a:t>
            </a:r>
            <a:r>
              <a:rPr lang="ru-RU" sz="1400" dirty="0" err="1"/>
              <a:t>може</a:t>
            </a:r>
            <a:r>
              <a:rPr lang="ru-RU" sz="1400" dirty="0"/>
              <a:t>. Тим не </a:t>
            </a:r>
            <a:r>
              <a:rPr lang="ru-RU" sz="1400" dirty="0" err="1"/>
              <a:t>менш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допомагає</a:t>
            </a:r>
            <a:r>
              <a:rPr lang="ru-RU" sz="1400" dirty="0"/>
              <a:t> </a:t>
            </a:r>
            <a:r>
              <a:rPr lang="ru-RU" sz="1400" dirty="0" err="1" smtClean="0"/>
              <a:t>Гильгамеші</a:t>
            </a:r>
            <a:r>
              <a:rPr lang="ru-RU" sz="1400" dirty="0" smtClean="0"/>
              <a:t> </a:t>
            </a:r>
            <a:r>
              <a:rPr lang="ru-RU" sz="1400" dirty="0" err="1"/>
              <a:t>знайти</a:t>
            </a:r>
            <a:r>
              <a:rPr lang="ru-RU" sz="1400" dirty="0"/>
              <a:t> </a:t>
            </a:r>
            <a:r>
              <a:rPr lang="ru-RU" sz="1400" dirty="0" err="1"/>
              <a:t>чарівне</a:t>
            </a:r>
            <a:r>
              <a:rPr lang="ru-RU" sz="1400" dirty="0"/>
              <a:t> </a:t>
            </a:r>
            <a:r>
              <a:rPr lang="ru-RU" sz="1400" dirty="0" err="1" smtClean="0"/>
              <a:t>рослину</a:t>
            </a:r>
            <a:r>
              <a:rPr lang="ru-RU" sz="1400" dirty="0" smtClean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звільняє</a:t>
            </a:r>
            <a:r>
              <a:rPr lang="ru-RU" sz="1400" dirty="0"/>
              <a:t> </a:t>
            </a:r>
            <a:r>
              <a:rPr lang="ru-RU" sz="1400" dirty="0" err="1"/>
              <a:t>людину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старості</a:t>
            </a:r>
            <a:r>
              <a:rPr lang="ru-RU" sz="1400" dirty="0"/>
              <a:t>. </a:t>
            </a:r>
            <a:r>
              <a:rPr lang="ru-RU" sz="1400" dirty="0" err="1"/>
              <a:t>Гільгамеш</a:t>
            </a:r>
            <a:r>
              <a:rPr lang="ru-RU" sz="1400" dirty="0"/>
              <a:t> </a:t>
            </a:r>
            <a:r>
              <a:rPr lang="ru-RU" sz="1400" dirty="0" err="1"/>
              <a:t>вирішує</a:t>
            </a:r>
            <a:r>
              <a:rPr lang="ru-RU" sz="1400" dirty="0"/>
              <a:t> </a:t>
            </a:r>
            <a:r>
              <a:rPr lang="ru-RU" sz="1400" dirty="0" err="1"/>
              <a:t>розділити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своїм</a:t>
            </a:r>
            <a:r>
              <a:rPr lang="ru-RU" sz="1400" dirty="0"/>
              <a:t> народом, але на </a:t>
            </a:r>
            <a:r>
              <a:rPr lang="ru-RU" sz="1400" dirty="0" err="1"/>
              <a:t>зворотному</a:t>
            </a:r>
            <a:r>
              <a:rPr lang="ru-RU" sz="1400" dirty="0"/>
              <a:t> шляху </a:t>
            </a:r>
            <a:r>
              <a:rPr lang="ru-RU" sz="1400" dirty="0" err="1" smtClean="0"/>
              <a:t>рослину</a:t>
            </a:r>
            <a:r>
              <a:rPr lang="ru-RU" sz="1400" dirty="0" smtClean="0"/>
              <a:t> </a:t>
            </a:r>
            <a:r>
              <a:rPr lang="ru-RU" sz="1400" dirty="0" err="1"/>
              <a:t>викрадає</a:t>
            </a:r>
            <a:r>
              <a:rPr lang="ru-RU" sz="1400" dirty="0"/>
              <a:t> </a:t>
            </a:r>
            <a:r>
              <a:rPr lang="ru-RU" sz="1400" dirty="0" err="1"/>
              <a:t>змія</a:t>
            </a:r>
            <a:r>
              <a:rPr lang="ru-RU" sz="1400" dirty="0"/>
              <a:t>. Поема </a:t>
            </a:r>
            <a:r>
              <a:rPr lang="ru-RU" sz="1400" dirty="0" err="1"/>
              <a:t>спочатку</a:t>
            </a:r>
            <a:r>
              <a:rPr lang="ru-RU" sz="1400" dirty="0"/>
              <a:t> </a:t>
            </a:r>
            <a:r>
              <a:rPr lang="ru-RU" sz="1400" dirty="0" err="1"/>
              <a:t>закінчувалася</a:t>
            </a:r>
            <a:r>
              <a:rPr lang="ru-RU" sz="1400" dirty="0"/>
              <a:t> похвалою </a:t>
            </a:r>
            <a:r>
              <a:rPr lang="ru-RU" sz="1400" dirty="0" err="1"/>
              <a:t>мудреців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побудували</a:t>
            </a:r>
            <a:r>
              <a:rPr lang="ru-RU" sz="1400" dirty="0"/>
              <a:t> </a:t>
            </a:r>
            <a:r>
              <a:rPr lang="ru-RU" sz="1400" dirty="0" err="1"/>
              <a:t>стародавні</a:t>
            </a:r>
            <a:r>
              <a:rPr lang="ru-RU" sz="1400" dirty="0"/>
              <a:t> </a:t>
            </a:r>
            <a:r>
              <a:rPr lang="ru-RU" sz="1400" dirty="0" err="1"/>
              <a:t>стіни</a:t>
            </a:r>
            <a:r>
              <a:rPr lang="ru-RU" sz="1400" dirty="0"/>
              <a:t> </a:t>
            </a:r>
            <a:r>
              <a:rPr lang="ru-RU" sz="1400" dirty="0" err="1"/>
              <a:t>Урука</a:t>
            </a:r>
            <a:r>
              <a:rPr lang="ru-RU" sz="1400" dirty="0"/>
              <a:t> і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</a:t>
            </a:r>
            <a:r>
              <a:rPr lang="ru-RU" sz="1400" dirty="0"/>
              <a:t>створили </a:t>
            </a:r>
            <a:r>
              <a:rPr lang="ru-RU" sz="1400" dirty="0" err="1"/>
              <a:t>вічну</a:t>
            </a:r>
            <a:r>
              <a:rPr lang="ru-RU" sz="1400" dirty="0"/>
              <a:t> </a:t>
            </a:r>
            <a:r>
              <a:rPr lang="ru-RU" sz="1400" dirty="0" err="1"/>
              <a:t>цінність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err="1"/>
              <a:t>Ця</a:t>
            </a:r>
            <a:r>
              <a:rPr lang="ru-RU" sz="1400" dirty="0"/>
              <a:t> </a:t>
            </a:r>
            <a:r>
              <a:rPr lang="ru-RU" sz="1400" dirty="0" err="1"/>
              <a:t>мужня</a:t>
            </a:r>
            <a:r>
              <a:rPr lang="ru-RU" sz="1400" dirty="0"/>
              <a:t> і </a:t>
            </a:r>
            <a:r>
              <a:rPr lang="ru-RU" sz="1400" dirty="0" err="1"/>
              <a:t>глибока</a:t>
            </a:r>
            <a:r>
              <a:rPr lang="ru-RU" sz="1400" dirty="0"/>
              <a:t> </a:t>
            </a:r>
            <a:r>
              <a:rPr lang="ru-RU" sz="1400" dirty="0" smtClean="0"/>
              <a:t>поема</a:t>
            </a:r>
            <a:r>
              <a:rPr lang="ru-RU" sz="1400" dirty="0"/>
              <a:t>, </a:t>
            </a:r>
            <a:r>
              <a:rPr lang="ru-RU" sz="1400" dirty="0" err="1"/>
              <a:t>герої</a:t>
            </a:r>
            <a:r>
              <a:rPr lang="ru-RU" sz="1400" dirty="0"/>
              <a:t> 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виступають</a:t>
            </a:r>
            <a:r>
              <a:rPr lang="ru-RU" sz="1400" dirty="0"/>
              <a:t> як поборники блага людей і </a:t>
            </a:r>
            <a:r>
              <a:rPr lang="ru-RU" sz="1400" dirty="0" err="1"/>
              <a:t>богоборця</a:t>
            </a:r>
            <a:r>
              <a:rPr lang="ru-RU" sz="1400" dirty="0"/>
              <a:t>, </a:t>
            </a:r>
            <a:r>
              <a:rPr lang="ru-RU" sz="1400" dirty="0" err="1"/>
              <a:t>піддалася</a:t>
            </a:r>
            <a:r>
              <a:rPr lang="ru-RU" sz="1400" dirty="0"/>
              <a:t> </a:t>
            </a:r>
            <a:r>
              <a:rPr lang="ru-RU" sz="1400" dirty="0" err="1"/>
              <a:t>тенденційною</a:t>
            </a:r>
            <a:r>
              <a:rPr lang="ru-RU" sz="1400" dirty="0"/>
              <a:t> </a:t>
            </a:r>
            <a:r>
              <a:rPr lang="ru-RU" sz="1400" dirty="0" err="1"/>
              <a:t>переробки</a:t>
            </a:r>
            <a:r>
              <a:rPr lang="ru-RU" sz="1400" dirty="0"/>
              <a:t> в </a:t>
            </a:r>
            <a:r>
              <a:rPr lang="ru-RU" sz="1400" dirty="0" err="1" smtClean="0"/>
              <a:t>панувала</a:t>
            </a:r>
            <a:r>
              <a:rPr lang="ru-RU" sz="1400" dirty="0" smtClean="0"/>
              <a:t> в </a:t>
            </a:r>
            <a:r>
              <a:rPr lang="ru-RU" sz="1400" dirty="0" err="1"/>
              <a:t>дусі</a:t>
            </a:r>
            <a:r>
              <a:rPr lang="ru-RU" sz="1400" dirty="0"/>
              <a:t> </a:t>
            </a:r>
            <a:r>
              <a:rPr lang="ru-RU" sz="1400" dirty="0" err="1"/>
              <a:t>проповіді</a:t>
            </a:r>
            <a:r>
              <a:rPr lang="ru-RU" sz="1400" dirty="0"/>
              <a:t> </a:t>
            </a:r>
            <a:r>
              <a:rPr lang="ru-RU" sz="1400" dirty="0" err="1"/>
              <a:t>смирення</a:t>
            </a:r>
            <a:r>
              <a:rPr lang="ru-RU" sz="1400" dirty="0"/>
              <a:t> і </a:t>
            </a:r>
            <a:r>
              <a:rPr lang="ru-RU" sz="1400" dirty="0" err="1" smtClean="0"/>
              <a:t>покірності</a:t>
            </a:r>
            <a:r>
              <a:rPr lang="ru-RU" sz="1400" dirty="0" smtClean="0"/>
              <a:t> богам</a:t>
            </a:r>
            <a:r>
              <a:rPr lang="ru-RU" sz="1400" dirty="0"/>
              <a:t>.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, </a:t>
            </a:r>
            <a:r>
              <a:rPr lang="ru-RU" sz="1400" dirty="0" err="1" smtClean="0"/>
              <a:t>наприкінці</a:t>
            </a:r>
            <a:r>
              <a:rPr lang="ru-RU" sz="1400" dirty="0" smtClean="0"/>
              <a:t> </a:t>
            </a:r>
            <a:r>
              <a:rPr lang="ru-RU" sz="1400" dirty="0"/>
              <a:t>до </a:t>
            </a:r>
            <a:r>
              <a:rPr lang="ru-RU" sz="1400" dirty="0" err="1"/>
              <a:t>поеми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доданий</a:t>
            </a:r>
            <a:r>
              <a:rPr lang="ru-RU" sz="1400" dirty="0"/>
              <a:t> переклад </a:t>
            </a:r>
            <a:r>
              <a:rPr lang="ru-RU" sz="1400" dirty="0" err="1"/>
              <a:t>пройнятої</a:t>
            </a:r>
            <a:r>
              <a:rPr lang="ru-RU" sz="1400" dirty="0"/>
              <a:t> </a:t>
            </a:r>
            <a:r>
              <a:rPr lang="ru-RU" sz="1400" dirty="0" err="1"/>
              <a:t>релігійним</a:t>
            </a:r>
            <a:r>
              <a:rPr lang="ru-RU" sz="1400" dirty="0"/>
              <a:t> духом </a:t>
            </a:r>
            <a:r>
              <a:rPr lang="ru-RU" sz="1400" dirty="0" err="1"/>
              <a:t>шумерської</a:t>
            </a:r>
            <a:r>
              <a:rPr lang="ru-RU" sz="1400" dirty="0"/>
              <a:t> </a:t>
            </a:r>
            <a:r>
              <a:rPr lang="ru-RU" sz="1400" dirty="0" err="1"/>
              <a:t>пісні</a:t>
            </a:r>
            <a:r>
              <a:rPr lang="ru-RU" sz="1400" dirty="0"/>
              <a:t> про те, як </a:t>
            </a:r>
            <a:r>
              <a:rPr lang="ru-RU" sz="1400" dirty="0" err="1"/>
              <a:t>Гільгамеш</a:t>
            </a:r>
            <a:r>
              <a:rPr lang="ru-RU" sz="1400" dirty="0"/>
              <a:t> </a:t>
            </a:r>
            <a:r>
              <a:rPr lang="ru-RU" sz="1400" dirty="0" err="1"/>
              <a:t>викликав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пекла дух </a:t>
            </a:r>
            <a:r>
              <a:rPr lang="ru-RU" sz="1400" dirty="0" err="1"/>
              <a:t>Енкіду</a:t>
            </a:r>
            <a:r>
              <a:rPr lang="ru-RU" sz="1400" dirty="0"/>
              <a:t> і той </a:t>
            </a:r>
            <a:r>
              <a:rPr lang="ru-RU" sz="1400" dirty="0" err="1"/>
              <a:t>розповів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про </a:t>
            </a:r>
            <a:r>
              <a:rPr lang="ru-RU" sz="1400" dirty="0" err="1"/>
              <a:t>сумну</a:t>
            </a:r>
            <a:r>
              <a:rPr lang="ru-RU" sz="1400" dirty="0"/>
              <a:t> долю </a:t>
            </a:r>
            <a:r>
              <a:rPr lang="ru-RU" sz="1400" dirty="0" err="1"/>
              <a:t>мертвих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страждають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голоду і </a:t>
            </a:r>
            <a:r>
              <a:rPr lang="ru-RU" sz="1400" dirty="0" err="1"/>
              <a:t>спраги</a:t>
            </a:r>
            <a:r>
              <a:rPr lang="ru-RU" sz="1400" dirty="0"/>
              <a:t>. </a:t>
            </a:r>
            <a:r>
              <a:rPr lang="ru-RU" sz="1400" dirty="0" err="1"/>
              <a:t>Ця</a:t>
            </a:r>
            <a:r>
              <a:rPr lang="ru-RU" sz="1400" dirty="0"/>
              <a:t> доля </a:t>
            </a:r>
            <a:r>
              <a:rPr lang="ru-RU" sz="1400" dirty="0" err="1" smtClean="0"/>
              <a:t>полегшується</a:t>
            </a:r>
            <a:r>
              <a:rPr lang="ru-RU" sz="1400" dirty="0" smtClean="0"/>
              <a:t> </a:t>
            </a:r>
            <a:r>
              <a:rPr lang="ru-RU" sz="1400" dirty="0" err="1"/>
              <a:t>нібито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виконанням</a:t>
            </a:r>
            <a:r>
              <a:rPr lang="ru-RU" sz="1400" dirty="0"/>
              <a:t> </a:t>
            </a:r>
            <a:r>
              <a:rPr lang="ru-RU" sz="1400" dirty="0" err="1"/>
              <a:t>відповідних</a:t>
            </a:r>
            <a:r>
              <a:rPr lang="ru-RU" sz="1400" dirty="0"/>
              <a:t> </a:t>
            </a:r>
            <a:r>
              <a:rPr lang="ru-RU" sz="1400" dirty="0" err="1"/>
              <a:t>похоронних</a:t>
            </a:r>
            <a:r>
              <a:rPr lang="ru-RU" sz="1400" dirty="0"/>
              <a:t> </a:t>
            </a:r>
            <a:r>
              <a:rPr lang="ru-RU" sz="1400" dirty="0" err="1"/>
              <a:t>обрядів</a:t>
            </a:r>
            <a:r>
              <a:rPr lang="ru-RU" sz="1400" dirty="0"/>
              <a:t> і </a:t>
            </a:r>
            <a:r>
              <a:rPr lang="ru-RU" sz="1400" dirty="0" err="1"/>
              <a:t>приношенням</a:t>
            </a:r>
            <a:r>
              <a:rPr lang="ru-RU" sz="1400" dirty="0"/>
              <a:t> жертв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smtClean="0"/>
              <a:t>В </a:t>
            </a:r>
            <a:r>
              <a:rPr lang="ru-RU" sz="1400" dirty="0" err="1"/>
              <a:t>вавілонської</a:t>
            </a:r>
            <a:r>
              <a:rPr lang="ru-RU" sz="1400" dirty="0"/>
              <a:t> </a:t>
            </a:r>
            <a:r>
              <a:rPr lang="ru-RU" sz="1400" dirty="0" err="1"/>
              <a:t>літературі</a:t>
            </a:r>
            <a:r>
              <a:rPr lang="ru-RU" sz="1400" dirty="0"/>
              <a:t> </a:t>
            </a:r>
            <a:r>
              <a:rPr lang="ru-RU" sz="1400" dirty="0" err="1"/>
              <a:t>з'являються</a:t>
            </a:r>
            <a:r>
              <a:rPr lang="ru-RU" sz="1400" dirty="0"/>
              <a:t> зачатки </a:t>
            </a:r>
            <a:r>
              <a:rPr lang="ru-RU" sz="1400" dirty="0" err="1"/>
              <a:t>драми</a:t>
            </a:r>
            <a:r>
              <a:rPr lang="ru-RU" sz="1400" dirty="0"/>
              <a:t> у </a:t>
            </a:r>
            <a:r>
              <a:rPr lang="ru-RU" sz="1400" dirty="0" err="1"/>
              <a:t>формі</a:t>
            </a:r>
            <a:r>
              <a:rPr lang="ru-RU" sz="1400" dirty="0"/>
              <a:t> </a:t>
            </a:r>
            <a:r>
              <a:rPr lang="ru-RU" sz="1400" dirty="0" err="1"/>
              <a:t>релігійних</a:t>
            </a:r>
            <a:r>
              <a:rPr lang="ru-RU" sz="1400" dirty="0"/>
              <a:t> </a:t>
            </a:r>
            <a:r>
              <a:rPr lang="ru-RU" sz="1400" dirty="0" err="1"/>
              <a:t>містерій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лірики</a:t>
            </a:r>
            <a:r>
              <a:rPr lang="ru-RU" sz="1400" dirty="0"/>
              <a:t>, </a:t>
            </a:r>
            <a:r>
              <a:rPr lang="ru-RU" sz="1400" dirty="0" err="1"/>
              <a:t>елементи</a:t>
            </a:r>
            <a:r>
              <a:rPr lang="ru-RU" sz="1400" dirty="0"/>
              <a:t> </a:t>
            </a:r>
            <a:r>
              <a:rPr lang="ru-RU" sz="1400" dirty="0" err="1"/>
              <a:t>якої</a:t>
            </a:r>
            <a:r>
              <a:rPr lang="ru-RU" sz="1400" dirty="0"/>
              <a:t> ми </a:t>
            </a:r>
            <a:r>
              <a:rPr lang="ru-RU" sz="1400" dirty="0" err="1"/>
              <a:t>знаходимо</a:t>
            </a:r>
            <a:r>
              <a:rPr lang="ru-RU" sz="1400" dirty="0"/>
              <a:t> і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гімнах</a:t>
            </a:r>
            <a:r>
              <a:rPr lang="ru-RU" sz="1400" dirty="0"/>
              <a:t>, молитвах і т. д. Нам </a:t>
            </a:r>
            <a:r>
              <a:rPr lang="ru-RU" sz="1400" dirty="0" err="1"/>
              <a:t>відомо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існувала</a:t>
            </a:r>
            <a:r>
              <a:rPr lang="ru-RU" sz="1400" dirty="0"/>
              <a:t> і </a:t>
            </a:r>
            <a:r>
              <a:rPr lang="ru-RU" sz="1400" dirty="0" err="1"/>
              <a:t>світська</a:t>
            </a:r>
            <a:r>
              <a:rPr lang="ru-RU" sz="1400" dirty="0"/>
              <a:t> </a:t>
            </a:r>
            <a:r>
              <a:rPr lang="ru-RU" sz="1400" dirty="0" err="1"/>
              <a:t>лірика</a:t>
            </a:r>
            <a:r>
              <a:rPr lang="ru-RU" sz="1400" dirty="0"/>
              <a:t>, але </a:t>
            </a:r>
            <a:r>
              <a:rPr lang="ru-RU" sz="1400" dirty="0" err="1"/>
              <a:t>зразки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не </a:t>
            </a:r>
            <a:r>
              <a:rPr lang="ru-RU" sz="1400" dirty="0" err="1"/>
              <a:t>дійшли</a:t>
            </a:r>
            <a:r>
              <a:rPr lang="ru-RU" sz="1400" dirty="0"/>
              <a:t> до нас.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4176464" cy="5751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4058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3822192" cy="1152128"/>
          </a:xfrm>
        </p:spPr>
        <p:txBody>
          <a:bodyPr/>
          <a:lstStyle/>
          <a:p>
            <a:r>
              <a:rPr lang="ru-RU" dirty="0" err="1" smtClean="0"/>
              <a:t>Таблиця</a:t>
            </a:r>
            <a:r>
              <a:rPr lang="ru-RU" dirty="0" smtClean="0"/>
              <a:t> з </a:t>
            </a:r>
            <a:r>
              <a:rPr lang="ru-RU" dirty="0" err="1" smtClean="0"/>
              <a:t>шумерськими</a:t>
            </a:r>
            <a:r>
              <a:rPr lang="ru-RU" dirty="0" smtClean="0"/>
              <a:t> буквами-знаками</a:t>
            </a:r>
            <a:endParaRPr lang="ru-RU" dirty="0"/>
          </a:p>
        </p:txBody>
      </p:sp>
      <p:pic>
        <p:nvPicPr>
          <p:cNvPr id="2" name="Місце для вмісту 1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9538"/>
            <a:ext cx="3672408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292" y="2708920"/>
            <a:ext cx="5253578" cy="2929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621884" y="620688"/>
            <a:ext cx="3910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Висяч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і сади </a:t>
            </a:r>
            <a:r>
              <a:rPr lang="uk-UA" sz="2400" dirty="0" err="1" smtClean="0">
                <a:solidFill>
                  <a:schemeClr val="bg2">
                    <a:lumMod val="25000"/>
                  </a:schemeClr>
                </a:solidFill>
              </a:rPr>
              <a:t>Семераміди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. Реконструкція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805353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err="1" smtClean="0">
                <a:solidFill>
                  <a:schemeClr val="bg2">
                    <a:lumMod val="25000"/>
                  </a:schemeClr>
                </a:solidFill>
              </a:rPr>
              <a:t>Зиккурат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 в Вавилоні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39" y="2060847"/>
            <a:ext cx="2919525" cy="3832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7965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6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9552" y="692696"/>
            <a:ext cx="3822192" cy="639762"/>
          </a:xfrm>
        </p:spPr>
        <p:txBody>
          <a:bodyPr/>
          <a:lstStyle/>
          <a:p>
            <a:r>
              <a:rPr lang="uk-UA" dirty="0" smtClean="0"/>
              <a:t>Вавилонська вежа</a:t>
            </a:r>
            <a:endParaRPr lang="ru-RU" dirty="0"/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36912"/>
            <a:ext cx="4050264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860032" y="764704"/>
            <a:ext cx="3822192" cy="63976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Вавилонська вежа. </a:t>
            </a:r>
            <a:r>
              <a:rPr lang="uk-UA" dirty="0" err="1" smtClean="0"/>
              <a:t>Реконстрцкція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10" name="Місце для вмісту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08920"/>
            <a:ext cx="4280719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70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Форма хвиль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Форма хвиль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Форма хвиль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</TotalTime>
  <Words>696</Words>
  <Application>Microsoft Office PowerPoint</Application>
  <PresentationFormat>Екран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Форма хвиль</vt:lpstr>
      <vt:lpstr>Культура Вавилону</vt:lpstr>
      <vt:lpstr>Презентація PowerPoint</vt:lpstr>
      <vt:lpstr>Писемність і література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Вавилонії</dc:title>
  <dc:creator>Sara Yasmeen (Wipro Technologies)</dc:creator>
  <cp:lastModifiedBy>Тетянка</cp:lastModifiedBy>
  <cp:revision>9</cp:revision>
  <dcterms:created xsi:type="dcterms:W3CDTF">2010-02-23T11:30:32Z</dcterms:created>
  <dcterms:modified xsi:type="dcterms:W3CDTF">2013-09-25T04:09:33Z</dcterms:modified>
</cp:coreProperties>
</file>