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nu.edu.ua/faculty/Phil/Visnyk.pdf" TargetMode="External"/><Relationship Id="rId2" Type="http://schemas.openxmlformats.org/officeDocument/2006/relationships/hyperlink" Target="http://istoriya.com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iend.gov.ua/img/scholarly/file/nz_54_58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6"/>
          <a:stretch/>
        </p:blipFill>
        <p:spPr bwMode="auto">
          <a:xfrm>
            <a:off x="-1507" y="1092952"/>
            <a:ext cx="9145507" cy="576504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60" y="116632"/>
            <a:ext cx="9150424" cy="836712"/>
          </a:xfrm>
          <a:noFill/>
        </p:spPr>
        <p:txBody>
          <a:bodyPr/>
          <a:lstStyle/>
          <a:p>
            <a:pPr algn="ctr"/>
            <a:r>
              <a:rPr lang="uk-UA" sz="4000" cap="none" dirty="0" smtClean="0"/>
              <a:t>Політичний режим Республіки Білорусь</a:t>
            </a:r>
            <a:endParaRPr lang="ru-RU" sz="4000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6309320"/>
            <a:ext cx="3419872" cy="54868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uk-UA" sz="1600" b="1" cap="none" spc="0" dirty="0" smtClean="0">
                <a:latin typeface="Calibri" panose="020F0502020204030204" pitchFamily="34" charset="0"/>
              </a:rPr>
              <a:t>Підготувала студентка гр. МЕН-142</a:t>
            </a:r>
          </a:p>
          <a:p>
            <a:pPr>
              <a:spcBef>
                <a:spcPts val="0"/>
              </a:spcBef>
            </a:pPr>
            <a:r>
              <a:rPr lang="uk-UA" sz="1600" b="1" cap="none" spc="0" dirty="0" smtClean="0">
                <a:latin typeface="Calibri" panose="020F0502020204030204" pitchFamily="34" charset="0"/>
              </a:rPr>
              <a:t>Максимкова Юлія</a:t>
            </a:r>
            <a:endParaRPr lang="ru-RU" sz="1600" b="1" cap="none" spc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108012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Список використаних джерел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3886200"/>
          </a:xfrm>
        </p:spPr>
        <p:txBody>
          <a:bodyPr/>
          <a:lstStyle/>
          <a:p>
            <a:r>
              <a:rPr lang="uk-UA" dirty="0" smtClean="0"/>
              <a:t>1.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://istoriya.com.ua</a:t>
            </a:r>
            <a:r>
              <a:rPr lang="en-US" dirty="0" smtClean="0">
                <a:hlinkClick r:id="rId2"/>
              </a:rPr>
              <a:t>/</a:t>
            </a:r>
            <a:endParaRPr lang="uk-UA" dirty="0" smtClean="0"/>
          </a:p>
          <a:p>
            <a:r>
              <a:rPr lang="uk-UA" dirty="0" smtClean="0"/>
              <a:t>2.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www.lnu.edu.ua/faculty/Phil/Visnyk.pdf</a:t>
            </a:r>
            <a:endParaRPr lang="uk-UA" dirty="0" smtClean="0"/>
          </a:p>
          <a:p>
            <a:r>
              <a:rPr lang="uk-UA" dirty="0" smtClean="0"/>
              <a:t>3.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www.ipiend.gov.ua/img/scholarly/file/nz_54_58.pdf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9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2094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Зм</a:t>
            </a:r>
            <a:r>
              <a:rPr lang="uk-UA" dirty="0" err="1" smtClean="0"/>
              <a:t>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554416" cy="4471392"/>
          </a:xfrm>
        </p:spPr>
        <p:txBody>
          <a:bodyPr/>
          <a:lstStyle/>
          <a:p>
            <a:pPr>
              <a:buAutoNum type="arabicPeriod"/>
            </a:pPr>
            <a:r>
              <a:rPr lang="uk-UA" dirty="0" smtClean="0">
                <a:latin typeface="Calibri" panose="020F0502020204030204" pitchFamily="34" charset="0"/>
              </a:rPr>
              <a:t>Вступ</a:t>
            </a:r>
          </a:p>
          <a:p>
            <a:pPr>
              <a:buAutoNum type="arabicPeriod"/>
            </a:pPr>
            <a:r>
              <a:rPr lang="uk-UA" dirty="0" smtClean="0">
                <a:latin typeface="Calibri" panose="020F0502020204030204" pitchFamily="34" charset="0"/>
              </a:rPr>
              <a:t>Політичний режим Білорусі</a:t>
            </a:r>
          </a:p>
          <a:p>
            <a:pPr>
              <a:buAutoNum type="arabicPeriod"/>
            </a:pPr>
            <a:r>
              <a:rPr lang="uk-UA" dirty="0" smtClean="0">
                <a:latin typeface="Calibri" panose="020F0502020204030204" pitchFamily="34" charset="0"/>
              </a:rPr>
              <a:t>Державна ідеологія</a:t>
            </a:r>
          </a:p>
          <a:p>
            <a:pPr>
              <a:buAutoNum type="arabicPeriod"/>
            </a:pPr>
            <a:r>
              <a:rPr lang="uk-UA" dirty="0" smtClean="0">
                <a:latin typeface="Calibri" panose="020F0502020204030204" pitchFamily="34" charset="0"/>
              </a:rPr>
              <a:t>Президент та інститути державної влади</a:t>
            </a:r>
          </a:p>
          <a:p>
            <a:pPr>
              <a:buAutoNum type="arabicPeriod"/>
            </a:pPr>
            <a:r>
              <a:rPr lang="uk-UA" dirty="0" smtClean="0">
                <a:latin typeface="Calibri" panose="020F0502020204030204" pitchFamily="34" charset="0"/>
              </a:rPr>
              <a:t>Висновки</a:t>
            </a:r>
          </a:p>
          <a:p>
            <a:pPr>
              <a:buAutoNum type="arabicPeriod"/>
            </a:pPr>
            <a:r>
              <a:rPr lang="uk-UA" dirty="0" smtClean="0">
                <a:latin typeface="Calibri" panose="020F0502020204030204" pitchFamily="34" charset="0"/>
              </a:rPr>
              <a:t>Список використаних джерел</a:t>
            </a:r>
          </a:p>
          <a:p>
            <a:pPr>
              <a:buAutoNum type="arabicPeriod"/>
            </a:pPr>
            <a:endParaRPr lang="uk-UA" dirty="0" smtClean="0">
              <a:latin typeface="Calibri" panose="020F0502020204030204" pitchFamily="34" charset="0"/>
            </a:endParaRPr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3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936104"/>
          </a:xfrm>
        </p:spPr>
        <p:txBody>
          <a:bodyPr/>
          <a:lstStyle/>
          <a:p>
            <a:pPr algn="ctr"/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3960440"/>
          </a:xfrm>
        </p:spPr>
        <p:txBody>
          <a:bodyPr>
            <a:noAutofit/>
          </a:bodyPr>
          <a:lstStyle/>
          <a:p>
            <a:r>
              <a:rPr lang="uk-UA" sz="2400" dirty="0">
                <a:latin typeface="Calibri" panose="020F0502020204030204" pitchFamily="34" charset="0"/>
              </a:rPr>
              <a:t>Актуальність</a:t>
            </a:r>
            <a:r>
              <a:rPr lang="uk-UA" sz="2400" dirty="0" smtClean="0">
                <a:latin typeface="Calibri" panose="020F0502020204030204" pitchFamily="34" charset="0"/>
              </a:rPr>
              <a:t>: З </a:t>
            </a:r>
            <a:r>
              <a:rPr lang="uk-UA" sz="2400" dirty="0">
                <a:latin typeface="Calibri" panose="020F0502020204030204" pitchFamily="34" charset="0"/>
              </a:rPr>
              <a:t>огляду на перехідний стан політичного режиму України, не можна заперечувати ймовірності подальшого розвитку політичних подій за “білоруським сценарієм” . Тому актуальним є дослідження політичного режиму в </a:t>
            </a:r>
            <a:r>
              <a:rPr lang="uk-UA" sz="2400" dirty="0" smtClean="0">
                <a:latin typeface="Calibri" panose="020F0502020204030204" pitchFamily="34" charset="0"/>
              </a:rPr>
              <a:t>Білорусі.</a:t>
            </a:r>
          </a:p>
          <a:p>
            <a:endParaRPr lang="uk-UA" sz="2400" dirty="0" smtClean="0">
              <a:latin typeface="Calibri" panose="020F0502020204030204" pitchFamily="34" charset="0"/>
            </a:endParaRPr>
          </a:p>
          <a:p>
            <a:r>
              <a:rPr lang="uk-UA" sz="2400" dirty="0" smtClean="0">
                <a:latin typeface="Calibri" panose="020F0502020204030204" pitchFamily="34" charset="0"/>
              </a:rPr>
              <a:t>Мета: Дослідити політичний режим Республіки Білорусь.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632848" cy="4680520"/>
          </a:xfrm>
        </p:spPr>
        <p:txBody>
          <a:bodyPr>
            <a:normAutofit/>
          </a:bodyPr>
          <a:lstStyle/>
          <a:p>
            <a:r>
              <a:rPr lang="ru-RU" dirty="0" err="1"/>
              <a:t>Політичний</a:t>
            </a:r>
            <a:r>
              <a:rPr lang="ru-RU" dirty="0"/>
              <a:t> режим </a:t>
            </a:r>
            <a:r>
              <a:rPr lang="ru-RU" dirty="0" err="1"/>
              <a:t>Білорусі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самого початку президентства О. </a:t>
            </a:r>
            <a:r>
              <a:rPr lang="ru-RU" dirty="0" err="1"/>
              <a:t>Лукашенка</a:t>
            </a:r>
            <a:r>
              <a:rPr lang="ru-RU" dirty="0"/>
              <a:t> став </a:t>
            </a:r>
            <a:r>
              <a:rPr lang="ru-RU" dirty="0" err="1" smtClean="0"/>
              <a:t>авторитарним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нічим</a:t>
            </a:r>
            <a:r>
              <a:rPr lang="ru-RU" dirty="0"/>
              <a:t> не </a:t>
            </a:r>
            <a:r>
              <a:rPr lang="ru-RU" dirty="0" err="1"/>
              <a:t>обмежена</a:t>
            </a:r>
            <a:r>
              <a:rPr lang="ru-RU" dirty="0"/>
              <a:t> </a:t>
            </a:r>
            <a:r>
              <a:rPr lang="ru-RU" dirty="0" err="1"/>
              <a:t>суперпрезидентська</a:t>
            </a:r>
            <a:r>
              <a:rPr lang="ru-RU" dirty="0"/>
              <a:t> </a:t>
            </a:r>
            <a:r>
              <a:rPr lang="ru-RU" dirty="0" smtClean="0"/>
              <a:t>форма </a:t>
            </a:r>
            <a:r>
              <a:rPr lang="ru-RU" dirty="0" err="1" smtClean="0"/>
              <a:t>правління</a:t>
            </a:r>
            <a:r>
              <a:rPr lang="ru-RU" dirty="0"/>
              <a:t>, яка є основою для </a:t>
            </a:r>
            <a:r>
              <a:rPr lang="ru-RU" dirty="0" err="1"/>
              <a:t>утвердження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режиму </a:t>
            </a:r>
            <a:r>
              <a:rPr lang="ru-RU" dirty="0" err="1"/>
              <a:t>одноосібної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smtClean="0"/>
              <a:t>президента О</a:t>
            </a:r>
            <a:r>
              <a:rPr lang="ru-RU" dirty="0"/>
              <a:t>. </a:t>
            </a:r>
            <a:r>
              <a:rPr lang="ru-RU" dirty="0" err="1"/>
              <a:t>Лукашенка</a:t>
            </a:r>
            <a:r>
              <a:rPr lang="ru-RU" dirty="0"/>
              <a:t>. Попри те, </a:t>
            </a:r>
            <a:r>
              <a:rPr lang="ru-RU" dirty="0" err="1"/>
              <a:t>що</a:t>
            </a:r>
            <a:r>
              <a:rPr lang="ru-RU" dirty="0"/>
              <a:t> з формального </a:t>
            </a:r>
            <a:r>
              <a:rPr lang="ru-RU" dirty="0" err="1"/>
              <a:t>погляду</a:t>
            </a:r>
            <a:r>
              <a:rPr lang="ru-RU" dirty="0"/>
              <a:t> </a:t>
            </a:r>
            <a:r>
              <a:rPr lang="ru-RU" dirty="0" err="1"/>
              <a:t>Білорусь</a:t>
            </a:r>
            <a:r>
              <a:rPr lang="ru-RU" dirty="0"/>
              <a:t> є </a:t>
            </a:r>
            <a:r>
              <a:rPr lang="ru-RU" dirty="0" err="1" smtClean="0"/>
              <a:t>президентсько-парламентською</a:t>
            </a:r>
            <a:r>
              <a:rPr lang="ru-RU" dirty="0" smtClean="0"/>
              <a:t> </a:t>
            </a:r>
            <a:r>
              <a:rPr lang="ru-RU" dirty="0" err="1"/>
              <a:t>республікою</a:t>
            </a:r>
            <a:r>
              <a:rPr lang="ru-RU" dirty="0"/>
              <a:t>, </a:t>
            </a:r>
            <a:r>
              <a:rPr lang="ru-RU" dirty="0" smtClean="0"/>
              <a:t>                                        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                                             </a:t>
            </a:r>
            <a:r>
              <a:rPr lang="ru-RU" dirty="0" err="1"/>
              <a:t>гілок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засвідчує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smtClean="0"/>
              <a:t>                               </a:t>
            </a:r>
            <a:r>
              <a:rPr lang="ru-RU" dirty="0" err="1" smtClean="0"/>
              <a:t>суперпрезидентський</a:t>
            </a:r>
            <a:r>
              <a:rPr lang="ru-RU" dirty="0" smtClean="0"/>
              <a:t> </a:t>
            </a:r>
            <a:r>
              <a:rPr lang="ru-RU" dirty="0"/>
              <a:t>тип </a:t>
            </a:r>
            <a:r>
              <a:rPr lang="ru-RU" dirty="0" smtClean="0"/>
              <a:t>                              </a:t>
            </a:r>
            <a:r>
              <a:rPr lang="ru-RU" dirty="0" err="1" smtClean="0"/>
              <a:t>республіки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16178" b="-4171"/>
          <a:stretch/>
        </p:blipFill>
        <p:spPr bwMode="auto">
          <a:xfrm>
            <a:off x="5292080" y="3222281"/>
            <a:ext cx="3325091" cy="2956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1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912" y="325760"/>
            <a:ext cx="7728520" cy="1591072"/>
          </a:xfrm>
        </p:spPr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політичного</a:t>
            </a:r>
            <a:r>
              <a:rPr lang="ru-RU" dirty="0" smtClean="0"/>
              <a:t> режиму 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Білорусь</a:t>
            </a:r>
            <a:r>
              <a:rPr lang="ru-RU" dirty="0" smtClean="0"/>
              <a:t> </a:t>
            </a:r>
            <a:r>
              <a:rPr lang="ru-RU" dirty="0" err="1" smtClean="0"/>
              <a:t>вагоме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ідеологія</a:t>
            </a:r>
            <a:r>
              <a:rPr lang="ru-RU" dirty="0" smtClean="0"/>
              <a:t>, яка </a:t>
            </a:r>
            <a:r>
              <a:rPr lang="ru-RU" dirty="0" err="1" smtClean="0"/>
              <a:t>спирається</a:t>
            </a:r>
            <a:r>
              <a:rPr lang="ru-RU" dirty="0" smtClean="0"/>
              <a:t> на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запозичень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" b="3145"/>
          <a:stretch/>
        </p:blipFill>
        <p:spPr bwMode="auto">
          <a:xfrm>
            <a:off x="1331640" y="1772815"/>
            <a:ext cx="6488306" cy="4353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3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622232" cy="2592288"/>
          </a:xfrm>
        </p:spPr>
        <p:txBody>
          <a:bodyPr/>
          <a:lstStyle/>
          <a:p>
            <a:r>
              <a:rPr lang="ru-RU" dirty="0" err="1"/>
              <a:t>Узурпувавши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й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підпорядкувавши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парламент, суди та </a:t>
            </a:r>
            <a:r>
              <a:rPr lang="ru-RU" dirty="0" err="1"/>
              <a:t>наділені</a:t>
            </a:r>
            <a:r>
              <a:rPr lang="ru-RU" dirty="0"/>
              <a:t> широкими </a:t>
            </a:r>
            <a:r>
              <a:rPr lang="ru-RU" dirty="0" err="1"/>
              <a:t>повноваженнями</a:t>
            </a:r>
            <a:r>
              <a:rPr lang="ru-RU" dirty="0"/>
              <a:t> </a:t>
            </a:r>
            <a:r>
              <a:rPr lang="ru-RU" dirty="0" err="1"/>
              <a:t>каральні</a:t>
            </a:r>
            <a:r>
              <a:rPr lang="ru-RU" dirty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,                      О</a:t>
            </a:r>
            <a:r>
              <a:rPr lang="ru-RU" dirty="0"/>
              <a:t>. Лукашенко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обмежив</a:t>
            </a:r>
            <a:r>
              <a:rPr lang="ru-RU" dirty="0"/>
              <a:t> права та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 Нормою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Білорусі</a:t>
            </a:r>
            <a:r>
              <a:rPr lang="ru-RU" dirty="0"/>
              <a:t> стало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слова.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8"/>
          <a:stretch/>
        </p:blipFill>
        <p:spPr bwMode="auto">
          <a:xfrm>
            <a:off x="4644008" y="3208799"/>
            <a:ext cx="3700543" cy="2779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image.zn.ua/media/images/original/Jan2011/183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r="5269"/>
          <a:stretch/>
        </p:blipFill>
        <p:spPr bwMode="auto">
          <a:xfrm>
            <a:off x="611560" y="3210434"/>
            <a:ext cx="3602181" cy="2777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633320" cy="2808312"/>
          </a:xfrm>
        </p:spPr>
        <p:txBody>
          <a:bodyPr/>
          <a:lstStyle/>
          <a:p>
            <a:r>
              <a:rPr lang="ru-RU" dirty="0" err="1" smtClean="0"/>
              <a:t>Гіпертрофована</a:t>
            </a:r>
            <a:r>
              <a:rPr lang="ru-RU" dirty="0" smtClean="0"/>
              <a:t> </a:t>
            </a:r>
            <a:r>
              <a:rPr lang="ru-RU" dirty="0" err="1"/>
              <a:t>президентська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в </a:t>
            </a:r>
            <a:r>
              <a:rPr lang="ru-RU" dirty="0" err="1"/>
              <a:t>Білорусі</a:t>
            </a:r>
            <a:r>
              <a:rPr lang="ru-RU" dirty="0"/>
              <a:t> </a:t>
            </a:r>
            <a:r>
              <a:rPr lang="ru-RU" dirty="0" err="1"/>
              <a:t>корелюється</a:t>
            </a:r>
            <a:r>
              <a:rPr lang="ru-RU" dirty="0"/>
              <a:t> з </a:t>
            </a:r>
            <a:r>
              <a:rPr lang="ru-RU" dirty="0" err="1"/>
              <a:t>послабленням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деградацією</a:t>
            </a:r>
            <a:r>
              <a:rPr lang="ru-RU" dirty="0" smtClean="0"/>
              <a:t> </a:t>
            </a:r>
            <a:r>
              <a:rPr lang="ru-RU" dirty="0"/>
              <a:t>тих </a:t>
            </a:r>
            <a:r>
              <a:rPr lang="ru-RU" dirty="0" err="1"/>
              <a:t>інститутів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(</a:t>
            </a:r>
            <a:r>
              <a:rPr lang="ru-RU" dirty="0" err="1"/>
              <a:t>передусім</a:t>
            </a:r>
            <a:r>
              <a:rPr lang="ru-RU" dirty="0"/>
              <a:t> парламенту і </a:t>
            </a:r>
            <a:r>
              <a:rPr lang="ru-RU" dirty="0" err="1"/>
              <a:t>Конституційного</a:t>
            </a:r>
            <a:r>
              <a:rPr lang="ru-RU" dirty="0"/>
              <a:t> суду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запобіжниками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в руках </a:t>
            </a:r>
            <a:r>
              <a:rPr lang="ru-RU" dirty="0" err="1"/>
              <a:t>глави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r="5927"/>
          <a:stretch/>
        </p:blipFill>
        <p:spPr bwMode="auto">
          <a:xfrm>
            <a:off x="683568" y="3068960"/>
            <a:ext cx="3557423" cy="2969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kc.gov.by/sm_full.aspx?guid=231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r="13384"/>
          <a:stretch/>
        </p:blipFill>
        <p:spPr bwMode="auto">
          <a:xfrm>
            <a:off x="4682836" y="3068960"/>
            <a:ext cx="3706060" cy="2969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404664"/>
            <a:ext cx="5498295" cy="5832648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Слабкість</a:t>
            </a:r>
            <a:r>
              <a:rPr lang="ru-RU" dirty="0" smtClean="0"/>
              <a:t> </a:t>
            </a:r>
            <a:r>
              <a:rPr lang="ru-RU" dirty="0" err="1"/>
              <a:t>згаданих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 та </a:t>
            </a:r>
            <a:r>
              <a:rPr lang="ru-RU" dirty="0" err="1"/>
              <a:t>перевага</a:t>
            </a:r>
            <a:r>
              <a:rPr lang="ru-RU" dirty="0"/>
              <a:t> над ними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на </a:t>
            </a:r>
            <a:r>
              <a:rPr lang="ru-RU" dirty="0" err="1" smtClean="0"/>
              <a:t>чолі</a:t>
            </a:r>
            <a:r>
              <a:rPr lang="ru-RU" dirty="0" smtClean="0"/>
              <a:t> з </a:t>
            </a:r>
            <a:r>
              <a:rPr lang="ru-RU" dirty="0"/>
              <a:t>президентом </a:t>
            </a:r>
            <a:r>
              <a:rPr lang="ru-RU" dirty="0" err="1"/>
              <a:t>зумовлена</a:t>
            </a:r>
            <a:r>
              <a:rPr lang="ru-RU" dirty="0"/>
              <a:t> і </a:t>
            </a:r>
            <a:r>
              <a:rPr lang="ru-RU" dirty="0" err="1"/>
              <a:t>формальними</a:t>
            </a:r>
            <a:r>
              <a:rPr lang="ru-RU" dirty="0"/>
              <a:t> </a:t>
            </a:r>
            <a:r>
              <a:rPr lang="ru-RU" dirty="0" err="1"/>
              <a:t>чинниками</a:t>
            </a:r>
            <a:r>
              <a:rPr lang="ru-RU" dirty="0"/>
              <a:t> , і </a:t>
            </a:r>
            <a:r>
              <a:rPr lang="ru-RU" dirty="0" err="1"/>
              <a:t>неформальними</a:t>
            </a:r>
            <a:r>
              <a:rPr lang="ru-RU" dirty="0"/>
              <a:t> </a:t>
            </a:r>
            <a:r>
              <a:rPr lang="ru-RU" dirty="0" err="1"/>
              <a:t>обставинами</a:t>
            </a:r>
            <a:r>
              <a:rPr lang="ru-RU" dirty="0"/>
              <a:t> </a:t>
            </a:r>
            <a:r>
              <a:rPr lang="ru-RU" dirty="0" smtClean="0"/>
              <a:t> (</a:t>
            </a:r>
            <a:r>
              <a:rPr lang="ru-RU" dirty="0" err="1"/>
              <a:t>свідоме</a:t>
            </a:r>
            <a:r>
              <a:rPr lang="ru-RU" dirty="0"/>
              <a:t> </a:t>
            </a:r>
            <a:r>
              <a:rPr lang="ru-RU" dirty="0" err="1" smtClean="0"/>
              <a:t>недостатнє</a:t>
            </a:r>
            <a:r>
              <a:rPr lang="ru-RU" dirty="0" smtClean="0"/>
              <a:t>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об’єктивна</a:t>
            </a:r>
            <a:r>
              <a:rPr lang="ru-RU" dirty="0"/>
              <a:t> </a:t>
            </a:r>
            <a:r>
              <a:rPr lang="ru-RU" dirty="0" err="1"/>
              <a:t>невизначеність</a:t>
            </a:r>
            <a:r>
              <a:rPr lang="ru-RU" dirty="0"/>
              <a:t> </a:t>
            </a:r>
            <a:r>
              <a:rPr lang="ru-RU" dirty="0" err="1"/>
              <a:t>формальних</a:t>
            </a:r>
            <a:r>
              <a:rPr lang="ru-RU" dirty="0"/>
              <a:t> правил і процедур у </a:t>
            </a:r>
            <a:r>
              <a:rPr lang="ru-RU" dirty="0" err="1" smtClean="0"/>
              <a:t>відносинах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інститутами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спричинюють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так </a:t>
            </a:r>
            <a:r>
              <a:rPr lang="ru-RU" dirty="0" err="1"/>
              <a:t>званих</a:t>
            </a:r>
            <a:r>
              <a:rPr lang="ru-RU" dirty="0"/>
              <a:t> </a:t>
            </a:r>
            <a:r>
              <a:rPr lang="ru-RU" dirty="0" err="1"/>
              <a:t>сірих</a:t>
            </a:r>
            <a:r>
              <a:rPr lang="ru-RU" dirty="0"/>
              <a:t> зон,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відкривають</a:t>
            </a:r>
            <a:r>
              <a:rPr lang="ru-RU" dirty="0" smtClean="0"/>
              <a:t> </a:t>
            </a:r>
            <a:r>
              <a:rPr lang="ru-RU" dirty="0"/>
              <a:t>перед президентом </a:t>
            </a:r>
            <a:r>
              <a:rPr lang="ru-RU" dirty="0" err="1"/>
              <a:t>широке</a:t>
            </a:r>
            <a:r>
              <a:rPr lang="ru-RU" dirty="0"/>
              <a:t> поле </a:t>
            </a:r>
            <a:r>
              <a:rPr lang="ru-RU" dirty="0" err="1"/>
              <a:t>можливостей</a:t>
            </a:r>
            <a:r>
              <a:rPr lang="ru-RU" dirty="0"/>
              <a:t> для </a:t>
            </a:r>
            <a:r>
              <a:rPr lang="ru-RU" dirty="0" err="1"/>
              <a:t>позаправових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і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фактичної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). </a:t>
            </a:r>
          </a:p>
        </p:txBody>
      </p:sp>
      <p:pic>
        <p:nvPicPr>
          <p:cNvPr id="6148" name="Picture 4" descr="http://chronica.org/wp-content/uploads/2009/06/lukashenk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/>
          <a:stretch/>
        </p:blipFill>
        <p:spPr bwMode="auto">
          <a:xfrm>
            <a:off x="6109855" y="764704"/>
            <a:ext cx="2692386" cy="5148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781800" cy="1600200"/>
          </a:xfrm>
        </p:spPr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543800" cy="4174232"/>
          </a:xfrm>
        </p:spPr>
        <p:txBody>
          <a:bodyPr/>
          <a:lstStyle/>
          <a:p>
            <a:r>
              <a:rPr lang="uk-UA" dirty="0" smtClean="0"/>
              <a:t>З огляду на все, що сказане вище, можна зробити висновок, що для Білорусі перебіг подій останнім часом вів до утвердження авторитаризму, що тяжіє до диктаторського режиму. </a:t>
            </a:r>
          </a:p>
          <a:p>
            <a:r>
              <a:rPr lang="uk-UA" dirty="0" smtClean="0"/>
              <a:t>Проте політичний режим Білорусі унаочнює мобілізаційні можливості влади щодо збереження та використання потенціалу, успадкованого від попередньої історичної доби.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57</TotalTime>
  <Words>360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Політичний режим Республіки Білорусь</vt:lpstr>
      <vt:lpstr>Зміст</vt:lpstr>
      <vt:lpstr>Вступ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  <vt:lpstr>Список використаних джерел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Політичний режим республіки Білорусь</dc:title>
  <dc:creator>Юля Бублик</dc:creator>
  <cp:lastModifiedBy>Юля Бублик</cp:lastModifiedBy>
  <cp:revision>9</cp:revision>
  <dcterms:created xsi:type="dcterms:W3CDTF">2015-03-27T10:47:58Z</dcterms:created>
  <dcterms:modified xsi:type="dcterms:W3CDTF">2015-03-27T11:56:49Z</dcterms:modified>
</cp:coreProperties>
</file>