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spokoynaya-muzyka-Bez-nazvaniya(muzofon.com)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396552" y="1340768"/>
            <a:ext cx="6480048" cy="1752600"/>
          </a:xfrm>
        </p:spPr>
        <p:txBody>
          <a:bodyPr>
            <a:noAutofit/>
          </a:bodyPr>
          <a:lstStyle/>
          <a:p>
            <a:r>
              <a:rPr lang="uk-UA" sz="6000" b="1" dirty="0" smtClean="0"/>
              <a:t>Давньогрецьке поселення Ольвія</a:t>
            </a:r>
            <a:endParaRPr lang="uk-UA" sz="6000" b="1" dirty="0"/>
          </a:p>
        </p:txBody>
      </p:sp>
      <p:pic>
        <p:nvPicPr>
          <p:cNvPr id="6" name="spokoynaya-muzyka-Bez-nazvaniya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532440" y="33265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43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6858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Перед початком </a:t>
            </a:r>
            <a:r>
              <a:rPr lang="ru-RU" dirty="0" err="1" smtClean="0"/>
              <a:t>зборів</a:t>
            </a:r>
            <a:r>
              <a:rPr lang="ru-RU" dirty="0" smtClean="0"/>
              <a:t> </a:t>
            </a:r>
            <a:r>
              <a:rPr lang="ru-RU" dirty="0" err="1" smtClean="0"/>
              <a:t>жерці</a:t>
            </a:r>
            <a:r>
              <a:rPr lang="ru-RU" dirty="0" smtClean="0"/>
              <a:t> приносили в жертву богам </a:t>
            </a:r>
            <a:r>
              <a:rPr lang="ru-RU" dirty="0" err="1" smtClean="0"/>
              <a:t>ягняти</a:t>
            </a:r>
            <a:r>
              <a:rPr lang="ru-RU" dirty="0" smtClean="0"/>
              <a:t> і просили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сприяти</a:t>
            </a:r>
            <a:r>
              <a:rPr lang="ru-RU" dirty="0" smtClean="0"/>
              <a:t> доброму </a:t>
            </a:r>
            <a:r>
              <a:rPr lang="ru-RU" dirty="0" err="1" smtClean="0"/>
              <a:t>проходженню</a:t>
            </a:r>
            <a:r>
              <a:rPr lang="ru-RU" dirty="0" smtClean="0"/>
              <a:t> </a:t>
            </a:r>
            <a:r>
              <a:rPr lang="ru-RU" dirty="0" err="1" smtClean="0"/>
              <a:t>дебатів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Один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жертовників</a:t>
            </a:r>
            <a:r>
              <a:rPr lang="ru-RU" dirty="0" smtClean="0"/>
              <a:t>:</a:t>
            </a:r>
            <a:endParaRPr lang="uk-UA" dirty="0"/>
          </a:p>
        </p:txBody>
      </p:sp>
      <p:pic>
        <p:nvPicPr>
          <p:cNvPr id="3" name="Рисунок 2" descr="107953_orig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980728"/>
            <a:ext cx="4798100" cy="5509694"/>
          </a:xfrm>
          <a:prstGeom prst="rect">
            <a:avLst/>
          </a:prstGeom>
        </p:spPr>
      </p:pic>
    </p:spTree>
  </p:cSld>
  <p:clrMapOvr>
    <a:masterClrMapping/>
  </p:clrMapOvr>
  <p:transition advTm="1289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648"/>
            <a:ext cx="8838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err="1" smtClean="0"/>
              <a:t>Теменос</a:t>
            </a:r>
            <a:r>
              <a:rPr lang="uk-UA" dirty="0" smtClean="0"/>
              <a:t> - площа, на якій розташовувалися храми, вівтарі, статуї. У північно-східній частині </a:t>
            </a:r>
            <a:r>
              <a:rPr lang="uk-UA" dirty="0" err="1" smtClean="0"/>
              <a:t>Теменос</a:t>
            </a:r>
            <a:r>
              <a:rPr lang="uk-UA" dirty="0" smtClean="0"/>
              <a:t> знаходився храм Аполлона, у західній - храм Зевса.</a:t>
            </a:r>
            <a:endParaRPr lang="uk-UA" dirty="0"/>
          </a:p>
        </p:txBody>
      </p:sp>
      <p:pic>
        <p:nvPicPr>
          <p:cNvPr id="3" name="Рисунок 2" descr="106961_orig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124744"/>
            <a:ext cx="7344816" cy="5508612"/>
          </a:xfrm>
          <a:prstGeom prst="rect">
            <a:avLst/>
          </a:prstGeom>
        </p:spPr>
      </p:pic>
    </p:spTree>
  </p:cSld>
  <p:clrMapOvr>
    <a:masterClrMapping/>
  </p:clrMapOvr>
  <p:transition advTm="16656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4950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Перед храмом Аполлона </a:t>
            </a:r>
            <a:r>
              <a:rPr lang="ru-RU" dirty="0" err="1" smtClean="0"/>
              <a:t>знаходився</a:t>
            </a:r>
            <a:r>
              <a:rPr lang="ru-RU" dirty="0" smtClean="0"/>
              <a:t> </a:t>
            </a:r>
            <a:r>
              <a:rPr lang="ru-RU" dirty="0" err="1" smtClean="0"/>
              <a:t>головний</a:t>
            </a:r>
            <a:r>
              <a:rPr lang="ru-RU" dirty="0" smtClean="0"/>
              <a:t> </a:t>
            </a:r>
            <a:r>
              <a:rPr lang="ru-RU" dirty="0" err="1" smtClean="0"/>
              <a:t>вівтар</a:t>
            </a:r>
            <a:r>
              <a:rPr lang="ru-RU" dirty="0" smtClean="0"/>
              <a:t> у </a:t>
            </a:r>
            <a:r>
              <a:rPr lang="ru-RU" dirty="0" err="1" smtClean="0"/>
              <a:t>формі</a:t>
            </a:r>
            <a:r>
              <a:rPr lang="ru-RU" dirty="0" smtClean="0"/>
              <a:t> </a:t>
            </a:r>
            <a:r>
              <a:rPr lang="ru-RU" dirty="0" err="1" smtClean="0"/>
              <a:t>хреста</a:t>
            </a:r>
            <a:r>
              <a:rPr lang="ru-RU" dirty="0" smtClean="0"/>
              <a:t>:</a:t>
            </a:r>
            <a:endParaRPr lang="uk-UA" dirty="0"/>
          </a:p>
        </p:txBody>
      </p:sp>
      <p:pic>
        <p:nvPicPr>
          <p:cNvPr id="3" name="Рисунок 2" descr="107110_orig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052736"/>
            <a:ext cx="7380312" cy="5535234"/>
          </a:xfrm>
          <a:prstGeom prst="rect">
            <a:avLst/>
          </a:prstGeom>
        </p:spPr>
      </p:pic>
    </p:spTree>
  </p:cSld>
  <p:clrMapOvr>
    <a:masterClrMapping/>
  </p:clrMapOvr>
  <p:transition advTm="9453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38289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Залишки</a:t>
            </a:r>
            <a:r>
              <a:rPr lang="ru-RU" dirty="0" smtClean="0"/>
              <a:t> колон храму та </a:t>
            </a:r>
            <a:r>
              <a:rPr lang="ru-RU" dirty="0" err="1" smtClean="0"/>
              <a:t>бруківки</a:t>
            </a:r>
            <a:r>
              <a:rPr lang="ru-RU" dirty="0" smtClean="0"/>
              <a:t>:</a:t>
            </a:r>
            <a:endParaRPr lang="uk-UA" dirty="0"/>
          </a:p>
        </p:txBody>
      </p:sp>
      <p:pic>
        <p:nvPicPr>
          <p:cNvPr id="3" name="Рисунок 2" descr="107643_orig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692696"/>
            <a:ext cx="4155772" cy="5535421"/>
          </a:xfrm>
          <a:prstGeom prst="rect">
            <a:avLst/>
          </a:prstGeom>
        </p:spPr>
      </p:pic>
      <p:pic>
        <p:nvPicPr>
          <p:cNvPr id="4" name="Рисунок 3" descr="107294_orig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692696"/>
            <a:ext cx="4162675" cy="5544616"/>
          </a:xfrm>
          <a:prstGeom prst="rect">
            <a:avLst/>
          </a:prstGeom>
        </p:spPr>
      </p:pic>
    </p:spTree>
  </p:cSld>
  <p:clrMapOvr>
    <a:masterClrMapping/>
  </p:clrMapOvr>
  <p:transition advTm="75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4406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Реконструйоване зображення </a:t>
            </a:r>
            <a:r>
              <a:rPr lang="uk-UA" dirty="0" err="1" smtClean="0"/>
              <a:t>теменос</a:t>
            </a:r>
            <a:r>
              <a:rPr lang="uk-UA" dirty="0" smtClean="0"/>
              <a:t>:</a:t>
            </a:r>
            <a:endParaRPr lang="uk-UA" dirty="0"/>
          </a:p>
        </p:txBody>
      </p:sp>
      <p:pic>
        <p:nvPicPr>
          <p:cNvPr id="3" name="Рисунок 2" descr="108108_orig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980728"/>
            <a:ext cx="8229485" cy="4824536"/>
          </a:xfrm>
          <a:prstGeom prst="rect">
            <a:avLst/>
          </a:prstGeom>
        </p:spPr>
      </p:pic>
    </p:spTree>
  </p:cSld>
  <p:clrMapOvr>
    <a:masterClrMapping/>
  </p:clrMapOvr>
  <p:transition advTm="10531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792088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300" dirty="0" smtClean="0"/>
              <a:t>У середині </a:t>
            </a:r>
            <a:r>
              <a:rPr lang="en-US" sz="2300" dirty="0" smtClean="0"/>
              <a:t>I </a:t>
            </a:r>
            <a:r>
              <a:rPr lang="uk-UA" sz="2300" dirty="0" smtClean="0"/>
              <a:t>в . до н. е. . місто було зруйноване племенами </a:t>
            </a:r>
            <a:r>
              <a:rPr lang="uk-UA" sz="2300" dirty="0" err="1" smtClean="0"/>
              <a:t>гетів</a:t>
            </a:r>
            <a:r>
              <a:rPr lang="uk-UA" sz="2300" dirty="0" smtClean="0"/>
              <a:t> . Розгром супроводжувався оскверненням святинь , руйнуванням храмів і пам'ятників , пожежами , городян гнали в рабство. Відродження Ольвії починається після 40 -х років нашої ери , в період перебування в місті римських військ , що прийшли в часи імператора Нерона. У </a:t>
            </a:r>
            <a:r>
              <a:rPr lang="en-US" sz="2300" dirty="0" smtClean="0"/>
              <a:t>II </a:t>
            </a:r>
            <a:r>
              <a:rPr lang="uk-UA" sz="2300" dirty="0" smtClean="0"/>
              <a:t>столітті н.е. для захисту міста в Ольвії залишається римський гарнізон , який розміщувався в цитаделі. На початку </a:t>
            </a:r>
            <a:r>
              <a:rPr lang="en-US" sz="2300" dirty="0" smtClean="0"/>
              <a:t>III </a:t>
            </a:r>
            <a:r>
              <a:rPr lang="uk-UA" sz="2300" dirty="0" smtClean="0"/>
              <a:t>століття місто було включено до складу римської провінції Нижня </a:t>
            </a:r>
            <a:r>
              <a:rPr lang="uk-UA" sz="2300" dirty="0" err="1" smtClean="0"/>
              <a:t>Мезія</a:t>
            </a:r>
            <a:r>
              <a:rPr lang="uk-UA" sz="2300" dirty="0" smtClean="0"/>
              <a:t> . З перебуванням римлян пов'язана поява </a:t>
            </a:r>
            <a:r>
              <a:rPr lang="uk-UA" sz="2300" dirty="0" err="1" smtClean="0"/>
              <a:t>Зевсового</a:t>
            </a:r>
            <a:r>
              <a:rPr lang="uk-UA" sz="2300" dirty="0" smtClean="0"/>
              <a:t> кургану зі склепом в </a:t>
            </a:r>
            <a:r>
              <a:rPr lang="en-US" sz="2300" dirty="0" smtClean="0"/>
              <a:t>II </a:t>
            </a:r>
            <a:r>
              <a:rPr lang="uk-UA" sz="2300" dirty="0" smtClean="0"/>
              <a:t>столітті н.е. Це типово римське похоронна споруда , що являє собою величну гробницю. Курган складався з земляного насипу висотою 14,5 метра і 37 метрів у діаметрі. Підстава його оточувала красива кам'яна обкладка висотою в півтора метра. Над потужним кам'яним фундаментом стояв ряд великих добре оброблених плит.</a:t>
            </a:r>
            <a:endParaRPr lang="uk-UA" sz="2300" dirty="0"/>
          </a:p>
        </p:txBody>
      </p:sp>
    </p:spTree>
  </p:cSld>
  <p:clrMapOvr>
    <a:masterClrMapping/>
  </p:clrMapOvr>
  <p:transition advTm="49844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8542_orig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34634"/>
            <a:ext cx="8640960" cy="6480720"/>
          </a:xfrm>
          <a:prstGeom prst="rect">
            <a:avLst/>
          </a:prstGeom>
        </p:spPr>
      </p:pic>
    </p:spTree>
  </p:cSld>
  <p:clrMapOvr>
    <a:masterClrMapping/>
  </p:clrMapOvr>
  <p:transition advTm="5828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8656_orig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188640"/>
            <a:ext cx="4703282" cy="6264696"/>
          </a:xfrm>
          <a:prstGeom prst="rect">
            <a:avLst/>
          </a:prstGeom>
        </p:spPr>
      </p:pic>
      <p:pic>
        <p:nvPicPr>
          <p:cNvPr id="3" name="Рисунок 2" descr="108898_orig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188640"/>
            <a:ext cx="4716016" cy="6281656"/>
          </a:xfrm>
          <a:prstGeom prst="rect">
            <a:avLst/>
          </a:prstGeom>
        </p:spPr>
      </p:pic>
    </p:spTree>
  </p:cSld>
  <p:clrMapOvr>
    <a:masterClrMapping/>
  </p:clrMapOvr>
  <p:transition advTm="5297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У </a:t>
            </a:r>
            <a:r>
              <a:rPr lang="ru-RU" dirty="0" err="1" smtClean="0"/>
              <a:t>цій</a:t>
            </a:r>
            <a:r>
              <a:rPr lang="ru-RU" dirty="0" smtClean="0"/>
              <a:t> </a:t>
            </a:r>
            <a:r>
              <a:rPr lang="ru-RU" dirty="0" err="1" smtClean="0"/>
              <a:t>будівлі</a:t>
            </a:r>
            <a:r>
              <a:rPr lang="ru-RU" dirty="0" smtClean="0"/>
              <a:t> </a:t>
            </a:r>
            <a:r>
              <a:rPr lang="ru-RU" dirty="0" err="1" smtClean="0"/>
              <a:t>знаходиться</a:t>
            </a:r>
            <a:r>
              <a:rPr lang="ru-RU" dirty="0" smtClean="0"/>
              <a:t> музей </a:t>
            </a:r>
            <a:r>
              <a:rPr lang="ru-RU" dirty="0" err="1" smtClean="0"/>
              <a:t>міста</a:t>
            </a:r>
            <a:r>
              <a:rPr lang="ru-RU" dirty="0" smtClean="0"/>
              <a:t> </a:t>
            </a:r>
            <a:r>
              <a:rPr lang="ru-RU" dirty="0" err="1" smtClean="0"/>
              <a:t>Ольвія</a:t>
            </a:r>
            <a:r>
              <a:rPr lang="ru-RU" dirty="0" smtClean="0"/>
              <a:t>:</a:t>
            </a:r>
            <a:endParaRPr lang="uk-UA" dirty="0"/>
          </a:p>
        </p:txBody>
      </p:sp>
      <p:pic>
        <p:nvPicPr>
          <p:cNvPr id="3" name="Рисунок 2" descr="109621_orig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19" y="908720"/>
            <a:ext cx="7392821" cy="5544616"/>
          </a:xfrm>
          <a:prstGeom prst="rect">
            <a:avLst/>
          </a:prstGeom>
        </p:spPr>
      </p:pic>
    </p:spTree>
  </p:cSld>
  <p:clrMapOvr>
    <a:masterClrMapping/>
  </p:clrMapOvr>
  <p:transition advTm="6188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9880_orig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283968" cy="3212976"/>
          </a:xfrm>
          <a:prstGeom prst="rect">
            <a:avLst/>
          </a:prstGeom>
        </p:spPr>
      </p:pic>
      <p:pic>
        <p:nvPicPr>
          <p:cNvPr id="3" name="Рисунок 2" descr="111060_orig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212976"/>
            <a:ext cx="5076056" cy="3645024"/>
          </a:xfrm>
          <a:prstGeom prst="rect">
            <a:avLst/>
          </a:prstGeom>
        </p:spPr>
      </p:pic>
      <p:pic>
        <p:nvPicPr>
          <p:cNvPr id="4" name="Рисунок 3" descr="110602_origin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5065" y="0"/>
            <a:ext cx="4068935" cy="422108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76056" y="4365104"/>
            <a:ext cx="40679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accent1">
                    <a:lumMod val="10000"/>
                  </a:schemeClr>
                </a:solidFill>
              </a:rPr>
              <a:t>Збережена</a:t>
            </a:r>
            <a:r>
              <a:rPr lang="ru-RU" dirty="0" smtClean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10000"/>
                  </a:schemeClr>
                </a:solidFill>
              </a:rPr>
              <a:t>частина</a:t>
            </a:r>
            <a:r>
              <a:rPr lang="ru-RU" dirty="0" smtClean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10000"/>
                  </a:schemeClr>
                </a:solidFill>
              </a:rPr>
              <a:t>міста</a:t>
            </a:r>
            <a:r>
              <a:rPr lang="ru-RU" dirty="0" smtClean="0">
                <a:solidFill>
                  <a:schemeClr val="accent1">
                    <a:lumMod val="10000"/>
                  </a:schemeClr>
                </a:solidFill>
              </a:rPr>
              <a:t> становить </a:t>
            </a:r>
            <a:r>
              <a:rPr lang="ru-RU" dirty="0" err="1" smtClean="0">
                <a:solidFill>
                  <a:schemeClr val="accent1">
                    <a:lumMod val="10000"/>
                  </a:schemeClr>
                </a:solidFill>
              </a:rPr>
              <a:t>близько</a:t>
            </a:r>
            <a:r>
              <a:rPr lang="ru-RU" dirty="0" smtClean="0">
                <a:solidFill>
                  <a:schemeClr val="accent1">
                    <a:lumMod val="10000"/>
                  </a:schemeClr>
                </a:solidFill>
              </a:rPr>
              <a:t> 30 га, </a:t>
            </a:r>
            <a:r>
              <a:rPr lang="ru-RU" dirty="0" err="1" smtClean="0">
                <a:solidFill>
                  <a:schemeClr val="accent1">
                    <a:lumMod val="10000"/>
                  </a:schemeClr>
                </a:solidFill>
              </a:rPr>
              <a:t>близько</a:t>
            </a:r>
            <a:r>
              <a:rPr lang="ru-RU" dirty="0" smtClean="0">
                <a:solidFill>
                  <a:schemeClr val="accent1">
                    <a:lumMod val="10000"/>
                  </a:schemeClr>
                </a:solidFill>
              </a:rPr>
              <a:t> 20 га </a:t>
            </a:r>
            <a:r>
              <a:rPr lang="ru-RU" dirty="0" err="1" smtClean="0">
                <a:solidFill>
                  <a:schemeClr val="accent1">
                    <a:lumMod val="10000"/>
                  </a:schemeClr>
                </a:solidFill>
              </a:rPr>
              <a:t>знищено</a:t>
            </a:r>
            <a:r>
              <a:rPr lang="ru-RU" dirty="0" smtClean="0">
                <a:solidFill>
                  <a:schemeClr val="accent1">
                    <a:lumMod val="10000"/>
                  </a:schemeClr>
                </a:solidFill>
              </a:rPr>
              <a:t> водами лиману. На </a:t>
            </a:r>
            <a:r>
              <a:rPr lang="ru-RU" dirty="0" err="1" smtClean="0">
                <a:solidFill>
                  <a:schemeClr val="accent1">
                    <a:lumMod val="10000"/>
                  </a:schemeClr>
                </a:solidFill>
              </a:rPr>
              <a:t>сьогоднішній</a:t>
            </a:r>
            <a:r>
              <a:rPr lang="ru-RU" dirty="0" smtClean="0">
                <a:solidFill>
                  <a:schemeClr val="accent1">
                    <a:lumMod val="10000"/>
                  </a:schemeClr>
                </a:solidFill>
              </a:rPr>
              <a:t> день </a:t>
            </a:r>
            <a:r>
              <a:rPr lang="ru-RU" dirty="0" err="1" smtClean="0">
                <a:solidFill>
                  <a:schemeClr val="accent1">
                    <a:lumMod val="10000"/>
                  </a:schemeClr>
                </a:solidFill>
              </a:rPr>
              <a:t>розкопані</a:t>
            </a:r>
            <a:r>
              <a:rPr lang="ru-RU" dirty="0" smtClean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10000"/>
                  </a:schemeClr>
                </a:solidFill>
              </a:rPr>
              <a:t>досить</a:t>
            </a:r>
            <a:r>
              <a:rPr lang="ru-RU" dirty="0" smtClean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10000"/>
                  </a:schemeClr>
                </a:solidFill>
              </a:rPr>
              <a:t>незначні</a:t>
            </a:r>
            <a:r>
              <a:rPr lang="ru-RU" dirty="0" smtClean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10000"/>
                  </a:schemeClr>
                </a:solidFill>
              </a:rPr>
              <a:t>фрагменти</a:t>
            </a:r>
            <a:r>
              <a:rPr lang="ru-RU" dirty="0" smtClean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10000"/>
                  </a:schemeClr>
                </a:solidFill>
              </a:rPr>
              <a:t>міста</a:t>
            </a:r>
            <a:r>
              <a:rPr lang="ru-RU" dirty="0" smtClean="0">
                <a:solidFill>
                  <a:schemeClr val="accent1">
                    <a:lumMod val="1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1">
                    <a:lumMod val="10000"/>
                  </a:schemeClr>
                </a:solidFill>
              </a:rPr>
              <a:t>розкопки</a:t>
            </a:r>
            <a:r>
              <a:rPr lang="ru-RU" dirty="0" smtClean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10000"/>
                  </a:schemeClr>
                </a:solidFill>
              </a:rPr>
              <a:t>тривають</a:t>
            </a:r>
            <a:r>
              <a:rPr lang="ru-RU" dirty="0" smtClean="0">
                <a:solidFill>
                  <a:schemeClr val="accent1">
                    <a:lumMod val="10000"/>
                  </a:schemeClr>
                </a:solidFill>
              </a:rPr>
              <a:t>.</a:t>
            </a:r>
            <a:endParaRPr lang="uk-UA" dirty="0">
              <a:solidFill>
                <a:schemeClr val="accent1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advTm="9234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467600" cy="1143000"/>
          </a:xfrm>
        </p:spPr>
        <p:txBody>
          <a:bodyPr/>
          <a:lstStyle/>
          <a:p>
            <a:pPr algn="ctr"/>
            <a:r>
              <a:rPr lang="uk-UA" dirty="0" smtClean="0"/>
              <a:t>Місто – щастя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uk-UA" dirty="0" smtClean="0"/>
              <a:t>Давньогрецьке </a:t>
            </a:r>
            <a:r>
              <a:rPr lang="uk-UA" dirty="0" smtClean="0"/>
              <a:t>місто Ольвія ( </a:t>
            </a:r>
            <a:r>
              <a:rPr lang="en-US" dirty="0" smtClean="0"/>
              <a:t>Ó</a:t>
            </a:r>
            <a:r>
              <a:rPr lang="el-GR" dirty="0" smtClean="0"/>
              <a:t>λβια ) </a:t>
            </a:r>
            <a:r>
              <a:rPr lang="uk-UA" dirty="0" smtClean="0"/>
              <a:t>було засновано </a:t>
            </a:r>
            <a:r>
              <a:rPr lang="uk-UA" dirty="0" smtClean="0"/>
              <a:t>на правій стороні Бузького лиману в </a:t>
            </a:r>
            <a:r>
              <a:rPr lang="en-US" dirty="0" smtClean="0"/>
              <a:t>VI </a:t>
            </a:r>
            <a:r>
              <a:rPr lang="uk-UA" dirty="0" smtClean="0"/>
              <a:t>столітті до нашої ери вихідцями з міста </a:t>
            </a:r>
            <a:r>
              <a:rPr lang="uk-UA" dirty="0" err="1" smtClean="0"/>
              <a:t>Мілета</a:t>
            </a:r>
            <a:r>
              <a:rPr lang="uk-UA" dirty="0" smtClean="0"/>
              <a:t> і є самим північним давньогрецьким поселенням на Чорному морі. Збережені залишки міста знаходяться біля села </a:t>
            </a:r>
            <a:r>
              <a:rPr lang="uk-UA" dirty="0" err="1" smtClean="0"/>
              <a:t>Парутине</a:t>
            </a:r>
            <a:r>
              <a:rPr lang="uk-UA" dirty="0" smtClean="0"/>
              <a:t> Очаківського району Миколаївської області.</a:t>
            </a:r>
          </a:p>
          <a:p>
            <a:r>
              <a:rPr lang="uk-UA" dirty="0" smtClean="0"/>
              <a:t>Назва поселення перекладається як «щаслива» . Місто розташовувалося на двох рівнях: верхньому і нижньому , і займав в період розквіту площу близько 50 га . Чисельність його населення досягала 15 тисяч чоловік. Місто було оточене кам'яною оборонною стіною з вежами , в південній частині знаходилася цитадель.</a:t>
            </a:r>
            <a:endParaRPr lang="uk-UA" dirty="0"/>
          </a:p>
        </p:txBody>
      </p:sp>
    </p:spTree>
  </p:cSld>
  <p:clrMapOvr>
    <a:masterClrMapping/>
  </p:clrMapOvr>
  <p:transition advTm="41422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04748_orig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8712968" cy="6534726"/>
          </a:xfrm>
          <a:prstGeom prst="rect">
            <a:avLst/>
          </a:prstGeom>
        </p:spPr>
      </p:pic>
    </p:spTree>
  </p:cSld>
  <p:clrMapOvr>
    <a:masterClrMapping/>
  </p:clrMapOvr>
  <p:transition advTm="525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6462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Перші</a:t>
            </a:r>
            <a:r>
              <a:rPr lang="ru-RU" dirty="0" smtClean="0"/>
              <a:t> </a:t>
            </a:r>
            <a:r>
              <a:rPr lang="ru-RU" dirty="0" err="1" smtClean="0"/>
              <a:t>житлові</a:t>
            </a:r>
            <a:r>
              <a:rPr lang="ru-RU" dirty="0" smtClean="0"/>
              <a:t> </a:t>
            </a:r>
            <a:r>
              <a:rPr lang="ru-RU" dirty="0" err="1" smtClean="0"/>
              <a:t>споруди</a:t>
            </a:r>
            <a:r>
              <a:rPr lang="ru-RU" dirty="0" smtClean="0"/>
              <a:t> </a:t>
            </a:r>
            <a:r>
              <a:rPr lang="ru-RU" dirty="0" err="1" smtClean="0"/>
              <a:t>Ольвії</a:t>
            </a:r>
            <a:r>
              <a:rPr lang="ru-RU" dirty="0" smtClean="0"/>
              <a:t> представляли собою землянки.</a:t>
            </a:r>
            <a:endParaRPr lang="uk-UA" dirty="0"/>
          </a:p>
        </p:txBody>
      </p:sp>
      <p:pic>
        <p:nvPicPr>
          <p:cNvPr id="3" name="Рисунок 2" descr="104988_orig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908720"/>
            <a:ext cx="7296811" cy="5472608"/>
          </a:xfrm>
          <a:prstGeom prst="rect">
            <a:avLst/>
          </a:prstGeom>
        </p:spPr>
      </p:pic>
    </p:spTree>
  </p:cSld>
  <p:clrMapOvr>
    <a:masterClrMapping/>
  </p:clrMapOvr>
  <p:transition advTm="839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65344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Місто був розпланований на прямокутні квартали </a:t>
            </a:r>
            <a:r>
              <a:rPr lang="en-US" dirty="0" smtClean="0"/>
              <a:t>c </a:t>
            </a:r>
            <a:r>
              <a:rPr lang="uk-UA" dirty="0" smtClean="0"/>
              <a:t>прямими вулицями. У Нижньому місті розташовувалися ремісничі квартали і порт. Спочатку будівництво в Ольвії велося з сирцевої цегли, пізніше використовувався місцевий камінь. </a:t>
            </a:r>
          </a:p>
          <a:p>
            <a:r>
              <a:rPr lang="uk-UA" dirty="0" smtClean="0"/>
              <a:t>Житловий квартал:</a:t>
            </a:r>
            <a:endParaRPr lang="uk-UA" dirty="0"/>
          </a:p>
        </p:txBody>
      </p:sp>
      <p:pic>
        <p:nvPicPr>
          <p:cNvPr id="3" name="Рисунок 2" descr="105520_orig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2060848"/>
            <a:ext cx="6864763" cy="4536504"/>
          </a:xfrm>
          <a:prstGeom prst="rect">
            <a:avLst/>
          </a:prstGeom>
        </p:spPr>
      </p:pic>
    </p:spTree>
  </p:cSld>
  <p:clrMapOvr>
    <a:masterClrMapping/>
  </p:clrMapOvr>
  <p:transition advTm="1486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5398_orig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52636"/>
            <a:ext cx="8712968" cy="6480720"/>
          </a:xfrm>
          <a:prstGeom prst="rect">
            <a:avLst/>
          </a:prstGeom>
        </p:spPr>
      </p:pic>
    </p:spTree>
  </p:cSld>
  <p:clrMapOvr>
    <a:masterClrMapping/>
  </p:clrMapOvr>
  <p:transition advTm="7297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5382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Реконструйоване</a:t>
            </a:r>
            <a:r>
              <a:rPr lang="ru-RU" dirty="0" smtClean="0"/>
              <a:t> </a:t>
            </a:r>
            <a:r>
              <a:rPr lang="ru-RU" dirty="0" err="1" smtClean="0"/>
              <a:t>зображення</a:t>
            </a:r>
            <a:r>
              <a:rPr lang="ru-RU" dirty="0" smtClean="0"/>
              <a:t> </a:t>
            </a:r>
            <a:r>
              <a:rPr lang="ru-RU" dirty="0" err="1" smtClean="0"/>
              <a:t>вулиці</a:t>
            </a:r>
            <a:r>
              <a:rPr lang="ru-RU" dirty="0" smtClean="0"/>
              <a:t> в </a:t>
            </a:r>
            <a:r>
              <a:rPr lang="ru-RU" dirty="0" err="1" smtClean="0"/>
              <a:t>Ольвії</a:t>
            </a:r>
            <a:r>
              <a:rPr lang="ru-RU" dirty="0" smtClean="0"/>
              <a:t>:</a:t>
            </a:r>
            <a:endParaRPr lang="uk-UA" dirty="0"/>
          </a:p>
        </p:txBody>
      </p:sp>
      <p:pic>
        <p:nvPicPr>
          <p:cNvPr id="3" name="Рисунок 2" descr="105790_orig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836712"/>
            <a:ext cx="6048672" cy="5567418"/>
          </a:xfrm>
          <a:prstGeom prst="rect">
            <a:avLst/>
          </a:prstGeom>
        </p:spPr>
      </p:pic>
    </p:spTree>
  </p:cSld>
  <p:clrMapOvr>
    <a:masterClrMapping/>
  </p:clrMapOvr>
  <p:transition advTm="6781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6534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 </a:t>
            </a:r>
            <a:r>
              <a:rPr lang="ru-RU" dirty="0" err="1" smtClean="0"/>
              <a:t>центрі</a:t>
            </a:r>
            <a:r>
              <a:rPr lang="ru-RU" dirty="0" smtClean="0"/>
              <a:t> </a:t>
            </a:r>
            <a:r>
              <a:rPr lang="ru-RU" dirty="0" err="1" smtClean="0"/>
              <a:t>Верхнього</a:t>
            </a:r>
            <a:r>
              <a:rPr lang="ru-RU" dirty="0" smtClean="0"/>
              <a:t> </a:t>
            </a:r>
            <a:r>
              <a:rPr lang="ru-RU" dirty="0" err="1" smtClean="0"/>
              <a:t>міста</a:t>
            </a:r>
            <a:r>
              <a:rPr lang="ru-RU" dirty="0" smtClean="0"/>
              <a:t> </a:t>
            </a:r>
            <a:r>
              <a:rPr lang="ru-RU" dirty="0" err="1" smtClean="0"/>
              <a:t>знаходилася</a:t>
            </a:r>
            <a:r>
              <a:rPr lang="ru-RU" dirty="0" smtClean="0"/>
              <a:t> </a:t>
            </a:r>
            <a:r>
              <a:rPr lang="ru-RU" dirty="0" err="1" smtClean="0"/>
              <a:t>головна</a:t>
            </a:r>
            <a:r>
              <a:rPr lang="ru-RU" dirty="0" smtClean="0"/>
              <a:t> </a:t>
            </a:r>
            <a:r>
              <a:rPr lang="ru-RU" dirty="0" err="1" smtClean="0"/>
              <a:t>площа</a:t>
            </a:r>
            <a:r>
              <a:rPr lang="ru-RU" dirty="0" smtClean="0"/>
              <a:t> - Агора. На </a:t>
            </a:r>
            <a:r>
              <a:rPr lang="ru-RU" dirty="0" err="1" smtClean="0"/>
              <a:t>ній</a:t>
            </a:r>
            <a:r>
              <a:rPr lang="ru-RU" dirty="0" smtClean="0"/>
              <a:t> проходили </a:t>
            </a:r>
            <a:r>
              <a:rPr lang="ru-RU" dirty="0" err="1" smtClean="0"/>
              <a:t>народні</a:t>
            </a:r>
            <a:r>
              <a:rPr lang="ru-RU" dirty="0" smtClean="0"/>
              <a:t> </a:t>
            </a:r>
            <a:r>
              <a:rPr lang="ru-RU" dirty="0" err="1" smtClean="0"/>
              <a:t>збори</a:t>
            </a:r>
            <a:r>
              <a:rPr lang="ru-RU" dirty="0" smtClean="0"/>
              <a:t>, вона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місцем</a:t>
            </a:r>
            <a:r>
              <a:rPr lang="ru-RU" dirty="0" smtClean="0"/>
              <a:t> </a:t>
            </a:r>
            <a:r>
              <a:rPr lang="ru-RU" dirty="0" err="1" smtClean="0"/>
              <a:t>торгівлі</a:t>
            </a:r>
            <a:r>
              <a:rPr lang="ru-RU" dirty="0" smtClean="0"/>
              <a:t>. </a:t>
            </a:r>
            <a:r>
              <a:rPr lang="ru-RU" dirty="0" err="1" smtClean="0"/>
              <a:t>Навколо</a:t>
            </a:r>
            <a:r>
              <a:rPr lang="ru-RU" dirty="0" smtClean="0"/>
              <a:t> </a:t>
            </a:r>
            <a:r>
              <a:rPr lang="ru-RU" dirty="0" err="1" smtClean="0"/>
              <a:t>Агори</a:t>
            </a:r>
            <a:r>
              <a:rPr lang="ru-RU" dirty="0" smtClean="0"/>
              <a:t> </a:t>
            </a:r>
            <a:r>
              <a:rPr lang="ru-RU" dirty="0" err="1" smtClean="0"/>
              <a:t>розташовувалися</a:t>
            </a:r>
            <a:r>
              <a:rPr lang="ru-RU" dirty="0" smtClean="0"/>
              <a:t> </a:t>
            </a:r>
            <a:r>
              <a:rPr lang="ru-RU" dirty="0" err="1" smtClean="0"/>
              <a:t>будівлі</a:t>
            </a:r>
            <a:r>
              <a:rPr lang="ru-RU" dirty="0" smtClean="0"/>
              <a:t>, де </a:t>
            </a:r>
            <a:r>
              <a:rPr lang="ru-RU" dirty="0" err="1" smtClean="0"/>
              <a:t>розміщувалися</a:t>
            </a:r>
            <a:r>
              <a:rPr lang="ru-RU" dirty="0" smtClean="0"/>
              <a:t> </a:t>
            </a:r>
            <a:r>
              <a:rPr lang="ru-RU" dirty="0" err="1" smtClean="0"/>
              <a:t>органи</a:t>
            </a:r>
            <a:r>
              <a:rPr lang="ru-RU" dirty="0" smtClean="0"/>
              <a:t> </a:t>
            </a:r>
            <a:r>
              <a:rPr lang="ru-RU" dirty="0" err="1" smtClean="0"/>
              <a:t>управління</a:t>
            </a:r>
            <a:r>
              <a:rPr lang="ru-RU" dirty="0" smtClean="0"/>
              <a:t> </a:t>
            </a:r>
            <a:r>
              <a:rPr lang="ru-RU" dirty="0" err="1" smtClean="0"/>
              <a:t>містом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3" name="Рисунок 2" descr="106112_orig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556792"/>
            <a:ext cx="6120680" cy="5022241"/>
          </a:xfrm>
          <a:prstGeom prst="rect">
            <a:avLst/>
          </a:prstGeom>
        </p:spPr>
      </p:pic>
    </p:spTree>
  </p:cSld>
  <p:clrMapOvr>
    <a:masterClrMapping/>
  </p:clrMapOvr>
  <p:transition advTm="13188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6439_orig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8640960" cy="6480720"/>
          </a:xfrm>
          <a:prstGeom prst="rect">
            <a:avLst/>
          </a:prstGeom>
        </p:spPr>
      </p:pic>
    </p:spTree>
  </p:cSld>
  <p:clrMapOvr>
    <a:masterClrMapping/>
  </p:clrMapOvr>
  <p:transition advTm="4625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Другая 25">
      <a:dk1>
        <a:srgbClr val="673F04"/>
      </a:dk1>
      <a:lt1>
        <a:srgbClr val="808759"/>
      </a:lt1>
      <a:dk2>
        <a:srgbClr val="CE7E08"/>
      </a:dk2>
      <a:lt2>
        <a:srgbClr val="F7EFDE"/>
      </a:lt2>
      <a:accent1>
        <a:srgbClr val="FCDEB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64</TotalTime>
  <Words>444</Words>
  <Application>Microsoft Office PowerPoint</Application>
  <PresentationFormat>Экран (4:3)</PresentationFormat>
  <Paragraphs>18</Paragraphs>
  <Slides>19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Техническая</vt:lpstr>
      <vt:lpstr>Слайд 1</vt:lpstr>
      <vt:lpstr>Місто – щастя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-  Місто щастя </dc:title>
  <cp:lastModifiedBy>Admin</cp:lastModifiedBy>
  <cp:revision>11</cp:revision>
  <dcterms:modified xsi:type="dcterms:W3CDTF">2014-02-11T17:56:09Z</dcterms:modified>
</cp:coreProperties>
</file>