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060848"/>
            <a:ext cx="5724128" cy="2376264"/>
          </a:xfrm>
        </p:spPr>
        <p:txBody>
          <a:bodyPr>
            <a:noAutofit/>
          </a:bodyPr>
          <a:lstStyle/>
          <a:p>
            <a:r>
              <a:rPr lang="uk-UA" sz="6600" dirty="0" smtClean="0"/>
              <a:t>Монополія Рокфеллера</a:t>
            </a:r>
            <a:endParaRPr lang="uk-UA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808" y="4941168"/>
            <a:ext cx="5464696" cy="1752600"/>
          </a:xfrm>
        </p:spPr>
        <p:txBody>
          <a:bodyPr>
            <a:normAutofit/>
          </a:bodyPr>
          <a:lstStyle/>
          <a:p>
            <a:r>
              <a:rPr lang="ru-RU" sz="3200" dirty="0"/>
              <a:t>Стати </a:t>
            </a:r>
            <a:r>
              <a:rPr lang="ru-RU" sz="3200" dirty="0" err="1"/>
              <a:t>засновником</a:t>
            </a:r>
            <a:r>
              <a:rPr lang="ru-RU" sz="3200" dirty="0"/>
              <a:t> </a:t>
            </a:r>
            <a:r>
              <a:rPr lang="ru-RU" sz="3200" dirty="0" err="1"/>
              <a:t>династії</a:t>
            </a:r>
            <a:r>
              <a:rPr lang="ru-RU" sz="3200" dirty="0"/>
              <a:t> - </a:t>
            </a:r>
            <a:r>
              <a:rPr lang="ru-RU" sz="3200" dirty="0" err="1"/>
              <a:t>краща</a:t>
            </a:r>
            <a:r>
              <a:rPr lang="ru-RU" sz="3200" dirty="0"/>
              <a:t> </a:t>
            </a:r>
            <a:r>
              <a:rPr lang="ru-RU" sz="3200" dirty="0" err="1"/>
              <a:t>річ</a:t>
            </a:r>
            <a:r>
              <a:rPr lang="ru-RU" sz="3200" dirty="0"/>
              <a:t>, яку </a:t>
            </a:r>
            <a:r>
              <a:rPr lang="ru-RU" sz="3200" dirty="0" err="1"/>
              <a:t>може</a:t>
            </a:r>
            <a:r>
              <a:rPr lang="ru-RU" sz="3200" dirty="0"/>
              <a:t> </a:t>
            </a:r>
            <a:r>
              <a:rPr lang="ru-RU" sz="3200" dirty="0" err="1"/>
              <a:t>спробувати</a:t>
            </a:r>
            <a:r>
              <a:rPr lang="ru-RU" sz="3200" dirty="0"/>
              <a:t> </a:t>
            </a:r>
            <a:r>
              <a:rPr lang="ru-RU" sz="3200" dirty="0" err="1"/>
              <a:t>зробити</a:t>
            </a:r>
            <a:r>
              <a:rPr lang="ru-RU" sz="3200" dirty="0"/>
              <a:t> </a:t>
            </a:r>
            <a:r>
              <a:rPr lang="ru-RU" sz="3200" dirty="0" err="1"/>
              <a:t>чоловік</a:t>
            </a:r>
            <a:r>
              <a:rPr lang="ru-RU" sz="3200" dirty="0"/>
              <a:t>.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252980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Перший в історії трест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38164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Ставши монополістом </a:t>
            </a:r>
            <a:r>
              <a:rPr lang="en-US" sz="2400" dirty="0"/>
              <a:t>Standard Oil </a:t>
            </a:r>
            <a:r>
              <a:rPr lang="uk-UA" sz="2400" dirty="0"/>
              <a:t>продовжувала зростати і розвиватися. Рокфеллер провів потужну вертикальну інтеграцію компанії - тепер він не лише добував, перевозив і переробляв нафту, але і продавав, минувши оптових спекулянтів, більше 300 найменувань продукції з неї - від індустріальних масел до гасу.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964" y="1061696"/>
            <a:ext cx="3980640" cy="553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86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Перший в історії трест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4056" y="1556792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/>
              <a:t>У 1882 році Рокфеллер придумав інноваційну форму корпорації створивши перший в історії США трест: </a:t>
            </a:r>
            <a:r>
              <a:rPr lang="en-US" sz="2400" dirty="0"/>
              <a:t>Standard Oil Trust. </a:t>
            </a:r>
            <a:r>
              <a:rPr lang="uk-UA" sz="2400" dirty="0"/>
              <a:t>Це була "корпорація корпорацій", що об'єднувала 41 компанію, мала більше 100 000 співробітників, управлялася комітетом з дев'яти чоловік на чолі з Рокфеллером. У управлінні трестом став брати активну участь і його син - Джон Рокфеллер молодший.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266" y="1127226"/>
            <a:ext cx="3900526" cy="5383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99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Перший в історії трест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046341"/>
            <a:ext cx="383301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Standard Oil </a:t>
            </a:r>
            <a:r>
              <a:rPr lang="uk-UA" sz="2400" dirty="0"/>
              <a:t>придбала ауру непереможності, що завжди перевершує конкурентів, критиків і політичних опонентів, що б там не відбувалося. "Він став багатий, найбільший, найстрашніший бізнес в світі, який застрахований від циклів економічного спаду, що послідовно збирає прибуток з року в рік" - писали про </a:t>
            </a:r>
            <a:r>
              <a:rPr lang="en-US" sz="2400" dirty="0"/>
              <a:t>Standard Oil </a:t>
            </a:r>
            <a:r>
              <a:rPr lang="uk-UA" sz="2400" dirty="0"/>
              <a:t>газети того часу.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6979"/>
            <a:ext cx="3649464" cy="5770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5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Перший в історії трест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90357"/>
            <a:ext cx="48965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На міжнародній арені </a:t>
            </a:r>
            <a:r>
              <a:rPr lang="en-US" sz="3200" dirty="0"/>
              <a:t>Standard Oil </a:t>
            </a:r>
            <a:r>
              <a:rPr lang="uk-UA" sz="3200" dirty="0"/>
              <a:t>зіткнулася із запеклим опором </a:t>
            </a:r>
            <a:r>
              <a:rPr lang="uk-UA" sz="3200" dirty="0" err="1" smtClean="0"/>
              <a:t>Британо-нідерландської</a:t>
            </a:r>
            <a:r>
              <a:rPr lang="uk-UA" sz="3200" dirty="0" smtClean="0"/>
              <a:t> </a:t>
            </a:r>
            <a:r>
              <a:rPr lang="uk-UA" sz="3200" dirty="0"/>
              <a:t>групи </a:t>
            </a:r>
            <a:r>
              <a:rPr lang="en-US" sz="3200" dirty="0"/>
              <a:t>Royal Dutch Shell. </a:t>
            </a:r>
            <a:r>
              <a:rPr lang="uk-UA" sz="3200" dirty="0"/>
              <a:t>Ці дві компанії фактично поділили між собою світовий ринок доставки і переробки нафти, при цьому Рокфеллеру належало 80% </a:t>
            </a:r>
            <a:r>
              <a:rPr lang="uk-UA" sz="3200" dirty="0" smtClean="0"/>
              <a:t>ринку.</a:t>
            </a:r>
            <a:endParaRPr lang="uk-UA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046" y="1628800"/>
            <a:ext cx="331236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6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Створення нафтових ф'ючерсів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08586"/>
            <a:ext cx="88569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/>
              <a:t>На початку 1880-х, Рокфеллер створив одне зі своїх найважливіших нововведень. Замість того, щоб впливати на ціни на сиру нафту безпосередньо, Рокфеллер вирішив видавати сертифікати відносно нафти, що зберігаються в його трубопроводах. Цими сертифікатами стали торгувати спекулянти, створюючи тим самим перший в світі ринок нафтових ф'ючерсів. З тих пір, ось вже більше 100 років, ціни на нафту визначаються саме такий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1616174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04664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Створення нафтових ф'ючерсів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87063" y="10562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Час йшов, на зміну гасовим лампам прийшли електричні, але це не пошкодило монополії Рокфеллера, оскільки до цього часу інший підприємець - Генрі Форд, створив ринок автомобілів, а разом з ним і ринок бензину, який раніше розглядався як відходи. </a:t>
            </a:r>
            <a:r>
              <a:rPr lang="en-US" dirty="0"/>
              <a:t>Standard Oil </a:t>
            </a:r>
            <a:r>
              <a:rPr lang="uk-UA" dirty="0"/>
              <a:t>перенесла свою штаб-квартиру до Нью-Йорка, в знамениту нині будівлю </a:t>
            </a:r>
            <a:r>
              <a:rPr lang="uk-UA" dirty="0" err="1"/>
              <a:t>Бродвею</a:t>
            </a:r>
            <a:r>
              <a:rPr lang="uk-UA" dirty="0"/>
              <a:t> 26.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1" y="3712005"/>
            <a:ext cx="3816425" cy="2975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354567"/>
            <a:ext cx="381000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0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Протистояння з Ендрю </a:t>
            </a:r>
            <a:r>
              <a:rPr lang="uk-UA" sz="3600" dirty="0" smtClean="0"/>
              <a:t>Карнегі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96973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1890-х роках Рокфеллер став виявляти цікавість до залізняку і транспортування руди, зіткнувшись таким чином із сталевим магнатом Ендрю </a:t>
            </a:r>
            <a:r>
              <a:rPr lang="uk-UA" dirty="0" err="1"/>
              <a:t>Карнеги</a:t>
            </a:r>
            <a:r>
              <a:rPr lang="uk-UA" dirty="0"/>
              <a:t>. Їх конкуренція стала основним предметом обговорення газет і карикатуристів. Тривале суперництво бізнесменів закінчилося в 1901 році, коли Джон </a:t>
            </a:r>
            <a:r>
              <a:rPr lang="uk-UA" dirty="0" err="1"/>
              <a:t>Пірпонт</a:t>
            </a:r>
            <a:r>
              <a:rPr lang="uk-UA" dirty="0"/>
              <a:t> Морган викупив весь бізнес </a:t>
            </a:r>
            <a:r>
              <a:rPr lang="uk-UA" dirty="0" err="1"/>
              <a:t>Карнеги</a:t>
            </a:r>
            <a:r>
              <a:rPr lang="uk-UA" dirty="0"/>
              <a:t>, приєднав до нього ще декількох виробників подрібніше, створивши сталеву монополію </a:t>
            </a:r>
            <a:r>
              <a:rPr lang="en-US" dirty="0"/>
              <a:t>U. S. Steel Corporation. </a:t>
            </a:r>
            <a:r>
              <a:rPr lang="uk-UA" dirty="0"/>
              <a:t>Рокфеллер і його син отримали місця в раді директорів корпорації.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28" y="1496973"/>
            <a:ext cx="3819550" cy="444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29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4766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Розділення </a:t>
            </a:r>
            <a:r>
              <a:rPr lang="en-US" sz="3600" dirty="0"/>
              <a:t>Standard Oil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8559" y="1615087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У 1911 році </a:t>
            </a:r>
            <a:r>
              <a:rPr lang="en-US" dirty="0"/>
              <a:t>Standard Oil Trust </a:t>
            </a:r>
            <a:r>
              <a:rPr lang="uk-UA" dirty="0"/>
              <a:t>розділяється на 34 незалежних компанії, в кожній з яких Рокфеллер володів лише половиною, за рахунок чого збільшив свій стан в два рази. Про причини розділення є дві версії. По одній, це сталося із-за тиску уряду, що вимагає розділити монополію за законом Шерману. Інші дослідники вважають, що Рокфеллер в Америці 1910-х років був не тією людиною, чию власність можна було розділити без його згоди. А розділення знаменитого тресту пов'язаний з бажанням Рокфеллера відійти від прямого керівництва </a:t>
            </a:r>
            <a:r>
              <a:rPr lang="en-US" dirty="0"/>
              <a:t>Standard Oil, </a:t>
            </a:r>
            <a:r>
              <a:rPr lang="uk-UA" dirty="0"/>
              <a:t>тим більше що розділення корпорації не нашкодило монополії Рокфеллера і не змінило політику цих компаній.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09" y="1556792"/>
            <a:ext cx="3400578" cy="4690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726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6632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Покупка </a:t>
            </a:r>
            <a:r>
              <a:rPr lang="en-US" sz="3600" dirty="0"/>
              <a:t>Chase National Bank</a:t>
            </a:r>
            <a:endParaRPr lang="uk-UA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12776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Незабаром після розділення тресту, сфера інтересів Рокфеллера зміщується в область банківської діяльності. Він починає скуповувати невеликі банки і тісно пов'язані з ними страхові компанії. Через декілька років Рокфеллеру удається організувати їх злиття з одному з найбільших банків - </a:t>
            </a:r>
            <a:r>
              <a:rPr lang="en-US" dirty="0"/>
              <a:t>Chase National Bank, </a:t>
            </a:r>
            <a:r>
              <a:rPr lang="uk-UA" dirty="0"/>
              <a:t>внаслідок чого Рокфеллери входять в закритий клуб банкірів, ставши власниками банківської структури, порівнянної з </a:t>
            </a:r>
            <a:r>
              <a:rPr lang="en-US" dirty="0"/>
              <a:t>Citibank </a:t>
            </a:r>
            <a:r>
              <a:rPr lang="uk-UA" dirty="0"/>
              <a:t>і </a:t>
            </a:r>
            <a:r>
              <a:rPr lang="en-US" dirty="0"/>
              <a:t>J. P. Morgan. </a:t>
            </a:r>
            <a:r>
              <a:rPr lang="uk-UA" dirty="0"/>
              <a:t>За неофіційними даними, це дозволило Рокфеллеру в 1913 </a:t>
            </a:r>
            <a:r>
              <a:rPr lang="ru-RU" dirty="0"/>
              <a:t>року стати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засновників</a:t>
            </a:r>
            <a:r>
              <a:rPr lang="ru-RU" dirty="0"/>
              <a:t> </a:t>
            </a:r>
            <a:r>
              <a:rPr lang="ru-RU" dirty="0" err="1"/>
              <a:t>Федерельной</a:t>
            </a:r>
            <a:r>
              <a:rPr lang="ru-RU" dirty="0"/>
              <a:t> </a:t>
            </a:r>
            <a:r>
              <a:rPr lang="ru-RU" dirty="0" err="1"/>
              <a:t>Резервної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США - </a:t>
            </a:r>
            <a:r>
              <a:rPr lang="ru-RU" dirty="0" err="1"/>
              <a:t>приватної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центрального банку і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виняткове</a:t>
            </a:r>
            <a:r>
              <a:rPr lang="ru-RU" dirty="0"/>
              <a:t> право на </a:t>
            </a:r>
            <a:r>
              <a:rPr lang="ru-RU" dirty="0" err="1"/>
              <a:t>друк</a:t>
            </a:r>
            <a:r>
              <a:rPr lang="ru-RU" dirty="0"/>
              <a:t> і </a:t>
            </a:r>
            <a:r>
              <a:rPr lang="ru-RU" dirty="0" err="1"/>
              <a:t>емісію</a:t>
            </a:r>
            <a:r>
              <a:rPr lang="ru-RU" dirty="0"/>
              <a:t> </a:t>
            </a:r>
            <a:r>
              <a:rPr lang="ru-RU" dirty="0" err="1"/>
              <a:t>долара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256" y="1329495"/>
            <a:ext cx="3420076" cy="25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43" y="4077072"/>
            <a:ext cx="3572034" cy="241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759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623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Добродійність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3735030"/>
            <a:ext cx="82089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Після вдалого придбання банку, Рокфеллер йде на масове придбання землі в штатах Огайо, Індіана і Західна </a:t>
            </a:r>
            <a:r>
              <a:rPr lang="uk-UA" sz="2000" dirty="0" err="1"/>
              <a:t>Вірджінія</a:t>
            </a:r>
            <a:r>
              <a:rPr lang="uk-UA" sz="2000" dirty="0"/>
              <a:t>. Серед цього несамовитого розширення, Рокфеллер починає думати про вихід на пенсію. Він передає управління нафтовою і банківською імперією своєму синові Джону </a:t>
            </a:r>
            <a:r>
              <a:rPr lang="uk-UA" sz="2000" dirty="0" err="1"/>
              <a:t>Рокфеллеру-молодшому</a:t>
            </a:r>
            <a:r>
              <a:rPr lang="uk-UA" sz="2000" dirty="0"/>
              <a:t>. Сам же купує нерухомість в </a:t>
            </a:r>
            <a:r>
              <a:rPr lang="uk-UA" sz="2000" dirty="0" err="1"/>
              <a:t>Покантіко</a:t>
            </a:r>
            <a:r>
              <a:rPr lang="uk-UA" sz="2000" dirty="0"/>
              <a:t> </a:t>
            </a:r>
            <a:r>
              <a:rPr lang="uk-UA" sz="2000" dirty="0" err="1" smtClean="0"/>
              <a:t>Хіллз</a:t>
            </a:r>
            <a:r>
              <a:rPr lang="uk-UA" sz="2000" dirty="0"/>
              <a:t>, побудувавши там красиву віллу з виглядом на гори і далекий силует Нью-Йорка. Рокфеллер став присвячувати більше часу дозвіллю, граючи в гольф і за </a:t>
            </a:r>
            <a:r>
              <a:rPr lang="uk-UA" sz="2000" dirty="0" smtClean="0"/>
              <a:t>порадою </a:t>
            </a:r>
            <a:r>
              <a:rPr lang="ru-RU" sz="2000" dirty="0" err="1" smtClean="0"/>
              <a:t>лікарів</a:t>
            </a:r>
            <a:r>
              <a:rPr lang="ru-RU" sz="2000" dirty="0" smtClean="0"/>
              <a:t>, </a:t>
            </a:r>
            <a:r>
              <a:rPr lang="ru-RU" sz="2000" dirty="0" err="1"/>
              <a:t>щодня</a:t>
            </a:r>
            <a:r>
              <a:rPr lang="ru-RU" sz="2000" dirty="0"/>
              <a:t> </a:t>
            </a:r>
            <a:r>
              <a:rPr lang="ru-RU" sz="2000" dirty="0" err="1"/>
              <a:t>катаючись</a:t>
            </a:r>
            <a:r>
              <a:rPr lang="ru-RU" sz="2000" dirty="0"/>
              <a:t> на </a:t>
            </a:r>
            <a:r>
              <a:rPr lang="ru-RU" sz="2000" dirty="0" err="1"/>
              <a:t>велосипеді</a:t>
            </a:r>
            <a:r>
              <a:rPr lang="ru-RU" sz="2000" dirty="0"/>
              <a:t>.</a:t>
            </a:r>
            <a:endParaRPr lang="uk-UA" sz="20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26397"/>
            <a:ext cx="381000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605770"/>
            <a:ext cx="219075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87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7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З чого усе починалось?</a:t>
            </a:r>
            <a:endParaRPr lang="uk-UA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48075"/>
            <a:ext cx="3960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Джон </a:t>
            </a:r>
            <a:r>
              <a:rPr lang="uk-UA" sz="2000" dirty="0" err="1"/>
              <a:t>Девісон</a:t>
            </a:r>
            <a:r>
              <a:rPr lang="uk-UA" sz="2000" dirty="0"/>
              <a:t> Рокфеллер народився в штаті Нью-Йорк, в місті </a:t>
            </a:r>
            <a:r>
              <a:rPr lang="uk-UA" sz="2000" dirty="0" err="1"/>
              <a:t>Річфорд</a:t>
            </a:r>
            <a:r>
              <a:rPr lang="uk-UA" sz="2000" dirty="0"/>
              <a:t> в сім'ї дрібного торговця. Оскільки батько рідко бував удома, все господарство вела мати Рокфеллера. Вже тоді майбутній магнат намагався заробляти, продаючи вирощених індичок і підробляючи у сусідів фермерів. Результати своєї діяльності він записував в маленьку книжечку, втім, з неї видно, що ця діяльність була </a:t>
            </a:r>
            <a:r>
              <a:rPr lang="uk-UA" sz="2000" dirty="0" smtClean="0"/>
              <a:t>збитковою.</a:t>
            </a:r>
            <a:endParaRPr lang="uk-UA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50" y="1541504"/>
            <a:ext cx="3512009" cy="419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4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147" y="1124744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З цієї миті Рокфеллер приділяє велику увагу добродійності. Він жертвує величезні засоби на створення Фонду Рокфеллера, завдяки якому була винайдена вакцина від жовтої лихоманки і профінансовано багато досліджень в області соціології. Створює університет Чикаго, який є на сьогоднішній день одним з найпрестижніших університетів в світі, з його </a:t>
            </a:r>
            <a:r>
              <a:rPr lang="uk-UA" dirty="0" smtClean="0"/>
              <a:t>стін </a:t>
            </a:r>
            <a:r>
              <a:rPr lang="uk-UA" dirty="0"/>
              <a:t>вийшло 79 нобелівських лауреатів. Цікаво, що в університеті Чикаго 11 років викладав Барак Обама. Рокфеллер фінансує також створення Університету імені Рокфеллера, в якому були зроблені такі важливі відкриття як виявлення груп крові і створений цілий розділ сучасної науки - клітинна біологія.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2623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Добродійність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882646"/>
            <a:ext cx="2514322" cy="2577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81" y="3645024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2623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Добродійність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422011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Все життя Рокфеллер проповідував здоровий спосіб життя, зокрема повну відмову від алкоголю і </a:t>
            </a:r>
            <a:r>
              <a:rPr lang="uk-UA" dirty="0" err="1"/>
              <a:t>табакокуріння</a:t>
            </a:r>
            <a:r>
              <a:rPr lang="uk-UA" dirty="0"/>
              <a:t>. Він помер в 97 років і на момент смерті володів станом $1.4 млрд. З врахуванням інфляції, за даними </a:t>
            </a:r>
            <a:r>
              <a:rPr lang="en-US" dirty="0"/>
              <a:t>Forbes, </a:t>
            </a:r>
            <a:r>
              <a:rPr lang="uk-UA" dirty="0"/>
              <a:t>стан Рокфеллера оцінюється більш ніж в $300 млрд. Ніколи до і ніколи після, такий капітал не знаходився в руках однієї людини, таким чином Рокфеллер є найбагатшою людиною всіх часів.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1" y="1317785"/>
            <a:ext cx="4446240" cy="29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165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Спадкоємець династії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247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Успадкувавши імперію батька, Джон </a:t>
            </a:r>
            <a:r>
              <a:rPr lang="uk-UA" dirty="0" err="1" smtClean="0"/>
              <a:t>Рокфеллер-</a:t>
            </a:r>
            <a:r>
              <a:rPr lang="uk-UA" dirty="0" smtClean="0"/>
              <a:t> молодший </a:t>
            </a:r>
            <a:r>
              <a:rPr lang="uk-UA" dirty="0"/>
              <a:t>продовжує бурхливу діяльність. Він вкладає значні засоби в нерухомість. Так в самий розпал Великої Депресії в Нью-Йорку на його гроші будується найвища будівля в світі - </a:t>
            </a:r>
            <a:r>
              <a:rPr lang="uk-UA" dirty="0" err="1"/>
              <a:t>Емпайр</a:t>
            </a:r>
            <a:r>
              <a:rPr lang="uk-UA" dirty="0"/>
              <a:t> </a:t>
            </a:r>
            <a:r>
              <a:rPr lang="uk-UA" dirty="0" err="1"/>
              <a:t>Стейт</a:t>
            </a:r>
            <a:r>
              <a:rPr lang="uk-UA" dirty="0"/>
              <a:t> </a:t>
            </a:r>
            <a:r>
              <a:rPr lang="uk-UA" dirty="0" err="1"/>
              <a:t>Білдінг</a:t>
            </a:r>
            <a:r>
              <a:rPr lang="uk-UA" dirty="0"/>
              <a:t>. Він фінансує будівництво Рокфеллер центру - комплексу з 14 висотних будівель в самому серці </a:t>
            </a:r>
            <a:r>
              <a:rPr lang="uk-UA" dirty="0" err="1"/>
              <a:t>Манхеттена</a:t>
            </a:r>
            <a:r>
              <a:rPr lang="uk-UA" dirty="0"/>
              <a:t>. Рокфеллери стають найкрупнішими власниками нерухомості в Нью-Йорку.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84784"/>
            <a:ext cx="3148498" cy="469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17" y="4264065"/>
            <a:ext cx="3841190" cy="25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32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326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Спадкоємець династії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4797152"/>
            <a:ext cx="4860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Окрім цього, </a:t>
            </a:r>
            <a:r>
              <a:rPr lang="uk-UA" sz="2000" dirty="0" err="1"/>
              <a:t>Рокфеллер-молодший</a:t>
            </a:r>
            <a:r>
              <a:rPr lang="uk-UA" sz="2000" dirty="0"/>
              <a:t> виділяє землю і гроші під будівництво будівлі штаб-квартири ООН, саме тому вона знаходиться в Нью-Йорку, а не в будь-якому іншому місті світу.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802" y="1484784"/>
            <a:ext cx="40005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http://inmir.com/wp-content/uploads/2011/10/1300393944-united-nations-fl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592357" cy="446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61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Рокфеллери сьогодні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39421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Джона </a:t>
            </a:r>
            <a:r>
              <a:rPr lang="uk-UA" dirty="0" err="1"/>
              <a:t>Рокфеллера-молодшого</a:t>
            </a:r>
            <a:r>
              <a:rPr lang="uk-UA" dirty="0"/>
              <a:t> було 5 синів. Нельсон став віце-президентом США і губернатором штату Нью-Йорк. </a:t>
            </a:r>
            <a:r>
              <a:rPr lang="uk-UA" dirty="0" err="1"/>
              <a:t>Уїнтроп</a:t>
            </a:r>
            <a:r>
              <a:rPr lang="uk-UA" dirty="0"/>
              <a:t> - губернатором штату Арканзас. </a:t>
            </a:r>
            <a:r>
              <a:rPr lang="uk-UA" dirty="0" err="1"/>
              <a:t>Лоренс</a:t>
            </a:r>
            <a:r>
              <a:rPr lang="uk-UA" dirty="0"/>
              <a:t> очолив венчурний Фонд Братів </a:t>
            </a:r>
            <a:r>
              <a:rPr lang="uk-UA" dirty="0" smtClean="0"/>
              <a:t>Рокфеллерів</a:t>
            </a:r>
            <a:r>
              <a:rPr lang="uk-UA" dirty="0"/>
              <a:t>, вкладав гроші в такі компанії як </a:t>
            </a:r>
            <a:r>
              <a:rPr lang="en-US" dirty="0"/>
              <a:t>Intel </a:t>
            </a:r>
            <a:r>
              <a:rPr lang="uk-UA" dirty="0"/>
              <a:t>і </a:t>
            </a:r>
            <a:r>
              <a:rPr lang="en-US" dirty="0"/>
              <a:t>Apple </a:t>
            </a:r>
            <a:r>
              <a:rPr lang="uk-UA" dirty="0"/>
              <a:t>на ранньому етапі їх розвитку. Джон Рокфеллер </a:t>
            </a:r>
            <a:r>
              <a:rPr lang="en-US" dirty="0"/>
              <a:t>III </a:t>
            </a:r>
            <a:r>
              <a:rPr lang="uk-UA" dirty="0"/>
              <a:t>очолив більшість філантропічних фондів, створених його батьком і дідом. Девід Рокфеллер - єдиний на сьогоднішній день живий представник 5 братів (йому 94 роки). Довгий час був </a:t>
            </a:r>
            <a:r>
              <a:rPr lang="ru-RU" dirty="0"/>
              <a:t>президентом </a:t>
            </a:r>
            <a:r>
              <a:rPr lang="ru-RU" dirty="0" err="1"/>
              <a:t>Chase</a:t>
            </a:r>
            <a:r>
              <a:rPr lang="ru-RU" dirty="0"/>
              <a:t> </a:t>
            </a:r>
            <a:r>
              <a:rPr lang="ru-RU" dirty="0" err="1"/>
              <a:t>Bank</a:t>
            </a:r>
            <a:r>
              <a:rPr lang="ru-RU" dirty="0"/>
              <a:t>, директором </a:t>
            </a:r>
            <a:r>
              <a:rPr lang="ru-RU" dirty="0" err="1"/>
              <a:t>Радого</a:t>
            </a:r>
            <a:r>
              <a:rPr lang="ru-RU" dirty="0"/>
              <a:t> з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відносин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Трибічну</a:t>
            </a:r>
            <a:r>
              <a:rPr lang="ru-RU" dirty="0"/>
              <a:t> </a:t>
            </a:r>
            <a:r>
              <a:rPr lang="ru-RU" dirty="0" err="1"/>
              <a:t>комісію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42" y="1507470"/>
            <a:ext cx="3828512" cy="46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2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/>
              <a:t>Рокфеллери сьогодні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3" y="400506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Сьогодні Рокфеллерам належать долі в самих різних компаніях - від важкої металургії до високих технологій, нафтова компанія </a:t>
            </a:r>
            <a:r>
              <a:rPr lang="en-US" dirty="0"/>
              <a:t>Exxon, </a:t>
            </a:r>
            <a:r>
              <a:rPr lang="uk-UA" dirty="0"/>
              <a:t>яка вважається прямим спадкоємцем </a:t>
            </a:r>
            <a:r>
              <a:rPr lang="en-US" dirty="0"/>
              <a:t>Standard Oil, </a:t>
            </a:r>
            <a:r>
              <a:rPr lang="uk-UA" dirty="0"/>
              <a:t>а також частина фінансової групи </a:t>
            </a:r>
            <a:r>
              <a:rPr lang="en-US" dirty="0"/>
              <a:t>J. P. Morgan Chase and Co, </a:t>
            </a:r>
            <a:r>
              <a:rPr lang="uk-UA" dirty="0"/>
              <a:t>що утворилася в результаті злиття в 2001 році банків </a:t>
            </a:r>
            <a:r>
              <a:rPr lang="en-US" dirty="0"/>
              <a:t>J. P. Morgan and Co </a:t>
            </a:r>
            <a:r>
              <a:rPr lang="uk-UA" dirty="0"/>
              <a:t>і </a:t>
            </a:r>
            <a:r>
              <a:rPr lang="en-US" dirty="0"/>
              <a:t>Chase Manhattan Bank.</a:t>
            </a:r>
            <a:endParaRPr lang="uk-U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1" y="1105078"/>
            <a:ext cx="500062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543" y="4043942"/>
            <a:ext cx="4104457" cy="2770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72140"/>
            <a:ext cx="2424693" cy="3232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4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92" y="188640"/>
            <a:ext cx="5544616" cy="3308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046" y="3561281"/>
            <a:ext cx="5116372" cy="3148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04" y="1549116"/>
            <a:ext cx="37528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50421"/>
            <a:ext cx="3353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КАРИКАТУРИ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24113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3708" y="3284984"/>
            <a:ext cx="5400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Підготували</a:t>
            </a:r>
            <a:endParaRPr lang="uk-UA" sz="4000" dirty="0" smtClean="0"/>
          </a:p>
          <a:p>
            <a:r>
              <a:rPr lang="uk-UA" sz="4000" dirty="0" smtClean="0"/>
              <a:t>Учениці </a:t>
            </a:r>
            <a:r>
              <a:rPr lang="uk-UA" sz="4000" dirty="0" smtClean="0"/>
              <a:t>9-П класу</a:t>
            </a:r>
          </a:p>
          <a:p>
            <a:r>
              <a:rPr lang="uk-UA" sz="4000" dirty="0" smtClean="0"/>
              <a:t>Луцького НВК№ 9</a:t>
            </a:r>
          </a:p>
          <a:p>
            <a:r>
              <a:rPr lang="uk-UA" sz="4000" dirty="0" smtClean="0"/>
              <a:t>Лінчук </a:t>
            </a:r>
            <a:r>
              <a:rPr lang="uk-UA" sz="4000" dirty="0" smtClean="0"/>
              <a:t>Вікторія та Хомич </a:t>
            </a:r>
            <a:r>
              <a:rPr lang="uk-UA" sz="4000" dirty="0" err="1" smtClean="0"/>
              <a:t>Каріна</a:t>
            </a:r>
            <a:endParaRPr lang="uk-U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1556792"/>
            <a:ext cx="70567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/>
              <a:t>ДЯКУЮ ЗА УВАГУ!</a:t>
            </a:r>
            <a:endParaRPr lang="uk-UA" sz="6600" dirty="0"/>
          </a:p>
        </p:txBody>
      </p:sp>
    </p:spTree>
    <p:extLst>
      <p:ext uri="{BB962C8B-B14F-4D97-AF65-F5344CB8AC3E}">
        <p14:creationId xmlns:p14="http://schemas.microsoft.com/office/powerpoint/2010/main" val="9881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7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З чого усе починалось?</a:t>
            </a:r>
            <a:endParaRPr lang="uk-UA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412776"/>
            <a:ext cx="36724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/>
              <a:t>Після закінчення школи Рокфеллер записується на тримісячні бухгалтерські курси, а потім влаштовується на роботу в компанію "</a:t>
            </a:r>
            <a:r>
              <a:rPr lang="uk-UA" sz="2000" dirty="0" err="1"/>
              <a:t>Хьют</a:t>
            </a:r>
            <a:r>
              <a:rPr lang="uk-UA" sz="2000" dirty="0"/>
              <a:t> </a:t>
            </a:r>
            <a:r>
              <a:rPr lang="uk-UA" sz="2000" dirty="0" err="1"/>
              <a:t>Таттл</a:t>
            </a:r>
            <a:r>
              <a:rPr lang="uk-UA" sz="2000" dirty="0"/>
              <a:t>" помічником бухгалтера. Через декілька років Джону пропонують посада головного бухгалтера із зарплатою в 600 доларів, замість 2000, які отримував його попередник. Уражений такий </a:t>
            </a:r>
            <a:r>
              <a:rPr lang="uk-UA" sz="2000" dirty="0" err="1" smtClean="0"/>
              <a:t>нессправедливістю</a:t>
            </a:r>
            <a:r>
              <a:rPr lang="uk-UA" sz="2000" dirty="0"/>
              <a:t>, Рокфеллер покинув компанію і більш ніколи не працював по найму.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35521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44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17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З чого усе починалось?</a:t>
            </a:r>
            <a:endParaRPr lang="uk-UA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340768"/>
            <a:ext cx="47525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Незабаром</a:t>
            </a:r>
            <a:r>
              <a:rPr lang="ru-RU" sz="2800" dirty="0"/>
              <a:t> Рокфеллер </a:t>
            </a:r>
            <a:r>
              <a:rPr lang="ru-RU" sz="2800" dirty="0" err="1"/>
              <a:t>знаходить</a:t>
            </a:r>
            <a:r>
              <a:rPr lang="ru-RU" sz="2800" dirty="0"/>
              <a:t> </a:t>
            </a:r>
            <a:r>
              <a:rPr lang="ru-RU" sz="2800" dirty="0" err="1"/>
              <a:t>компаньйона</a:t>
            </a:r>
            <a:r>
              <a:rPr lang="ru-RU" sz="2800" dirty="0"/>
              <a:t> - </a:t>
            </a:r>
            <a:r>
              <a:rPr lang="ru-RU" sz="2800" dirty="0" err="1"/>
              <a:t>Моріса</a:t>
            </a:r>
            <a:r>
              <a:rPr lang="ru-RU" sz="2800" dirty="0"/>
              <a:t> Кларка, з </a:t>
            </a:r>
            <a:r>
              <a:rPr lang="ru-RU" sz="2800" dirty="0" err="1"/>
              <a:t>яким</a:t>
            </a:r>
            <a:r>
              <a:rPr lang="ru-RU" sz="2800" dirty="0"/>
              <a:t> вони </a:t>
            </a:r>
            <a:r>
              <a:rPr lang="ru-RU" sz="2800" dirty="0" err="1"/>
              <a:t>відкривають</a:t>
            </a:r>
            <a:r>
              <a:rPr lang="ru-RU" sz="2800" dirty="0"/>
              <a:t> </a:t>
            </a:r>
            <a:r>
              <a:rPr lang="ru-RU" sz="2800" dirty="0" err="1"/>
              <a:t>спільну</a:t>
            </a:r>
            <a:r>
              <a:rPr lang="ru-RU" sz="2800" dirty="0"/>
              <a:t> справу. </a:t>
            </a:r>
            <a:r>
              <a:rPr lang="ru-RU" sz="2800" dirty="0" err="1"/>
              <a:t>Зібравши</a:t>
            </a:r>
            <a:r>
              <a:rPr lang="ru-RU" sz="2800" dirty="0"/>
              <a:t> в </a:t>
            </a:r>
            <a:r>
              <a:rPr lang="ru-RU" sz="2800" dirty="0" err="1"/>
              <a:t>цілому</a:t>
            </a:r>
            <a:r>
              <a:rPr lang="ru-RU" sz="2800" dirty="0"/>
              <a:t> $4000,  в 1857 р. </a:t>
            </a:r>
            <a:r>
              <a:rPr lang="ru-RU" sz="2800" dirty="0" err="1"/>
              <a:t>компаньйони</a:t>
            </a:r>
            <a:r>
              <a:rPr lang="ru-RU" sz="2800" dirty="0"/>
              <a:t> </a:t>
            </a:r>
            <a:r>
              <a:rPr lang="ru-RU" sz="2800" dirty="0" err="1" smtClean="0"/>
              <a:t>засну</a:t>
            </a:r>
            <a:r>
              <a:rPr lang="ru-RU" sz="2800" dirty="0" err="1" smtClean="0"/>
              <a:t>вали</a:t>
            </a:r>
            <a:r>
              <a:rPr lang="ru-RU" sz="2800" dirty="0" smtClean="0"/>
              <a:t> </a:t>
            </a:r>
            <a:r>
              <a:rPr lang="ru-RU" sz="2800" dirty="0" err="1"/>
              <a:t>невелику</a:t>
            </a:r>
            <a:r>
              <a:rPr lang="ru-RU" sz="2800" dirty="0"/>
              <a:t> </a:t>
            </a:r>
            <a:r>
              <a:rPr lang="ru-RU" sz="2800" dirty="0" err="1"/>
              <a:t>фірму</a:t>
            </a:r>
            <a:r>
              <a:rPr lang="ru-RU" sz="2800" dirty="0"/>
              <a:t> і </a:t>
            </a:r>
            <a:r>
              <a:rPr lang="ru-RU" sz="2800" dirty="0" err="1"/>
              <a:t>починають</a:t>
            </a:r>
            <a:r>
              <a:rPr lang="ru-RU" sz="2800" dirty="0"/>
              <a:t> </a:t>
            </a:r>
            <a:r>
              <a:rPr lang="ru-RU" sz="2800" dirty="0" err="1"/>
              <a:t>торгувати</a:t>
            </a:r>
            <a:r>
              <a:rPr lang="ru-RU" sz="2800" dirty="0"/>
              <a:t> продуктами - в основному </a:t>
            </a:r>
            <a:r>
              <a:rPr lang="ru-RU" sz="2800" dirty="0" err="1"/>
              <a:t>м'ясом</a:t>
            </a:r>
            <a:r>
              <a:rPr lang="ru-RU" sz="2800" dirty="0"/>
              <a:t> і </a:t>
            </a:r>
            <a:r>
              <a:rPr lang="ru-RU" sz="2800" dirty="0" err="1" smtClean="0"/>
              <a:t>борошном</a:t>
            </a:r>
            <a:r>
              <a:rPr lang="ru-RU" sz="2800" dirty="0" smtClean="0"/>
              <a:t>, </a:t>
            </a:r>
            <a:r>
              <a:rPr lang="ru-RU" sz="2800" dirty="0" err="1"/>
              <a:t>роблячи</a:t>
            </a:r>
            <a:r>
              <a:rPr lang="ru-RU" sz="2800" dirty="0"/>
              <a:t> на </a:t>
            </a:r>
            <a:r>
              <a:rPr lang="ru-RU" sz="2800" dirty="0" err="1"/>
              <a:t>цьому</a:t>
            </a:r>
            <a:r>
              <a:rPr lang="ru-RU" sz="2800" dirty="0"/>
              <a:t> </a:t>
            </a:r>
            <a:r>
              <a:rPr lang="ru-RU" sz="2800" dirty="0" err="1"/>
              <a:t>непогані</a:t>
            </a:r>
            <a:r>
              <a:rPr lang="ru-RU" sz="2800" dirty="0"/>
              <a:t> </a:t>
            </a:r>
            <a:r>
              <a:rPr lang="ru-RU" sz="2800" dirty="0" err="1"/>
              <a:t>гроші</a:t>
            </a:r>
            <a:r>
              <a:rPr lang="ru-RU" sz="2800" dirty="0"/>
              <a:t>.</a:t>
            </a:r>
            <a:endParaRPr lang="uk-UA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85" y="1510812"/>
            <a:ext cx="2675671" cy="429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346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0357"/>
            <a:ext cx="42818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Торгівля продуктами приносила прибуток, але через деякий час Рокфеллер задумався над тим, що щоночі всюди: від халуп бідняків, до будинків багачів, увечері спалахують гасові лампи. Гас - ось на чому можна заробити дійсно великі гроші. Але звідки він береться? Він виходить з нафти. Так Рокфеллер, </a:t>
            </a:r>
            <a:r>
              <a:rPr lang="uk-UA" sz="2400" dirty="0" err="1"/>
              <a:t>Кларк</a:t>
            </a:r>
            <a:r>
              <a:rPr lang="uk-UA" sz="2400" dirty="0"/>
              <a:t> і запрошений ними хімік </a:t>
            </a:r>
            <a:r>
              <a:rPr lang="uk-UA" sz="2400" dirty="0" err="1"/>
              <a:t>Ендрюс</a:t>
            </a:r>
            <a:r>
              <a:rPr lang="uk-UA" sz="2400" dirty="0"/>
              <a:t> починають займатися видобутком нафти.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173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З чого усе починалось?</a:t>
            </a:r>
            <a:endParaRPr lang="uk-UA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01314"/>
            <a:ext cx="41243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1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608825"/>
            <a:ext cx="635317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/>
              <a:t>Нафта</a:t>
            </a:r>
            <a:endParaRPr lang="uk-UA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32048" y="3325048"/>
            <a:ext cx="83884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той час в країні існувало більше 200 незалежних нафтових компаній. Почавши займатися нафтою, Рокфеллер зрозумів, що ключовим моментом є не видобуток нафти, а транспортування і подальша її переробка, що робило </a:t>
            </a:r>
            <a:r>
              <a:rPr lang="uk-UA" dirty="0" smtClean="0"/>
              <a:t>нафтодобувачів </a:t>
            </a:r>
            <a:r>
              <a:rPr lang="uk-UA" dirty="0"/>
              <a:t>слабкими і залежними від перевізників. Рокфеллер не хотів бути слабким і залежним. Він продумав стратегію, що використала конкуренцію залізничників один з одним і з річковим транспортом, забезпечивши для себе кращі умови транспортування нафти, чим в інших х </a:t>
            </a:r>
            <a:r>
              <a:rPr lang="uk-UA" dirty="0" smtClean="0"/>
              <a:t>нафтодобувачів</a:t>
            </a:r>
            <a:r>
              <a:rPr lang="uk-UA" dirty="0" smtClean="0"/>
              <a:t>. </a:t>
            </a:r>
            <a:r>
              <a:rPr lang="uk-UA" dirty="0"/>
              <a:t>Крім того, він одним з перших починає застосовувати трубопроводи як альтернативний спосіб транспортування. Підприємство зростає і Рокфеллер починає скуповувати невеликі нафтові компанії, а також викупляє у </a:t>
            </a:r>
            <a:r>
              <a:rPr lang="uk-UA" dirty="0" err="1"/>
              <a:t>Кларка</a:t>
            </a:r>
            <a:r>
              <a:rPr lang="uk-UA" dirty="0"/>
              <a:t> його долю, замість своєї частини в їх торгівельному підприємстві. У 1870 році Рокфеллер </a:t>
            </a:r>
            <a:r>
              <a:rPr lang="uk-UA" dirty="0" smtClean="0"/>
              <a:t>засн</a:t>
            </a:r>
            <a:r>
              <a:rPr lang="uk-UA" dirty="0" smtClean="0"/>
              <a:t>ував </a:t>
            </a:r>
            <a:r>
              <a:rPr lang="uk-UA" dirty="0"/>
              <a:t>акціонерне суспільство </a:t>
            </a:r>
            <a:r>
              <a:rPr lang="en-US" dirty="0"/>
              <a:t>Standard Oil Company </a:t>
            </a:r>
            <a:r>
              <a:rPr lang="uk-UA" dirty="0"/>
              <a:t>з капіталом в 1 мільйон доларів.</a:t>
            </a:r>
          </a:p>
        </p:txBody>
      </p:sp>
    </p:spTree>
    <p:extLst>
      <p:ext uri="{BB962C8B-B14F-4D97-AF65-F5344CB8AC3E}">
        <p14:creationId xmlns:p14="http://schemas.microsoft.com/office/powerpoint/2010/main" val="40462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256584" cy="3073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9081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/>
              <a:t>Нафта</a:t>
            </a:r>
            <a:endParaRPr lang="uk-UA" sz="6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735030"/>
            <a:ext cx="7848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У 1877 р. </a:t>
            </a:r>
            <a:r>
              <a:rPr lang="en-US" dirty="0"/>
              <a:t>Standard Oil </a:t>
            </a:r>
            <a:r>
              <a:rPr lang="uk-UA" dirty="0"/>
              <a:t>зіткнулася з першим серйозним випробуванням. </a:t>
            </a:r>
            <a:r>
              <a:rPr lang="uk-UA" dirty="0" err="1"/>
              <a:t>Пансильванськая</a:t>
            </a:r>
            <a:r>
              <a:rPr lang="uk-UA" dirty="0"/>
              <a:t> залізниця, стурбована будівництвом </a:t>
            </a:r>
            <a:r>
              <a:rPr lang="uk-UA" dirty="0" err="1"/>
              <a:t>рокфеллеровських</a:t>
            </a:r>
            <a:r>
              <a:rPr lang="uk-UA" dirty="0"/>
              <a:t> нафтопроводів, порахувала це вторгненням в систему транспортування нафти, що склалася. Вона наносить Рокфеллеру у відповідь удар, починаючи скуповувати нафтопереробні заводи і трубопроводи. </a:t>
            </a:r>
            <a:r>
              <a:rPr lang="en-US" dirty="0"/>
              <a:t>Standard Oil </a:t>
            </a:r>
            <a:r>
              <a:rPr lang="uk-UA" dirty="0"/>
              <a:t>негайно вплутується в цінову війну, яка дуже негативно позначається на платежах компанії і вантажних перевезеннях </a:t>
            </a:r>
            <a:r>
              <a:rPr lang="uk-UA" dirty="0" err="1"/>
              <a:t>Пансильванськой</a:t>
            </a:r>
            <a:r>
              <a:rPr lang="uk-UA" dirty="0"/>
              <a:t> залізниці, а також викликає хвилювання робітників з обох сторін. Зрештою Рокфеллер виходить переможцем і залізнична компанія продає </a:t>
            </a:r>
            <a:r>
              <a:rPr lang="en-US" dirty="0"/>
              <a:t>Standard Oil </a:t>
            </a:r>
            <a:r>
              <a:rPr lang="uk-UA" dirty="0"/>
              <a:t>всі свої нафтові активи.</a:t>
            </a:r>
          </a:p>
        </p:txBody>
      </p:sp>
    </p:spTree>
    <p:extLst>
      <p:ext uri="{BB962C8B-B14F-4D97-AF65-F5344CB8AC3E}">
        <p14:creationId xmlns:p14="http://schemas.microsoft.com/office/powerpoint/2010/main" val="26933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Монополія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9955"/>
            <a:ext cx="446449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Ця перемога зробила Рокфеллера одним з головних гравців на нафтовому ринку. Він починає ще активніше скуповувати </a:t>
            </a:r>
            <a:r>
              <a:rPr lang="uk-UA" dirty="0" smtClean="0"/>
              <a:t>нафтодобувачів</a:t>
            </a:r>
            <a:r>
              <a:rPr lang="uk-UA" dirty="0" smtClean="0"/>
              <a:t>, </a:t>
            </a:r>
            <a:r>
              <a:rPr lang="uk-UA" dirty="0"/>
              <a:t>приєднуючи до </a:t>
            </a:r>
            <a:r>
              <a:rPr lang="en-US" dirty="0"/>
              <a:t>Standard Oil </a:t>
            </a:r>
            <a:r>
              <a:rPr lang="uk-UA" dirty="0"/>
              <a:t>інколи по декілька дрібних компаній за день. Якщо хтось відмовлявся від щедрої пропозиції, Рокфеллер вступав в змову із залізничниками і ті напружували ціни на перевезення. Коли ж група незалежних </a:t>
            </a:r>
            <a:r>
              <a:rPr lang="uk-UA" dirty="0" smtClean="0"/>
              <a:t>нафтодобувачів </a:t>
            </a:r>
            <a:r>
              <a:rPr lang="uk-UA" dirty="0"/>
              <a:t>побудувала з величезними витратами свій нафтопровід, Рокфеллер проклав в тому ж напрямі чотири і стягував за їх </a:t>
            </a:r>
            <a:r>
              <a:rPr lang="uk-UA" dirty="0" smtClean="0"/>
              <a:t>використання </a:t>
            </a:r>
            <a:r>
              <a:rPr lang="ru-RU" dirty="0" err="1"/>
              <a:t>символічну</a:t>
            </a:r>
            <a:r>
              <a:rPr lang="ru-RU" dirty="0"/>
              <a:t> плату. Конкурентам </a:t>
            </a:r>
            <a:r>
              <a:rPr lang="ru-RU" dirty="0" err="1"/>
              <a:t>нічого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протиставити</a:t>
            </a:r>
            <a:r>
              <a:rPr lang="ru-RU" dirty="0"/>
              <a:t> і вони </a:t>
            </a:r>
            <a:r>
              <a:rPr lang="ru-RU" dirty="0" err="1"/>
              <a:t>розорялися</a:t>
            </a:r>
            <a:r>
              <a:rPr lang="ru-RU" dirty="0"/>
              <a:t>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1230756"/>
            <a:ext cx="3552395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23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284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/>
              <a:t>Монополія</a:t>
            </a:r>
            <a:endParaRPr lang="uk-UA" sz="4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640989"/>
            <a:ext cx="39604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/>
              <a:t>Саме дії Рокфеллера як монополіста, принесли йому славу нещадної людини. При цьому потрібно відмітити, що він завжди пропонував конкурентам справедливу ціну за їх бізнес - грошима або акціями </a:t>
            </a:r>
            <a:r>
              <a:rPr lang="en-US" sz="2400" dirty="0"/>
              <a:t>Standard Oil, </a:t>
            </a:r>
            <a:r>
              <a:rPr lang="uk-UA" sz="2400" dirty="0"/>
              <a:t>і багато хто з тих, хто приєднався до нього, згодом став дуже багатими людьми.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73172"/>
            <a:ext cx="4265163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46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168</TotalTime>
  <Words>1841</Words>
  <Application>Microsoft Office PowerPoint</Application>
  <PresentationFormat>Экран (4:3)</PresentationFormat>
  <Paragraphs>56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Монополія Рокфеллера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Vika</cp:lastModifiedBy>
  <cp:revision>17</cp:revision>
  <dcterms:created xsi:type="dcterms:W3CDTF">2013-03-06T13:07:08Z</dcterms:created>
  <dcterms:modified xsi:type="dcterms:W3CDTF">2013-03-14T14:26:15Z</dcterms:modified>
</cp:coreProperties>
</file>