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0" r:id="rId5"/>
    <p:sldId id="261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73" r:id="rId14"/>
    <p:sldId id="272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3" autoAdjust="0"/>
  </p:normalViewPr>
  <p:slideViewPr>
    <p:cSldViewPr>
      <p:cViewPr varScale="1">
        <p:scale>
          <a:sx n="58" d="100"/>
          <a:sy n="58" d="100"/>
        </p:scale>
        <p:origin x="-90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147DD-E02C-4DDD-BC17-DBC76C95779E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0CD726-C5FD-46CD-8CC0-C2A36FF5B1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147DD-E02C-4DDD-BC17-DBC76C95779E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0CD726-C5FD-46CD-8CC0-C2A36FF5B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147DD-E02C-4DDD-BC17-DBC76C95779E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0CD726-C5FD-46CD-8CC0-C2A36FF5B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147DD-E02C-4DDD-BC17-DBC76C95779E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0CD726-C5FD-46CD-8CC0-C2A36FF5B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147DD-E02C-4DDD-BC17-DBC76C95779E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0CD726-C5FD-46CD-8CC0-C2A36FF5B11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147DD-E02C-4DDD-BC17-DBC76C95779E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0CD726-C5FD-46CD-8CC0-C2A36FF5B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147DD-E02C-4DDD-BC17-DBC76C95779E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0CD726-C5FD-46CD-8CC0-C2A36FF5B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147DD-E02C-4DDD-BC17-DBC76C95779E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0CD726-C5FD-46CD-8CC0-C2A36FF5B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147DD-E02C-4DDD-BC17-DBC76C95779E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0CD726-C5FD-46CD-8CC0-C2A36FF5B11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147DD-E02C-4DDD-BC17-DBC76C95779E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0CD726-C5FD-46CD-8CC0-C2A36FF5B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147DD-E02C-4DDD-BC17-DBC76C95779E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0CD726-C5FD-46CD-8CC0-C2A36FF5B1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47147DD-E02C-4DDD-BC17-DBC76C95779E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50CD726-C5FD-46CD-8CC0-C2A36FF5B11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694176_large_84604750_large_1331081806_0_803b5_74115520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345" y="0"/>
            <a:ext cx="926469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941168"/>
            <a:ext cx="8928992" cy="1472184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ok Antiqua" pitchFamily="18" charset="0"/>
              </a:rPr>
              <a:t>Італія в кінці ХХ століття</a:t>
            </a:r>
            <a:endParaRPr lang="ru-RU" sz="4800" b="1" dirty="0">
              <a:solidFill>
                <a:schemeClr val="accent3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196752"/>
            <a:ext cx="4793736" cy="5051648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У період 1963-1976 рр. ХДП вступила в коаліцію з </a:t>
            </a:r>
            <a:r>
              <a:rPr lang="uk-UA" dirty="0" err="1" smtClean="0"/>
              <a:t>ІСП</a:t>
            </a:r>
            <a:r>
              <a:rPr lang="uk-UA" dirty="0" smtClean="0"/>
              <a:t>. Лівоцентристський уряд очолив </a:t>
            </a:r>
            <a:r>
              <a:rPr lang="uk-UA" dirty="0" err="1" smtClean="0"/>
              <a:t>Альдо</a:t>
            </a:r>
            <a:r>
              <a:rPr lang="uk-UA" dirty="0" smtClean="0"/>
              <a:t> Моро. Цей уряд посилив втручання держави у економічне життя суспільства, прийняв п’ятирічну економічну програму, було націоналізовано електротехнічну промисловість. Запроваджувався 40-годинний робочий тиждень, розширювались права профспілок на підприємствах. Прийняті закони передбачали захист орендаторів землі і обмеження спекуляцій в житловому будівництві</a:t>
            </a:r>
            <a:endParaRPr lang="ru-RU" dirty="0"/>
          </a:p>
        </p:txBody>
      </p:sp>
      <p:pic>
        <p:nvPicPr>
          <p:cNvPr id="4" name="Рисунок 3" descr="img-44139-60eb9114c7.jpg"/>
          <p:cNvPicPr>
            <a:picLocks noChangeAspect="1"/>
          </p:cNvPicPr>
          <p:nvPr/>
        </p:nvPicPr>
        <p:blipFill>
          <a:blip r:embed="rId2"/>
          <a:srcRect t="-113" r="45705"/>
          <a:stretch>
            <a:fillRect/>
          </a:stretch>
        </p:blipFill>
        <p:spPr>
          <a:xfrm>
            <a:off x="323528" y="836712"/>
            <a:ext cx="3640832" cy="5034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841776"/>
            <a:ext cx="7992888" cy="2016224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Політична нестабільність сприяла розвитку тероризму як з боку неофашистів, так і з боку ультралівих організацій. З 1969 р. по 1981 р. від рук терористів загинуло 386 осіб. Найгучнішим </a:t>
            </a:r>
            <a:r>
              <a:rPr lang="uk-UA" dirty="0" err="1" smtClean="0"/>
              <a:t>терорестичним</a:t>
            </a:r>
            <a:r>
              <a:rPr lang="uk-UA" dirty="0" smtClean="0"/>
              <a:t> актом був вибух на залізничному вокзалі у Болоньї.</a:t>
            </a:r>
            <a:endParaRPr lang="ru-RU" dirty="0"/>
          </a:p>
        </p:txBody>
      </p:sp>
      <p:pic>
        <p:nvPicPr>
          <p:cNvPr id="4" name="Рисунок 3" descr="7474.jpg"/>
          <p:cNvPicPr>
            <a:picLocks noChangeAspect="1"/>
          </p:cNvPicPr>
          <p:nvPr/>
        </p:nvPicPr>
        <p:blipFill>
          <a:blip r:embed="rId2"/>
          <a:srcRect r="268" b="7979"/>
          <a:stretch>
            <a:fillRect/>
          </a:stretch>
        </p:blipFill>
        <p:spPr>
          <a:xfrm>
            <a:off x="1907704" y="476672"/>
            <a:ext cx="5170392" cy="414908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dfd5f_6eb8864d_XXL.jp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4608512" cy="5616624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rgbClr val="FFFFFF"/>
                </a:solidFill>
              </a:rPr>
              <a:t>Мафія, як організація, виникла на Сицилії у середні віки для самозахисту селян. Кожен, хто вступав у неї, повинен був служити мафії, коритися «батькові» і мовчати. За порушення цих правил загрожувала смерть. Така форма стала не замінимою для створених пізніше у різних країнах організованих злочинних груп. В Італії мафія, злившись з корумпованими елементами, стала винятково могутньою, небезпечною силою.</a:t>
            </a:r>
            <a:endParaRPr lang="ru-RU" dirty="0" smtClean="0">
              <a:solidFill>
                <a:srgbClr val="FFFFFF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1046739_120669709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645024"/>
            <a:ext cx="3624064" cy="271804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Содержимое 5" descr="craxi_5.jpg"/>
          <p:cNvPicPr>
            <a:picLocks noGrp="1" noChangeAspect="1"/>
          </p:cNvPicPr>
          <p:nvPr>
            <p:ph idx="1"/>
          </p:nvPr>
        </p:nvPicPr>
        <p:blipFill>
          <a:blip r:embed="rId2"/>
          <a:srcRect l="8170" b="655"/>
          <a:stretch>
            <a:fillRect/>
          </a:stretch>
        </p:blipFill>
        <p:spPr>
          <a:xfrm>
            <a:off x="4788024" y="1844824"/>
            <a:ext cx="4046860" cy="2952328"/>
          </a:xfr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43608" y="1412776"/>
            <a:ext cx="36724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Кризу влади намагався подолати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п’ятипартійний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уряд лідера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ІСП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Беттіно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Краксі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(1983-1987 рр.). Він здійснив реформи в дусі консервативної революції, значні зусилля спрямував на боротьбу з мафією та обмеження привілеїв католицької церкви. Але подолати кризу так і не вдалось.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12776"/>
            <a:ext cx="7498080" cy="480060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У другій половині ХХ ст. Італія пройшла складний шлях подолання фашистського минулого. Завдяки наполегливості політичної еліти Італія стала однією з провідних країн Західної Європи, ставши членом </a:t>
            </a:r>
            <a:r>
              <a:rPr lang="uk-UA" dirty="0" smtClean="0"/>
              <a:t>НАТО і ЄЕС. </a:t>
            </a:r>
            <a:r>
              <a:rPr lang="uk-UA" dirty="0" smtClean="0"/>
              <a:t>У 50-60-ті роки в розвитку економіки країни спостерігалось «економічне диво». Найбільш складною проблемою для країни стала корупція, яка стала вагомим чинником політичного життя. Вона стала основою для процвітання організованої злочинності – мафії, яка пронизала політичні структури країни. 90-ті роки ХХ ст. стали періодом розгортання широкомасштабної боротьби з корупцією. Були внесені кардинальні зміни і в політичне життя країни, що стало основою для твердження, що в Італії встановилась Друга республіка (початок 90-х років).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z_a4c46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131840" y="4372744"/>
            <a:ext cx="4432536" cy="2485256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FFFFFF"/>
                </a:solidFill>
              </a:rPr>
              <a:t>Презентацію виконала</a:t>
            </a:r>
          </a:p>
          <a:p>
            <a:pPr>
              <a:buNone/>
            </a:pPr>
            <a:r>
              <a:rPr lang="uk-UA" dirty="0" smtClean="0">
                <a:solidFill>
                  <a:srgbClr val="FFFFFF"/>
                </a:solidFill>
              </a:rPr>
              <a:t>Учениця 11-А класу </a:t>
            </a:r>
          </a:p>
          <a:p>
            <a:pPr>
              <a:buNone/>
            </a:pPr>
            <a:r>
              <a:rPr lang="uk-UA" dirty="0" smtClean="0">
                <a:solidFill>
                  <a:srgbClr val="FFFFFF"/>
                </a:solidFill>
              </a:rPr>
              <a:t>Конюх  Анастасія</a:t>
            </a: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4771" y="0"/>
            <a:ext cx="928877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812360" cy="1143000"/>
          </a:xfrm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rgbClr val="FFFF00"/>
                </a:solidFill>
              </a:rPr>
              <a:t>Дякую за увагу!!!!!</a:t>
            </a:r>
            <a:endParaRPr lang="ru-RU" sz="7200" dirty="0">
              <a:solidFill>
                <a:srgbClr val="FFFF00"/>
              </a:solidFill>
            </a:endParaRPr>
          </a:p>
        </p:txBody>
      </p:sp>
      <p:pic>
        <p:nvPicPr>
          <p:cNvPr id="28674" name="Picture 2" descr="C:\Documents and Settings\Анатолий.936AE70AA207485\Local Settings\Temporary Internet Files\Content.IE5\9XW2KZIG\MC90044203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50557"/>
            <a:ext cx="1289724" cy="160744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uk-UA" b="1" dirty="0" smtClean="0"/>
              <a:t>Наслідки Другої світової війни для Італії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59632" y="1844824"/>
          <a:ext cx="7499350" cy="4631190"/>
        </p:xfrm>
        <a:graphic>
          <a:graphicData uri="http://schemas.openxmlformats.org/drawingml/2006/table">
            <a:tbl>
              <a:tblPr firstRow="1" bandRow="1">
                <a:effectLst>
                  <a:outerShdw dir="8340000" sx="200000" sy="200000" rotWithShape="0">
                    <a:schemeClr val="tx1">
                      <a:alpha val="0"/>
                    </a:schemeClr>
                  </a:outerShdw>
                </a:effectLst>
                <a:tableStyleId>{5C22544A-7EE6-4342-B048-85BDC9FD1C3A}</a:tableStyleId>
              </a:tblPr>
              <a:tblGrid>
                <a:gridCol w="1912764"/>
                <a:gridCol w="5586586"/>
              </a:tblGrid>
              <a:tr h="842690">
                <a:tc>
                  <a:txBody>
                    <a:bodyPr/>
                    <a:lstStyle/>
                    <a:p>
                      <a:r>
                        <a:rPr kumimoji="0" lang="uk-UA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Людські втрати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Близько 330 тис. вбитих і пропалих безвісті, 85 тис. поранених. За іншими даними – 556 тис. чол.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42690"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Матеріальні втрати, економічні наслідки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Третина національного багатства. На 1945 р. об`єм промислового виробництва складав 40% довоєнного, ВВП було на рівні 1909 р. Процвітала спекуляція і «чорний ринок».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42690"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Територіальні зміни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Втрата всіх колоній (Лівія, Сомалі), Поділ Трієсту з Югославією. Передача о-в Додеканес Греції. Країна була окупована англо-американськими військами.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42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latin typeface="+mn-lt"/>
                          <a:ea typeface="Times New Roman"/>
                          <a:cs typeface="Times New Roman"/>
                        </a:rPr>
                        <a:t>Соціальні наслідки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Безробіття (2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чол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проблеми інвалідів.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42690"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Політичні зміни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Повалення монархії, проголошення республіки. Домінування у політичному житті ХДП, СПІ, КПІ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лаг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499" y="0"/>
            <a:ext cx="9510998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15616" y="1412776"/>
            <a:ext cx="7570088" cy="4608512"/>
          </a:xfrm>
          <a:solidFill>
            <a:schemeClr val="bg1"/>
          </a:solidFill>
          <a:ln w="76200"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sz="3500" b="1" dirty="0" smtClean="0">
                <a:solidFill>
                  <a:srgbClr val="002060"/>
                </a:solidFill>
              </a:rPr>
              <a:t>Відразу </a:t>
            </a:r>
            <a:r>
              <a:rPr lang="uk-UA" sz="3500" b="1" dirty="0" smtClean="0">
                <a:solidFill>
                  <a:srgbClr val="002060"/>
                </a:solidFill>
              </a:rPr>
              <a:t>після закінчення війни уряд провів важливі реформи: </a:t>
            </a:r>
            <a:endParaRPr lang="uk-UA" sz="3500" b="1" dirty="0" smtClean="0">
              <a:solidFill>
                <a:srgbClr val="002060"/>
              </a:solidFill>
            </a:endParaRPr>
          </a:p>
          <a:p>
            <a:r>
              <a:rPr lang="uk-UA" dirty="0" smtClean="0"/>
              <a:t>необроблювані </a:t>
            </a:r>
            <a:r>
              <a:rPr lang="uk-UA" dirty="0" smtClean="0"/>
              <a:t>поміщицькі землі було передано селянам</a:t>
            </a:r>
            <a:r>
              <a:rPr lang="uk-UA" dirty="0" smtClean="0"/>
              <a:t>;</a:t>
            </a:r>
          </a:p>
          <a:p>
            <a:r>
              <a:rPr lang="uk-UA" dirty="0" smtClean="0"/>
              <a:t> </a:t>
            </a:r>
            <a:r>
              <a:rPr lang="uk-UA" dirty="0" smtClean="0"/>
              <a:t>введено рухому шкалу заробітної плати (вона періодично збільшувалась залежно від зростання вартості життя); </a:t>
            </a:r>
            <a:endParaRPr lang="uk-UA" dirty="0" smtClean="0"/>
          </a:p>
          <a:p>
            <a:r>
              <a:rPr lang="uk-UA" dirty="0" smtClean="0"/>
              <a:t>заборонялось </a:t>
            </a:r>
            <a:r>
              <a:rPr lang="uk-UA" dirty="0" smtClean="0"/>
              <a:t>звільнення з роботи без згоди профспілок; </a:t>
            </a:r>
            <a:endParaRPr lang="uk-UA" dirty="0" smtClean="0"/>
          </a:p>
          <a:p>
            <a:r>
              <a:rPr lang="uk-UA" dirty="0" smtClean="0"/>
              <a:t>створювались </a:t>
            </a:r>
            <a:r>
              <a:rPr lang="uk-UA" dirty="0" smtClean="0"/>
              <a:t>робітничі ради на підприємствах.</a:t>
            </a: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99592" y="836712"/>
            <a:ext cx="4536504" cy="541168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2 червня 1946 р. разом з виборами в Установчі збори відбувся референдум з питання збереження монархії. </a:t>
            </a:r>
            <a:endParaRPr lang="uk-UA" sz="2800" dirty="0" smtClean="0"/>
          </a:p>
          <a:p>
            <a:r>
              <a:rPr lang="uk-UA" sz="2800" dirty="0" smtClean="0"/>
              <a:t>В умовах гострої політичної боротьби 12,7 </a:t>
            </a:r>
            <a:r>
              <a:rPr lang="uk-UA" sz="2800" dirty="0" err="1" smtClean="0"/>
              <a:t>млн</a:t>
            </a:r>
            <a:r>
              <a:rPr lang="uk-UA" sz="2800" dirty="0" smtClean="0"/>
              <a:t> осіб віддали свої голоси за республіку, 10,7 </a:t>
            </a:r>
            <a:r>
              <a:rPr lang="uk-UA" sz="2800" dirty="0" err="1" smtClean="0"/>
              <a:t>млн</a:t>
            </a:r>
            <a:r>
              <a:rPr lang="uk-UA" sz="2800" dirty="0" smtClean="0"/>
              <a:t> осіб – за монархію. Італія стала республікою</a:t>
            </a:r>
            <a:r>
              <a:rPr lang="uk-UA" dirty="0" smtClean="0"/>
              <a:t>. </a:t>
            </a:r>
            <a:endParaRPr lang="ru-RU" dirty="0"/>
          </a:p>
        </p:txBody>
      </p:sp>
      <p:pic>
        <p:nvPicPr>
          <p:cNvPr id="6" name="Рисунок 5" descr="emblem_of_italy.jpg"/>
          <p:cNvPicPr>
            <a:picLocks noChangeAspect="1"/>
          </p:cNvPicPr>
          <p:nvPr/>
        </p:nvPicPr>
        <p:blipFill>
          <a:blip r:embed="rId2"/>
          <a:srcRect l="11667" t="2222" r="13333"/>
          <a:stretch>
            <a:fillRect/>
          </a:stretch>
        </p:blipFill>
        <p:spPr>
          <a:xfrm>
            <a:off x="5508104" y="1484784"/>
            <a:ext cx="3240360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stituente_au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60648"/>
            <a:ext cx="5616624" cy="38792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293096"/>
            <a:ext cx="8784976" cy="2376264"/>
          </a:xfrm>
          <a:solidFill>
            <a:srgbClr val="FFFFFF"/>
          </a:solidFill>
          <a:ln w="76200"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У травні 1947 р. </a:t>
            </a:r>
            <a:r>
              <a:rPr lang="uk-UA" dirty="0" err="1" smtClean="0"/>
              <a:t>сформувано</a:t>
            </a:r>
            <a:r>
              <a:rPr lang="uk-UA" dirty="0" smtClean="0"/>
              <a:t> </a:t>
            </a:r>
            <a:r>
              <a:rPr lang="uk-UA" dirty="0" smtClean="0"/>
              <a:t>уряд вже без комуністів. Установчі збори прийняли у грудні 1947 р. Конституцію, згідно з якою Італія проголошувалась демократичною, парламентською республікою і ввела вперше в історії Італії загальне виборче право. </a:t>
            </a:r>
            <a:r>
              <a:rPr lang="uk-UA" dirty="0" smtClean="0"/>
              <a:t>Вищим </a:t>
            </a:r>
            <a:r>
              <a:rPr lang="uk-UA" dirty="0" smtClean="0"/>
              <a:t>органом влади проголошувався двопалатний парламент, який обирав президента – главу держави. Виконавчу владу очолював голова ради міністрів, який призначався президентом і затверджувався парламентом.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lcide-De-Gasper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0072" y="980728"/>
            <a:ext cx="3575786" cy="4312915"/>
          </a:xfrm>
        </p:spPr>
      </p:pic>
      <p:sp>
        <p:nvSpPr>
          <p:cNvPr id="5" name="Прямоугольник 4"/>
          <p:cNvSpPr/>
          <p:nvPr/>
        </p:nvSpPr>
        <p:spPr>
          <a:xfrm>
            <a:off x="971600" y="692696"/>
            <a:ext cx="4248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Перші парламентські вибори на основі нової конституції дали впевнену перевагу ХДП, яка сформувала уряд на чолі з </a:t>
            </a:r>
            <a:r>
              <a:rPr lang="uk-UA" sz="2400" b="1" dirty="0"/>
              <a:t>А. де </a:t>
            </a:r>
            <a:r>
              <a:rPr lang="uk-UA" sz="2400" b="1" dirty="0" err="1"/>
              <a:t>Гаспері</a:t>
            </a:r>
            <a:r>
              <a:rPr lang="uk-UA" sz="2400" b="1" dirty="0"/>
              <a:t> </a:t>
            </a:r>
            <a:r>
              <a:rPr lang="uk-UA" sz="2400" dirty="0"/>
              <a:t>(1881-1954</a:t>
            </a:r>
            <a:r>
              <a:rPr lang="uk-UA" sz="2400" dirty="0" smtClean="0"/>
              <a:t>).</a:t>
            </a:r>
            <a:r>
              <a:rPr lang="uk-UA" sz="2400" dirty="0"/>
              <a:t> </a:t>
            </a:r>
            <a:endParaRPr lang="uk-UA" sz="2400" dirty="0" smtClean="0"/>
          </a:p>
          <a:p>
            <a:r>
              <a:rPr lang="uk-UA" sz="2400" b="1" dirty="0" smtClean="0"/>
              <a:t>У </a:t>
            </a:r>
            <a:r>
              <a:rPr lang="uk-UA" sz="2400" b="1" dirty="0"/>
              <a:t>1949 р</a:t>
            </a:r>
            <a:r>
              <a:rPr lang="uk-UA" sz="2400" dirty="0"/>
              <a:t>. однією з перших вона стала </a:t>
            </a:r>
            <a:r>
              <a:rPr lang="uk-UA" sz="2400" b="1" dirty="0"/>
              <a:t>членом НАТО </a:t>
            </a:r>
            <a:r>
              <a:rPr lang="uk-UA" sz="2400" dirty="0"/>
              <a:t>– єдиною з колишніх фашистських країн, якій було виявлено таку честь (ФРН прийняли в НАТО у 1955 р</a:t>
            </a:r>
            <a:r>
              <a:rPr lang="uk-UA" sz="2400" dirty="0" smtClean="0"/>
              <a:t>.)</a:t>
            </a:r>
          </a:p>
          <a:p>
            <a:r>
              <a:rPr lang="uk-UA" sz="2400" dirty="0" smtClean="0"/>
              <a:t> </a:t>
            </a:r>
            <a:r>
              <a:rPr lang="uk-UA" sz="2400" b="1" dirty="0" smtClean="0"/>
              <a:t>У 1957 р. </a:t>
            </a:r>
            <a:r>
              <a:rPr lang="uk-UA" sz="2400" dirty="0" smtClean="0"/>
              <a:t>Італія стала однією зі </a:t>
            </a:r>
            <a:r>
              <a:rPr lang="uk-UA" sz="2400" b="1" dirty="0" err="1" smtClean="0"/>
              <a:t>співзасновниць</a:t>
            </a:r>
            <a:r>
              <a:rPr lang="uk-UA" sz="2400" b="1" dirty="0" smtClean="0"/>
              <a:t> ЄЕС</a:t>
            </a:r>
            <a:r>
              <a:rPr lang="uk-UA" sz="2400" dirty="0" smtClean="0"/>
              <a:t>.</a:t>
            </a:r>
            <a:endParaRPr lang="ru-RU" sz="2400" dirty="0" smtClean="0"/>
          </a:p>
          <a:p>
            <a:endParaRPr lang="uk-UA" sz="2400" dirty="0" smtClean="0"/>
          </a:p>
          <a:p>
            <a:endParaRPr lang="ru-RU" sz="2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5b9366735bc6a49530118b310ccdc0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134" y="0"/>
            <a:ext cx="9207134" cy="69053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136904" cy="4464496"/>
          </a:xfrm>
          <a:solidFill>
            <a:srgbClr val="FFFFFF"/>
          </a:solid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uk-UA" sz="2600" dirty="0" smtClean="0"/>
              <a:t>У 50-60-ті роки Італія пережила період </a:t>
            </a:r>
            <a:r>
              <a:rPr lang="uk-UA" sz="2600" dirty="0" smtClean="0"/>
              <a:t>   бурхливого </a:t>
            </a:r>
            <a:r>
              <a:rPr lang="uk-UA" sz="2600" dirty="0" smtClean="0"/>
              <a:t>розвитку економіки. За темпами зростання у Європі вона поступалась лише ФРН. Завдяки економічному зростанню, Італії вдалось розрахуватись з боргами і стабілізувати грошову одиницю ліру. Зріс життєвий рівень італійців, сформувалась держава процвітання. Результатами цього зростання в основному скористалась промислово розвинута Північ країни. Південь залишався джерелом бідності і соціальної напруги. </a:t>
            </a:r>
            <a:endParaRPr lang="ru-RU" sz="2600" dirty="0" smtClean="0"/>
          </a:p>
          <a:p>
            <a:endParaRPr lang="ru-RU" dirty="0"/>
          </a:p>
        </p:txBody>
      </p:sp>
      <p:pic>
        <p:nvPicPr>
          <p:cNvPr id="5" name="Рисунок 4" descr="ррр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5229200"/>
            <a:ext cx="792088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dinar1980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5157192"/>
            <a:ext cx="864096" cy="847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84e93f9-182f-4be9-8edb-fb886e8b215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994122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Причини і передумови італійського «економічного дива»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313384"/>
            <a:ext cx="7498080" cy="5544616"/>
          </a:xfrm>
        </p:spPr>
        <p:txBody>
          <a:bodyPr>
            <a:normAutofit fontScale="47500" lnSpcReduction="20000"/>
          </a:bodyPr>
          <a:lstStyle/>
          <a:p>
            <a:r>
              <a:rPr lang="uk-UA" sz="4200" dirty="0" smtClean="0">
                <a:solidFill>
                  <a:srgbClr val="FFFFFF"/>
                </a:solidFill>
              </a:rPr>
              <a:t>  Аграрна реформа, яка дещо зняла гостроту соціальної напруги на селі та земельної проблеми. Селяни отримали за викуп і кредит 1,5 млн. га. Сприяла розширенню внутрішнього ринку, модернізації сільського господарства.</a:t>
            </a:r>
            <a:endParaRPr lang="ru-RU" sz="4200" dirty="0" smtClean="0">
              <a:solidFill>
                <a:srgbClr val="FFFFFF"/>
              </a:solidFill>
            </a:endParaRPr>
          </a:p>
          <a:p>
            <a:r>
              <a:rPr lang="uk-UA" sz="4200" dirty="0" smtClean="0">
                <a:solidFill>
                  <a:srgbClr val="FFFFFF"/>
                </a:solidFill>
              </a:rPr>
              <a:t>· </a:t>
            </a:r>
            <a:r>
              <a:rPr lang="uk-UA" sz="4200" dirty="0" smtClean="0">
                <a:solidFill>
                  <a:srgbClr val="FFFFFF"/>
                </a:solidFill>
              </a:rPr>
              <a:t>Відмова </a:t>
            </a:r>
            <a:r>
              <a:rPr lang="uk-UA" sz="4200" dirty="0" smtClean="0">
                <a:solidFill>
                  <a:srgbClr val="FFFFFF"/>
                </a:solidFill>
              </a:rPr>
              <a:t>США, Великобританії від своїх часток репарацій з Італії. </a:t>
            </a:r>
            <a:endParaRPr lang="ru-RU" sz="4200" dirty="0" smtClean="0">
              <a:solidFill>
                <a:srgbClr val="FFFFFF"/>
              </a:solidFill>
            </a:endParaRPr>
          </a:p>
          <a:p>
            <a:r>
              <a:rPr lang="uk-UA" sz="4200" dirty="0" smtClean="0">
                <a:solidFill>
                  <a:srgbClr val="FFFFFF"/>
                </a:solidFill>
              </a:rPr>
              <a:t>   Допомога за «планом Маршалла» (1,5 млрд. дол.), що дозволило у короткий час відновити довоєнний рівень виробництва (1948 р.- у промисловості, 1950 р. – у сільському господарстві).</a:t>
            </a:r>
            <a:endParaRPr lang="ru-RU" sz="4200" dirty="0" smtClean="0">
              <a:solidFill>
                <a:srgbClr val="FFFFFF"/>
              </a:solidFill>
            </a:endParaRPr>
          </a:p>
          <a:p>
            <a:r>
              <a:rPr lang="uk-UA" sz="4200" dirty="0" smtClean="0">
                <a:solidFill>
                  <a:srgbClr val="FFFFFF"/>
                </a:solidFill>
              </a:rPr>
              <a:t>Державна </a:t>
            </a:r>
            <a:r>
              <a:rPr lang="uk-UA" sz="4200" dirty="0" smtClean="0">
                <a:solidFill>
                  <a:srgbClr val="FFFFFF"/>
                </a:solidFill>
              </a:rPr>
              <a:t>підтримка великих корпорацій, стимулювання централізації капіталу. В результаті поява великих промислових імперій: ФІАТ, </a:t>
            </a:r>
            <a:r>
              <a:rPr lang="uk-UA" sz="4200" dirty="0" err="1" smtClean="0">
                <a:solidFill>
                  <a:srgbClr val="FFFFFF"/>
                </a:solidFill>
              </a:rPr>
              <a:t>Монтекатіні</a:t>
            </a:r>
            <a:r>
              <a:rPr lang="uk-UA" sz="4200" dirty="0" smtClean="0">
                <a:solidFill>
                  <a:srgbClr val="FFFFFF"/>
                </a:solidFill>
              </a:rPr>
              <a:t>, </a:t>
            </a:r>
            <a:r>
              <a:rPr lang="uk-UA" sz="4200" dirty="0" err="1" smtClean="0">
                <a:solidFill>
                  <a:srgbClr val="FFFFFF"/>
                </a:solidFill>
              </a:rPr>
              <a:t>Піреллі</a:t>
            </a:r>
            <a:r>
              <a:rPr lang="uk-UA" sz="4200" dirty="0" smtClean="0">
                <a:solidFill>
                  <a:srgbClr val="FFFFFF"/>
                </a:solidFill>
              </a:rPr>
              <a:t>, Едісон, </a:t>
            </a:r>
            <a:r>
              <a:rPr lang="uk-UA" sz="4200" dirty="0" err="1" smtClean="0">
                <a:solidFill>
                  <a:srgbClr val="FFFFFF"/>
                </a:solidFill>
              </a:rPr>
              <a:t>Оліветті</a:t>
            </a:r>
            <a:r>
              <a:rPr lang="uk-UA" sz="4200" dirty="0" smtClean="0">
                <a:solidFill>
                  <a:srgbClr val="FFFFFF"/>
                </a:solidFill>
              </a:rPr>
              <a:t> та ін.</a:t>
            </a:r>
            <a:endParaRPr lang="ru-RU" sz="4200" dirty="0" smtClean="0">
              <a:solidFill>
                <a:srgbClr val="FFFFFF"/>
              </a:solidFill>
            </a:endParaRPr>
          </a:p>
          <a:p>
            <a:r>
              <a:rPr lang="uk-UA" sz="4200" dirty="0" smtClean="0">
                <a:solidFill>
                  <a:srgbClr val="FFFFFF"/>
                </a:solidFill>
              </a:rPr>
              <a:t>   Створення великих державних підприємств і значного за розмірами державного сектора економіки (до 40% промисловості</a:t>
            </a:r>
            <a:r>
              <a:rPr lang="uk-UA" sz="4200" dirty="0" smtClean="0">
                <a:solidFill>
                  <a:srgbClr val="FFFFFF"/>
                </a:solidFill>
              </a:rPr>
              <a:t>).</a:t>
            </a:r>
            <a:endParaRPr lang="ru-RU" sz="4200" dirty="0" smtClean="0">
              <a:solidFill>
                <a:srgbClr val="FFFFFF"/>
              </a:solidFill>
            </a:endParaRPr>
          </a:p>
          <a:p>
            <a:r>
              <a:rPr lang="uk-UA" sz="4200" dirty="0" smtClean="0">
                <a:solidFill>
                  <a:srgbClr val="FFFFFF"/>
                </a:solidFill>
              </a:rPr>
              <a:t>     Значні капіталовкладення у розвиток відсталого Півдні країни. </a:t>
            </a:r>
            <a:endParaRPr lang="ru-RU" sz="4200" dirty="0" smtClean="0">
              <a:solidFill>
                <a:srgbClr val="FFFF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x_113962622_d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021" y="0"/>
            <a:ext cx="970847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Причини і передумови італійського «економічного дива»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47800"/>
            <a:ext cx="7708392" cy="541020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Дешева робоча сила.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Залучення іноземного капіталу.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Участь 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європейських інтеграційних процесах. Країна-засновниця ЄЕС.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 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широкої системи соціального забезпечення, яка сприяла широкому внутрішньому ринку.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Структурна перебудова економіки, орієнтація на експорт. Оновлення технологічної бази, запровадження досягнень НТР.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Пільги 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малому і середньому бізнесу. Широкий випуск недорогих якісних товарів повсякденного попиту, побутової техніки, одягу, взуття тощо.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Грошові 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перекази 300 тис. італійців, які щороку від’їжджали на заробітки за межі країни.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 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 курортів, туризму, відпочинку і розваг.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7">
      <a:dk1>
        <a:sysClr val="windowText" lastClr="000000"/>
      </a:dk1>
      <a:lt1>
        <a:srgbClr val="FEF0CD"/>
      </a:lt1>
      <a:dk2>
        <a:srgbClr val="4F271C"/>
      </a:dk2>
      <a:lt2>
        <a:srgbClr val="FEF0CD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156</TotalTime>
  <Words>473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Італія в кінці ХХ століття</vt:lpstr>
      <vt:lpstr>  Наслідки Другої світової війни для Італії </vt:lpstr>
      <vt:lpstr>Слайд 3</vt:lpstr>
      <vt:lpstr>Слайд 4</vt:lpstr>
      <vt:lpstr>Слайд 5</vt:lpstr>
      <vt:lpstr>Слайд 6</vt:lpstr>
      <vt:lpstr>Слайд 7</vt:lpstr>
      <vt:lpstr>Причини і передумови італійського «економічного дива»</vt:lpstr>
      <vt:lpstr>Причини і передумови італійського «економічного дива»</vt:lpstr>
      <vt:lpstr>Слайд 10</vt:lpstr>
      <vt:lpstr>Слайд 11</vt:lpstr>
      <vt:lpstr>Слайд 12</vt:lpstr>
      <vt:lpstr>Слайд 13</vt:lpstr>
      <vt:lpstr>Висновок: </vt:lpstr>
      <vt:lpstr>Слайд 15</vt:lpstr>
      <vt:lpstr>Дякую за увагу!!!!!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Анатолий</dc:creator>
  <cp:lastModifiedBy>Анатолий</cp:lastModifiedBy>
  <cp:revision>13</cp:revision>
  <dcterms:created xsi:type="dcterms:W3CDTF">2013-12-01T14:00:51Z</dcterms:created>
  <dcterms:modified xsi:type="dcterms:W3CDTF">2013-12-01T16:36:52Z</dcterms:modified>
</cp:coreProperties>
</file>