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6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85" autoAdjust="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66ACE1-13C2-4ED7-A490-D8AF96034B29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23F17F-8BA0-4F0B-B947-1108B4D0E4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voboda_okupaciya_cz_s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99372">
            <a:off x="243840" y="3010073"/>
            <a:ext cx="6098485" cy="33443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8659688" cy="1828800"/>
          </a:xfrm>
        </p:spPr>
        <p:txBody>
          <a:bodyPr>
            <a:noAutofit/>
          </a:bodyPr>
          <a:lstStyle/>
          <a:p>
            <a:r>
              <a:rPr lang="ru-RU" sz="4000" i="1" dirty="0" err="1" smtClean="0">
                <a:latin typeface="Arial Black" pitchFamily="34" charset="0"/>
                <a:ea typeface="Batang" pitchFamily="18" charset="-127"/>
              </a:rPr>
              <a:t>Празька</a:t>
            </a:r>
            <a:r>
              <a:rPr lang="ru-RU" sz="4000" i="1" dirty="0" smtClean="0">
                <a:latin typeface="Arial Black" pitchFamily="34" charset="0"/>
                <a:ea typeface="Batang" pitchFamily="18" charset="-127"/>
              </a:rPr>
              <a:t> весна 1968 - </a:t>
            </a:r>
            <a:r>
              <a:rPr lang="ru-RU" sz="4000" i="1" dirty="0" err="1" smtClean="0">
                <a:latin typeface="Arial Black" pitchFamily="34" charset="0"/>
                <a:ea typeface="Batang" pitchFamily="18" charset="-127"/>
              </a:rPr>
              <a:t>намагання</a:t>
            </a:r>
            <a:r>
              <a:rPr lang="ru-RU" sz="4000" i="1" dirty="0" smtClean="0">
                <a:latin typeface="Arial Black" pitchFamily="34" charset="0"/>
                <a:ea typeface="Batang" pitchFamily="18" charset="-127"/>
              </a:rPr>
              <a:t> </a:t>
            </a:r>
            <a:r>
              <a:rPr lang="ru-RU" sz="4000" i="1" dirty="0" err="1" smtClean="0">
                <a:latin typeface="Arial Black" pitchFamily="34" charset="0"/>
                <a:ea typeface="Batang" pitchFamily="18" charset="-127"/>
              </a:rPr>
              <a:t>побудувати</a:t>
            </a:r>
            <a:r>
              <a:rPr lang="ru-RU" sz="4000" i="1" dirty="0" smtClean="0">
                <a:latin typeface="Arial Black" pitchFamily="34" charset="0"/>
                <a:ea typeface="Batang" pitchFamily="18" charset="-127"/>
              </a:rPr>
              <a:t> "</a:t>
            </a:r>
            <a:r>
              <a:rPr lang="ru-RU" sz="4000" i="1" dirty="0" err="1" smtClean="0">
                <a:latin typeface="Arial Black" pitchFamily="34" charset="0"/>
                <a:ea typeface="Batang" pitchFamily="18" charset="-127"/>
              </a:rPr>
              <a:t>соціалізм</a:t>
            </a:r>
            <a:r>
              <a:rPr lang="ru-RU" sz="4000" i="1" dirty="0" smtClean="0">
                <a:latin typeface="Arial Black" pitchFamily="34" charset="0"/>
                <a:ea typeface="Batang" pitchFamily="18" charset="-127"/>
              </a:rPr>
              <a:t> </a:t>
            </a:r>
            <a:r>
              <a:rPr lang="ru-RU" sz="4000" i="1" dirty="0" err="1" smtClean="0">
                <a:latin typeface="Arial Black" pitchFamily="34" charset="0"/>
                <a:ea typeface="Batang" pitchFamily="18" charset="-127"/>
              </a:rPr>
              <a:t>з</a:t>
            </a:r>
            <a:r>
              <a:rPr lang="ru-RU" sz="4000" i="1" dirty="0" smtClean="0">
                <a:latin typeface="Arial Black" pitchFamily="34" charset="0"/>
                <a:ea typeface="Batang" pitchFamily="18" charset="-127"/>
              </a:rPr>
              <a:t> </a:t>
            </a:r>
            <a:r>
              <a:rPr lang="ru-RU" sz="4000" i="1" dirty="0" err="1" smtClean="0">
                <a:latin typeface="Arial Black" pitchFamily="34" charset="0"/>
                <a:ea typeface="Batang" pitchFamily="18" charset="-127"/>
              </a:rPr>
              <a:t>людським</a:t>
            </a:r>
            <a:r>
              <a:rPr lang="ru-RU" sz="4000" i="1" dirty="0" smtClean="0">
                <a:latin typeface="Arial Black" pitchFamily="34" charset="0"/>
                <a:ea typeface="Batang" pitchFamily="18" charset="-127"/>
              </a:rPr>
              <a:t> </a:t>
            </a:r>
            <a:r>
              <a:rPr lang="ru-RU" sz="4000" i="1" dirty="0" err="1" smtClean="0">
                <a:latin typeface="Arial Black" pitchFamily="34" charset="0"/>
                <a:ea typeface="Batang" pitchFamily="18" charset="-127"/>
              </a:rPr>
              <a:t>обличчям</a:t>
            </a:r>
            <a:r>
              <a:rPr lang="ru-RU" sz="4000" i="1" dirty="0" smtClean="0">
                <a:latin typeface="Arial Black" pitchFamily="34" charset="0"/>
                <a:ea typeface="Batang" pitchFamily="18" charset="-127"/>
              </a:rPr>
              <a:t>"</a:t>
            </a:r>
            <a:br>
              <a:rPr lang="ru-RU" sz="4000" i="1" dirty="0" smtClean="0">
                <a:latin typeface="Arial Black" pitchFamily="34" charset="0"/>
                <a:ea typeface="Batang" pitchFamily="18" charset="-127"/>
              </a:rPr>
            </a:br>
            <a:endParaRPr lang="ru-RU" sz="4000" i="1" dirty="0">
              <a:latin typeface="Arial Black" pitchFamily="34" charset="0"/>
              <a:ea typeface="Batang" pitchFamily="18" charset="-127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5301208"/>
            <a:ext cx="3513752" cy="1342058"/>
          </a:xfrm>
          <a:prstGeom prst="rect">
            <a:avLst/>
          </a:prstGeom>
        </p:spPr>
      </p:pic>
      <p:pic>
        <p:nvPicPr>
          <p:cNvPr id="6" name="Рисунок 5" descr="a343550-tank-fi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10211">
            <a:off x="4404710" y="2671571"/>
            <a:ext cx="4389366" cy="294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 1969 </a:t>
            </a:r>
            <a:r>
              <a:rPr lang="ru-RU" dirty="0" err="1"/>
              <a:t>році</a:t>
            </a:r>
            <a:r>
              <a:rPr lang="ru-RU" dirty="0"/>
              <a:t> О. Дубчека на посту Генерального секретаря ЦК КПЧ </a:t>
            </a:r>
            <a:r>
              <a:rPr lang="ru-RU" dirty="0" err="1"/>
              <a:t>змінив</a:t>
            </a:r>
            <a:r>
              <a:rPr lang="ru-RU" dirty="0"/>
              <a:t> Густав Гусак</a:t>
            </a:r>
          </a:p>
        </p:txBody>
      </p:sp>
      <p:pic>
        <p:nvPicPr>
          <p:cNvPr id="4" name="Рисунок 3" descr="Brejnev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527919" cy="3574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4664"/>
            <a:ext cx="3975323" cy="597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«Пра́зька весна́»</a:t>
            </a:r>
            <a:r>
              <a:rPr lang="vi-VN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(</a:t>
            </a:r>
            <a:r>
              <a:rPr lang="ru-RU" sz="2400" i="1" dirty="0" err="1" smtClean="0"/>
              <a:t>Чехословацька</a:t>
            </a:r>
            <a:r>
              <a:rPr lang="ru-RU" sz="2400" i="1" dirty="0" smtClean="0"/>
              <a:t> криза) - </a:t>
            </a:r>
            <a:r>
              <a:rPr lang="uk-UA" sz="2400" i="1" dirty="0" smtClean="0"/>
              <a:t>період </a:t>
            </a:r>
            <a:r>
              <a:rPr lang="uk-UA" sz="2400" i="1" dirty="0"/>
              <a:t>політичної </a:t>
            </a:r>
            <a:r>
              <a:rPr lang="uk-UA" sz="2400" i="1" dirty="0" err="1"/>
              <a:t>ліберізації</a:t>
            </a:r>
            <a:r>
              <a:rPr lang="uk-UA" sz="2400" i="1" dirty="0"/>
              <a:t> у Чехословаччині, який відбувався з </a:t>
            </a:r>
            <a:r>
              <a:rPr lang="uk-UA" sz="2400" b="1" i="1" dirty="0"/>
              <a:t>5 січня по 20 серпня 1968 року</a:t>
            </a:r>
            <a:r>
              <a:rPr lang="uk-UA" sz="2400" i="1" dirty="0"/>
              <a:t> й який закінчився введенням у країну військ СРСР разом з військами Організації Варшавського договору за виключенням Румунії.</a:t>
            </a:r>
            <a:endParaRPr lang="ru-RU" sz="2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 приходом до </a:t>
            </a:r>
            <a:r>
              <a:rPr lang="ru-RU" sz="2000" b="1" dirty="0" err="1"/>
              <a:t>керівництва</a:t>
            </a:r>
            <a:r>
              <a:rPr lang="ru-RU" sz="2000" b="1" dirty="0"/>
              <a:t> Комуністичної </a:t>
            </a:r>
            <a:r>
              <a:rPr lang="ru-RU" sz="2000" b="1" dirty="0" err="1"/>
              <a:t>партії</a:t>
            </a:r>
            <a:r>
              <a:rPr lang="ru-RU" sz="2000" b="1" dirty="0"/>
              <a:t> </a:t>
            </a:r>
            <a:r>
              <a:rPr lang="ru-RU" sz="2000" b="1" dirty="0" err="1"/>
              <a:t>Чехословаччини</a:t>
            </a:r>
            <a:r>
              <a:rPr lang="ru-RU" sz="2000" b="1" dirty="0"/>
              <a:t> Олександра Дубчека </a:t>
            </a:r>
            <a:r>
              <a:rPr lang="ru-RU" sz="2000" b="1" dirty="0" err="1"/>
              <a:t>Чехословаччина</a:t>
            </a:r>
            <a:r>
              <a:rPr lang="ru-RU" sz="2000" b="1" dirty="0"/>
              <a:t> почала все </a:t>
            </a:r>
            <a:r>
              <a:rPr lang="ru-RU" sz="2000" b="1" dirty="0" err="1"/>
              <a:t>більше</a:t>
            </a:r>
            <a:r>
              <a:rPr lang="ru-RU" sz="2000" b="1" dirty="0"/>
              <a:t> </a:t>
            </a:r>
            <a:r>
              <a:rPr lang="ru-RU" sz="2000" b="1" dirty="0" err="1"/>
              <a:t>демонструвати</a:t>
            </a:r>
            <a:r>
              <a:rPr lang="ru-RU" sz="2000" b="1" dirty="0"/>
              <a:t> </a:t>
            </a:r>
            <a:r>
              <a:rPr lang="ru-RU" sz="2000" b="1" dirty="0" err="1"/>
              <a:t>незалежність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 </a:t>
            </a:r>
            <a:r>
              <a:rPr lang="ru-RU" sz="2000" b="1" u="sng" dirty="0"/>
              <a:t>СРСР</a:t>
            </a:r>
            <a:r>
              <a:rPr lang="ru-RU" sz="2000" b="1" dirty="0"/>
              <a:t>.</a:t>
            </a:r>
          </a:p>
        </p:txBody>
      </p:sp>
      <p:pic>
        <p:nvPicPr>
          <p:cNvPr id="6" name="Рисунок 5" descr="alexander-dubc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04664"/>
            <a:ext cx="4444553" cy="5822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064" y="63093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Дубчек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/>
              <a:t>23 </a:t>
            </a:r>
            <a:r>
              <a:rPr lang="ru-RU" sz="2000" b="1" i="1" dirty="0" err="1"/>
              <a:t>березня</a:t>
            </a:r>
            <a:r>
              <a:rPr lang="ru-RU" sz="2000" b="1" i="1" dirty="0"/>
              <a:t> 1968 на </a:t>
            </a:r>
            <a:r>
              <a:rPr lang="ru-RU" sz="2000" b="1" i="1" dirty="0" err="1"/>
              <a:t>з'їзді</a:t>
            </a:r>
            <a:r>
              <a:rPr lang="ru-RU" sz="2000" b="1" i="1" dirty="0"/>
              <a:t> </a:t>
            </a:r>
            <a:r>
              <a:rPr lang="ru-RU" sz="2000" b="1" i="1" dirty="0" err="1"/>
              <a:t>комуністичних</a:t>
            </a:r>
            <a:r>
              <a:rPr lang="ru-RU" sz="2000" b="1" i="1" dirty="0"/>
              <a:t> </a:t>
            </a:r>
            <a:r>
              <a:rPr lang="ru-RU" sz="2000" b="1" i="1" dirty="0" err="1"/>
              <a:t>партій</a:t>
            </a:r>
            <a:r>
              <a:rPr lang="ru-RU" sz="2000" b="1" i="1" dirty="0"/>
              <a:t> в </a:t>
            </a:r>
            <a:r>
              <a:rPr lang="ru-RU" sz="2000" b="1" i="1" dirty="0" err="1"/>
              <a:t>Дрездені</a:t>
            </a:r>
            <a:r>
              <a:rPr lang="ru-RU" sz="2000" b="1" i="1" dirty="0"/>
              <a:t> прозвучала критика реформ в </a:t>
            </a:r>
            <a:r>
              <a:rPr lang="ru-RU" sz="2000" b="1" i="1" dirty="0" err="1"/>
              <a:t>Чехословаччині</a:t>
            </a:r>
            <a:r>
              <a:rPr lang="ru-RU" sz="2000" b="1" i="1" dirty="0"/>
              <a:t>, 4 </a:t>
            </a:r>
            <a:r>
              <a:rPr lang="ru-RU" sz="2000" b="1" i="1" dirty="0" err="1"/>
              <a:t>травня</a:t>
            </a:r>
            <a:r>
              <a:rPr lang="ru-RU" sz="2000" b="1" i="1" dirty="0"/>
              <a:t> </a:t>
            </a:r>
            <a:r>
              <a:rPr lang="ru-RU" sz="2000" b="1" i="1" dirty="0" err="1"/>
              <a:t>Брежнєв</a:t>
            </a:r>
            <a:r>
              <a:rPr lang="ru-RU" sz="2000" b="1" i="1" dirty="0"/>
              <a:t> </a:t>
            </a:r>
            <a:r>
              <a:rPr lang="ru-RU" sz="2000" b="1" i="1" dirty="0" err="1"/>
              <a:t>прийняв</a:t>
            </a:r>
            <a:r>
              <a:rPr lang="ru-RU" sz="2000" b="1" i="1" dirty="0"/>
              <a:t> </a:t>
            </a:r>
            <a:r>
              <a:rPr lang="ru-RU" sz="2000" b="1" i="1" dirty="0" err="1"/>
              <a:t>делегацію</a:t>
            </a:r>
            <a:r>
              <a:rPr lang="ru-RU" sz="2000" b="1" i="1" dirty="0"/>
              <a:t> на </a:t>
            </a:r>
            <a:r>
              <a:rPr lang="ru-RU" sz="2000" b="1" i="1" dirty="0" err="1"/>
              <a:t>чолі</a:t>
            </a:r>
            <a:r>
              <a:rPr lang="ru-RU" sz="2000" b="1" i="1" dirty="0"/>
              <a:t> </a:t>
            </a:r>
            <a:r>
              <a:rPr lang="ru-RU" sz="2000" b="1" i="1" dirty="0" err="1"/>
              <a:t>з</a:t>
            </a:r>
            <a:r>
              <a:rPr lang="ru-RU" sz="2000" b="1" i="1" dirty="0"/>
              <a:t> </a:t>
            </a:r>
            <a:r>
              <a:rPr lang="ru-RU" sz="2000" b="1" i="1" dirty="0" err="1"/>
              <a:t>Дубчеком</a:t>
            </a:r>
            <a:r>
              <a:rPr lang="ru-RU" sz="2000" b="1" i="1" dirty="0"/>
              <a:t> в </a:t>
            </a:r>
            <a:r>
              <a:rPr lang="ru-RU" sz="2000" b="1" i="1" dirty="0" err="1"/>
              <a:t>Москві</a:t>
            </a:r>
            <a:r>
              <a:rPr lang="ru-RU" sz="2000" b="1" i="1" dirty="0"/>
              <a:t>, де </a:t>
            </a:r>
            <a:r>
              <a:rPr lang="ru-RU" sz="2000" b="1" i="1" dirty="0" err="1"/>
              <a:t>гостро</a:t>
            </a:r>
            <a:r>
              <a:rPr lang="ru-RU" sz="2000" b="1" i="1" dirty="0"/>
              <a:t> </a:t>
            </a:r>
            <a:r>
              <a:rPr lang="ru-RU" sz="2000" b="1" i="1" dirty="0" err="1"/>
              <a:t>критикував</a:t>
            </a:r>
            <a:r>
              <a:rPr lang="ru-RU" sz="2000" b="1" i="1" dirty="0"/>
              <a:t> </a:t>
            </a:r>
            <a:r>
              <a:rPr lang="ru-RU" sz="2000" b="1" i="1" dirty="0" err="1"/>
              <a:t>положення</a:t>
            </a:r>
            <a:r>
              <a:rPr lang="ru-RU" sz="2000" b="1" i="1" dirty="0"/>
              <a:t> в ЧССР, 15 </a:t>
            </a:r>
            <a:r>
              <a:rPr lang="ru-RU" sz="2000" b="1" i="1" dirty="0" err="1"/>
              <a:t>липня</a:t>
            </a:r>
            <a:r>
              <a:rPr lang="ru-RU" sz="2000" b="1" i="1" dirty="0"/>
              <a:t> </a:t>
            </a:r>
            <a:r>
              <a:rPr lang="ru-RU" sz="2000" b="1" i="1" dirty="0" err="1"/>
              <a:t>керівники</a:t>
            </a:r>
            <a:r>
              <a:rPr lang="ru-RU" sz="2000" b="1" i="1" dirty="0"/>
              <a:t> </a:t>
            </a:r>
            <a:r>
              <a:rPr lang="ru-RU" sz="2000" b="1" i="1" dirty="0" err="1"/>
              <a:t>комуністичних</a:t>
            </a:r>
            <a:r>
              <a:rPr lang="ru-RU" sz="2000" b="1" i="1" dirty="0"/>
              <a:t> </a:t>
            </a:r>
            <a:r>
              <a:rPr lang="ru-RU" sz="2000" b="1" i="1" dirty="0" err="1"/>
              <a:t>партій</a:t>
            </a:r>
            <a:r>
              <a:rPr lang="ru-RU" sz="2000" b="1" i="1" dirty="0"/>
              <a:t> </a:t>
            </a:r>
            <a:r>
              <a:rPr lang="ru-RU" sz="2000" b="1" i="1" dirty="0" err="1"/>
              <a:t>надіслали</a:t>
            </a:r>
            <a:r>
              <a:rPr lang="ru-RU" sz="2000" b="1" i="1" dirty="0"/>
              <a:t> </a:t>
            </a:r>
            <a:r>
              <a:rPr lang="ru-RU" sz="2000" b="1" i="1" dirty="0" err="1"/>
              <a:t>відкритий</a:t>
            </a:r>
            <a:r>
              <a:rPr lang="ru-RU" sz="2000" b="1" i="1" dirty="0"/>
              <a:t> лист ЦК КПЧ, 29 </a:t>
            </a:r>
            <a:r>
              <a:rPr lang="ru-RU" sz="2000" b="1" i="1" dirty="0" err="1"/>
              <a:t>липня</a:t>
            </a:r>
            <a:r>
              <a:rPr lang="ru-RU" sz="2000" b="1" i="1" dirty="0"/>
              <a:t> </a:t>
            </a:r>
            <a:r>
              <a:rPr lang="ru-RU" sz="2000" b="1" i="1" dirty="0" err="1"/>
              <a:t>Дубчек</a:t>
            </a:r>
            <a:r>
              <a:rPr lang="ru-RU" sz="2000" b="1" i="1" dirty="0"/>
              <a:t> </a:t>
            </a:r>
            <a:r>
              <a:rPr lang="ru-RU" sz="2000" b="1" i="1" dirty="0" err="1"/>
              <a:t>знову</a:t>
            </a:r>
            <a:r>
              <a:rPr lang="ru-RU" sz="2000" b="1" i="1" dirty="0"/>
              <a:t> </a:t>
            </a:r>
            <a:r>
              <a:rPr lang="ru-RU" sz="2000" b="1" i="1" dirty="0" err="1"/>
              <a:t>зустрівся</a:t>
            </a:r>
            <a:r>
              <a:rPr lang="ru-RU" sz="2000" b="1" i="1" dirty="0"/>
              <a:t> в </a:t>
            </a:r>
            <a:r>
              <a:rPr lang="ru-RU" sz="2000" b="1" i="1" dirty="0" err="1"/>
              <a:t>Чорній-над-Тисою</a:t>
            </a:r>
            <a:r>
              <a:rPr lang="ru-RU" sz="2000" b="1" i="1" dirty="0"/>
              <a:t> </a:t>
            </a:r>
            <a:r>
              <a:rPr lang="ru-RU" sz="2000" b="1" i="1" dirty="0" err="1"/>
              <a:t>з</a:t>
            </a:r>
            <a:r>
              <a:rPr lang="ru-RU" sz="2000" b="1" i="1" dirty="0"/>
              <a:t> </a:t>
            </a:r>
            <a:r>
              <a:rPr lang="ru-RU" sz="2000" b="1" i="1" dirty="0" err="1"/>
              <a:t>Брежнєвим</a:t>
            </a:r>
            <a:r>
              <a:rPr lang="ru-RU" sz="2000" b="1" i="1" dirty="0"/>
              <a:t>, 17 </a:t>
            </a:r>
            <a:r>
              <a:rPr lang="ru-RU" sz="2000" b="1" i="1" dirty="0" err="1"/>
              <a:t>серпня</a:t>
            </a:r>
            <a:r>
              <a:rPr lang="ru-RU" sz="2000" b="1" i="1" dirty="0"/>
              <a:t> </a:t>
            </a:r>
            <a:r>
              <a:rPr lang="ru-RU" sz="2000" b="1" i="1" dirty="0" err="1"/>
              <a:t>Дубчек</a:t>
            </a:r>
            <a:r>
              <a:rPr lang="ru-RU" sz="2000" b="1" i="1" dirty="0"/>
              <a:t> </a:t>
            </a:r>
            <a:r>
              <a:rPr lang="ru-RU" sz="2000" b="1" i="1" dirty="0" err="1"/>
              <a:t>зустрівся</a:t>
            </a:r>
            <a:r>
              <a:rPr lang="ru-RU" sz="2000" b="1" i="1" dirty="0"/>
              <a:t> в Комарно </a:t>
            </a:r>
            <a:r>
              <a:rPr lang="ru-RU" sz="2000" b="1" i="1" dirty="0" err="1"/>
              <a:t>з</a:t>
            </a:r>
            <a:r>
              <a:rPr lang="ru-RU" sz="2000" b="1" i="1" dirty="0"/>
              <a:t> Яношем </a:t>
            </a:r>
            <a:r>
              <a:rPr lang="ru-RU" sz="2000" b="1" i="1" dirty="0" err="1"/>
              <a:t>Кадаром</a:t>
            </a:r>
            <a:r>
              <a:rPr lang="ru-RU" sz="2000" b="1" i="1" dirty="0"/>
              <a:t>, </a:t>
            </a:r>
            <a:r>
              <a:rPr lang="ru-RU" sz="2000" b="1" i="1" dirty="0" err="1"/>
              <a:t>який</a:t>
            </a:r>
            <a:r>
              <a:rPr lang="ru-RU" sz="2000" b="1" i="1" dirty="0"/>
              <a:t> </a:t>
            </a:r>
            <a:r>
              <a:rPr lang="ru-RU" sz="2000" b="1" i="1" dirty="0" err="1"/>
              <a:t>вказав</a:t>
            </a:r>
            <a:r>
              <a:rPr lang="ru-RU" sz="2000" b="1" i="1" dirty="0"/>
              <a:t> </a:t>
            </a:r>
            <a:r>
              <a:rPr lang="ru-RU" sz="2000" b="1" i="1" dirty="0" err="1"/>
              <a:t>Дубчеку</a:t>
            </a:r>
            <a:r>
              <a:rPr lang="ru-RU" sz="2000" b="1" i="1" dirty="0"/>
              <a:t> на те,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ситуація</a:t>
            </a:r>
            <a:r>
              <a:rPr lang="ru-RU" sz="2000" b="1" i="1" dirty="0"/>
              <a:t> </a:t>
            </a:r>
            <a:r>
              <a:rPr lang="ru-RU" sz="2000" b="1" i="1" dirty="0" err="1"/>
              <a:t>стає</a:t>
            </a:r>
            <a:r>
              <a:rPr lang="ru-RU" sz="2000" b="1" i="1" dirty="0"/>
              <a:t> критичною.</a:t>
            </a:r>
          </a:p>
        </p:txBody>
      </p:sp>
      <p:pic>
        <p:nvPicPr>
          <p:cNvPr id="3" name="Рисунок 2" descr="1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6227440" cy="415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Період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політичного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лібералізму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Чехословаччині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закінчився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серпня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1968 ,коли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територію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Чехословацької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Радянської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Соціалістичної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Республіки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були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введені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війська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п'яти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держав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членів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Організації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Варшавського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Договору: СРСР,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Болгарії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Угорщини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Німецької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Демократичної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Республіки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Польщі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_49a9e_fb2ef685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7135928" cy="4752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43550-tank-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81037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_78529_1_gallery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645024"/>
            <a:ext cx="698477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51723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Коли стало </a:t>
            </a:r>
            <a:r>
              <a:rPr lang="ru-RU" dirty="0" err="1"/>
              <a:t>відомо</a:t>
            </a:r>
            <a:r>
              <a:rPr lang="ru-RU" dirty="0"/>
              <a:t> про </a:t>
            </a:r>
            <a:r>
              <a:rPr lang="ru-RU" dirty="0" err="1"/>
              <a:t>вторгнення</a:t>
            </a:r>
            <a:r>
              <a:rPr lang="ru-RU" dirty="0"/>
              <a:t>, уряд ЧССР наказав </a:t>
            </a:r>
            <a:r>
              <a:rPr lang="ru-RU" dirty="0" err="1"/>
              <a:t>армії</a:t>
            </a:r>
            <a:r>
              <a:rPr lang="ru-RU" dirty="0"/>
              <a:t> не </a:t>
            </a:r>
            <a:r>
              <a:rPr lang="ru-RU" dirty="0" err="1"/>
              <a:t>чинити</a:t>
            </a:r>
            <a:r>
              <a:rPr lang="ru-RU" dirty="0"/>
              <a:t> опору. </a:t>
            </a:r>
            <a:r>
              <a:rPr lang="ru-RU" dirty="0" err="1"/>
              <a:t>Жоден</a:t>
            </a:r>
            <a:r>
              <a:rPr lang="ru-RU" dirty="0"/>
              <a:t> солдат не порушив </a:t>
            </a:r>
            <a:r>
              <a:rPr lang="ru-RU" dirty="0" err="1"/>
              <a:t>цього</a:t>
            </a:r>
            <a:r>
              <a:rPr lang="ru-RU" dirty="0"/>
              <a:t> наказу </a:t>
            </a:r>
            <a:r>
              <a:rPr lang="ru-RU" dirty="0" err="1"/>
              <a:t>і</a:t>
            </a:r>
            <a:r>
              <a:rPr lang="ru-RU" dirty="0"/>
              <a:t> не </a:t>
            </a:r>
            <a:r>
              <a:rPr lang="ru-RU" dirty="0" err="1"/>
              <a:t>стріляв</a:t>
            </a:r>
            <a:r>
              <a:rPr lang="ru-RU" dirty="0"/>
              <a:t>. </a:t>
            </a:r>
            <a:r>
              <a:rPr lang="ru-RU" dirty="0" err="1"/>
              <a:t>Зате</a:t>
            </a:r>
            <a:r>
              <a:rPr lang="ru-RU" dirty="0"/>
              <a:t> ходили на </a:t>
            </a:r>
            <a:r>
              <a:rPr lang="ru-RU" dirty="0" err="1"/>
              <a:t>мітинги</a:t>
            </a:r>
            <a:r>
              <a:rPr lang="ru-RU" dirty="0"/>
              <a:t>. На </a:t>
            </a:r>
            <a:r>
              <a:rPr lang="ru-RU" dirty="0" err="1"/>
              <a:t>плакаті</a:t>
            </a:r>
            <a:r>
              <a:rPr lang="ru-RU" dirty="0"/>
              <a:t>: "</a:t>
            </a:r>
            <a:r>
              <a:rPr lang="ru-RU" dirty="0" err="1"/>
              <a:t>Ніхто</a:t>
            </a:r>
            <a:r>
              <a:rPr lang="ru-RU" dirty="0"/>
              <a:t> вас не звав, </a:t>
            </a:r>
            <a:r>
              <a:rPr lang="ru-RU" dirty="0" err="1"/>
              <a:t>окупанти</a:t>
            </a:r>
            <a:r>
              <a:rPr lang="ru-RU" dirty="0"/>
              <a:t>"</a:t>
            </a:r>
          </a:p>
        </p:txBody>
      </p:sp>
      <p:pic>
        <p:nvPicPr>
          <p:cNvPr id="3" name="Рисунок 2" descr="fe4529b-ceska-arm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686961" cy="53002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Протести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> </a:t>
            </a:r>
            <a:r>
              <a:rPr lang="ru-RU" dirty="0" err="1" smtClean="0"/>
              <a:t>Чехословаччини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окупації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62374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8768" y="2968752"/>
            <a:ext cx="1426464" cy="920496"/>
          </a:xfrm>
          <a:prstGeom prst="rect">
            <a:avLst/>
          </a:prstGeom>
        </p:spPr>
      </p:pic>
      <p:pic>
        <p:nvPicPr>
          <p:cNvPr id="4" name="Рисунок 3" descr="ABS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6350000" cy="416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15688">
            <a:off x="5519670" y="1704180"/>
            <a:ext cx="338399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885822"/>
            <a:ext cx="5163521" cy="1972178"/>
          </a:xfrm>
          <a:prstGeom prst="rect">
            <a:avLst/>
          </a:prstGeom>
        </p:spPr>
      </p:pic>
      <p:pic>
        <p:nvPicPr>
          <p:cNvPr id="7" name="Рисунок 6" descr="162374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37512"/>
            <a:ext cx="4060889" cy="26204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04664"/>
            <a:ext cx="2966864" cy="5896904"/>
          </a:xfrm>
        </p:spPr>
        <p:txBody>
          <a:bodyPr>
            <a:noAutofit/>
          </a:bodyPr>
          <a:lstStyle/>
          <a:p>
            <a:r>
              <a:rPr lang="ru-RU" sz="1800" dirty="0" smtClean="0"/>
              <a:t>У </a:t>
            </a:r>
            <a:r>
              <a:rPr lang="ru-RU" sz="1800" dirty="0" err="1" smtClean="0"/>
              <a:t>самій</a:t>
            </a:r>
            <a:r>
              <a:rPr lang="ru-RU" sz="1800" dirty="0" smtClean="0"/>
              <a:t> </a:t>
            </a:r>
            <a:r>
              <a:rPr lang="ru-RU" sz="1800" dirty="0" err="1" smtClean="0"/>
              <a:t>Чехословаччині</a:t>
            </a:r>
            <a:r>
              <a:rPr lang="ru-RU" sz="1800" dirty="0" smtClean="0"/>
              <a:t> результатом стала велика </a:t>
            </a:r>
            <a:r>
              <a:rPr lang="ru-RU" sz="1800" dirty="0" err="1" smtClean="0"/>
              <a:t>хвиля</a:t>
            </a:r>
            <a:r>
              <a:rPr lang="ru-RU" sz="1800" dirty="0" smtClean="0"/>
              <a:t> </a:t>
            </a:r>
            <a:r>
              <a:rPr lang="ru-RU" sz="1800" dirty="0" err="1" smtClean="0"/>
              <a:t>еміграції</a:t>
            </a:r>
            <a:r>
              <a:rPr lang="ru-RU" sz="1800" dirty="0" smtClean="0"/>
              <a:t> (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300 000 </a:t>
            </a:r>
            <a:r>
              <a:rPr lang="ru-RU" sz="1800" dirty="0" err="1" smtClean="0"/>
              <a:t>осіб</a:t>
            </a:r>
            <a:r>
              <a:rPr lang="ru-RU" sz="1800" dirty="0" smtClean="0"/>
              <a:t>, в основному </a:t>
            </a:r>
            <a:r>
              <a:rPr lang="ru-RU" sz="1800" dirty="0" err="1" smtClean="0"/>
              <a:t>висококваліфіковані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фахівці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При </a:t>
            </a:r>
            <a:r>
              <a:rPr lang="ru-RU" sz="1800" dirty="0" err="1" smtClean="0"/>
              <a:t>вторгненні</a:t>
            </a:r>
            <a:r>
              <a:rPr lang="ru-RU" sz="1800" dirty="0" smtClean="0"/>
              <a:t> 72 </a:t>
            </a:r>
            <a:r>
              <a:rPr lang="ru-RU" sz="1800" dirty="0" err="1" smtClean="0"/>
              <a:t>громадяни</a:t>
            </a:r>
            <a:r>
              <a:rPr lang="ru-RU" sz="1800" dirty="0" smtClean="0"/>
              <a:t> </a:t>
            </a:r>
            <a:r>
              <a:rPr lang="ru-RU" sz="1800" dirty="0" err="1" smtClean="0"/>
              <a:t>Чехословаччини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загинули</a:t>
            </a:r>
            <a:r>
              <a:rPr lang="ru-RU" sz="1800" dirty="0" smtClean="0"/>
              <a:t>, </a:t>
            </a:r>
            <a:r>
              <a:rPr lang="ru-RU" sz="1800" dirty="0" err="1" smtClean="0"/>
              <a:t>сотні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поранені</a:t>
            </a:r>
            <a:r>
              <a:rPr lang="ru-RU" sz="1800" dirty="0" smtClean="0"/>
              <a:t>. У </a:t>
            </a:r>
            <a:r>
              <a:rPr lang="ru-RU" sz="1800" u="sng" dirty="0" smtClean="0"/>
              <a:t>1969</a:t>
            </a:r>
            <a:r>
              <a:rPr lang="ru-RU" sz="1800" dirty="0" smtClean="0"/>
              <a:t> 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Празі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студенти</a:t>
            </a:r>
            <a:r>
              <a:rPr lang="ru-RU" sz="1800" dirty="0" smtClean="0"/>
              <a:t> </a:t>
            </a:r>
            <a:r>
              <a:rPr lang="ru-RU" sz="1800" b="1" u="sng" dirty="0" smtClean="0"/>
              <a:t>Ян Палах</a:t>
            </a:r>
            <a:r>
              <a:rPr lang="ru-RU" sz="1800" b="1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b="1" u="sng" dirty="0" smtClean="0"/>
              <a:t>Ян </a:t>
            </a:r>
            <a:r>
              <a:rPr lang="ru-RU" sz="1800" b="1" u="sng" dirty="0" err="1" smtClean="0"/>
              <a:t>Заїц</a:t>
            </a:r>
            <a:r>
              <a:rPr lang="ru-RU" sz="1800" b="1" dirty="0" smtClean="0"/>
              <a:t> 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інтервалом</a:t>
            </a:r>
            <a:r>
              <a:rPr lang="ru-RU" sz="1800" dirty="0" smtClean="0"/>
              <a:t> у </a:t>
            </a:r>
            <a:r>
              <a:rPr lang="ru-RU" sz="1800" dirty="0" err="1" smtClean="0"/>
              <a:t>місяць</a:t>
            </a:r>
            <a:r>
              <a:rPr lang="ru-RU" sz="1800" dirty="0" smtClean="0"/>
              <a:t> вчинили </a:t>
            </a:r>
            <a:r>
              <a:rPr lang="ru-RU" sz="1800" dirty="0" err="1" smtClean="0"/>
              <a:t>самоспалення</a:t>
            </a:r>
            <a:r>
              <a:rPr lang="ru-RU" sz="1800" dirty="0" smtClean="0"/>
              <a:t> на знак протесту </a:t>
            </a:r>
            <a:r>
              <a:rPr lang="ru-RU" sz="1800" dirty="0" err="1" smtClean="0"/>
              <a:t>проти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радянської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окупації</a:t>
            </a:r>
            <a:r>
              <a:rPr lang="ru-RU" sz="1800" dirty="0" smtClean="0"/>
              <a:t>.</a:t>
            </a:r>
          </a:p>
          <a:p>
            <a:endParaRPr lang="ru-RU" sz="2400" dirty="0"/>
          </a:p>
        </p:txBody>
      </p:sp>
      <p:pic>
        <p:nvPicPr>
          <p:cNvPr id="5" name="Рисунок 4" descr="800px-Ryszard_siwiec_stadion_X_leci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92696"/>
            <a:ext cx="5862482" cy="4846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181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Празька весна 1968 - намагання побудувати "соціалізм з людським обличчям" </vt:lpstr>
      <vt:lpstr>«Пра́зька весна́» </vt:lpstr>
      <vt:lpstr>Слайд 3</vt:lpstr>
      <vt:lpstr>Слайд 4</vt:lpstr>
      <vt:lpstr>Слайд 5</vt:lpstr>
      <vt:lpstr>Слайд 6</vt:lpstr>
      <vt:lpstr>Слайд 7</vt:lpstr>
      <vt:lpstr>Протести проти окупації Чехословаччини і наслідки окупації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9</cp:revision>
  <dcterms:created xsi:type="dcterms:W3CDTF">2014-11-19T18:57:46Z</dcterms:created>
  <dcterms:modified xsi:type="dcterms:W3CDTF">2014-11-19T20:18:30Z</dcterms:modified>
</cp:coreProperties>
</file>