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291" r:id="rId6"/>
    <p:sldId id="313" r:id="rId7"/>
    <p:sldId id="293" r:id="rId8"/>
    <p:sldId id="306" r:id="rId9"/>
    <p:sldId id="305" r:id="rId10"/>
    <p:sldId id="298" r:id="rId11"/>
    <p:sldId id="315" r:id="rId12"/>
    <p:sldId id="310" r:id="rId13"/>
    <p:sldId id="300" r:id="rId14"/>
    <p:sldId id="314" r:id="rId15"/>
    <p:sldId id="304" r:id="rId16"/>
    <p:sldId id="308" r:id="rId17"/>
    <p:sldId id="299" r:id="rId18"/>
    <p:sldId id="307" r:id="rId19"/>
    <p:sldId id="311" r:id="rId20"/>
    <p:sldId id="30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243B-C1C2-4011-8E56-4CB3C688FF02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5C05-A075-4E27-89A8-90EAC98E2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D341-0CD7-4D1E-BCA4-11A6642BE2F1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A3A0-0EB8-404C-80FF-52A07D60B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7F12C-7BD3-4678-85FD-563EF61161D3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25CE1-44D4-482D-8582-E03EF3457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7645-FE45-4505-8174-E251BE1D0ECF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2458-C57C-4F21-8DA0-8649BD880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CAF8-A3D9-40DD-92F1-B3527A9A64FF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0154-32F9-4222-AD0C-BAD27511C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E0B2-6B0B-4AC4-B217-7AA8D4C9AE8A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1E82-2419-4262-9CC9-F48EB3D96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DA17-9C4C-4E7C-A002-F1908A0590C7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59F2-6E66-4EEA-9AAF-E8565517F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968D-FD5D-497F-AED4-3E55C5578804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8426-CCE6-48CE-9252-9744DDE6E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6157-AD45-4331-BA87-2D07A605E983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32407-1EAD-423F-B303-EB12A43AF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75015-660F-46C8-823A-32454FA46894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4293-1C8C-42B1-BAC6-11507AC8C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5B8F0-A273-4776-AD27-66C6053DB63E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FFFD-0F55-4A50-9129-4F736D719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3BC58C-D8F6-4A20-BA12-5402007BAC41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085988-69A7-4E94-8D4D-65EBE059D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Чехословаччина </a:t>
            </a:r>
            <a:br>
              <a:rPr lang="uk-UA" dirty="0" smtClean="0"/>
            </a:br>
            <a:r>
              <a:rPr lang="uk-UA" dirty="0" smtClean="0"/>
              <a:t>( 1918 – 1939 )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Конституція 1920</a:t>
            </a:r>
            <a:endParaRPr lang="uk-UA" dirty="0"/>
          </a:p>
        </p:txBody>
      </p:sp>
      <p:pic>
        <p:nvPicPr>
          <p:cNvPr id="2253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96975"/>
            <a:ext cx="87852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3338"/>
            <a:ext cx="62642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500" y="2668588"/>
            <a:ext cx="821531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Судетська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 проблема – штучне </a:t>
            </a: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“роздмухування”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 проблеми </a:t>
            </a: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судетських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 німців Берліном з метою знищення Чехословаччини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357188"/>
            <a:ext cx="3643313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latin typeface="Courier New" pitchFamily="49" charset="0"/>
                <a:cs typeface="Courier New" pitchFamily="49" charset="0"/>
              </a:rPr>
              <a:t>1933 – прихід до влади в Німеччині нацистів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428625"/>
            <a:ext cx="4573588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1934 -  встановлення дипломатичних відносин ЧСР та СРСР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1934 - 1935 – пакти про взаємодопомогу з Францією та СРСР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" y="4000500"/>
            <a:ext cx="3857625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Активізація профашистських організацій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4000500"/>
            <a:ext cx="400050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Концентрація німецьких та польський військ на кордонах ЧСР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8988" y="5643563"/>
            <a:ext cx="4786312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Загроза національній безпеці Чехословаччині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 зі стрілкою 2"/>
          <p:cNvCxnSpPr>
            <a:stCxn id="5" idx="2"/>
          </p:cNvCxnSpPr>
          <p:nvPr/>
        </p:nvCxnSpPr>
        <p:spPr>
          <a:xfrm>
            <a:off x="2106613" y="1357313"/>
            <a:ext cx="0" cy="1135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>
            <a:off x="6858000" y="1508125"/>
            <a:ext cx="0" cy="1135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>
            <a:off x="2411413" y="4868863"/>
            <a:ext cx="0" cy="720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>
            <a:off x="6443663" y="4894263"/>
            <a:ext cx="0" cy="695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>
            <a:off x="2195513" y="3435350"/>
            <a:ext cx="0" cy="5651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6588125" y="3370263"/>
            <a:ext cx="0" cy="630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200" dirty="0" smtClean="0"/>
              <a:t>Із заяви міністра закордонних справ </a:t>
            </a:r>
            <a:r>
              <a:rPr lang="uk-UA" sz="2200" dirty="0" err="1" smtClean="0"/>
              <a:t>Чехо-Словаччини</a:t>
            </a:r>
            <a:r>
              <a:rPr lang="uk-UA" sz="2200" dirty="0" smtClean="0"/>
              <a:t> К.</a:t>
            </a:r>
            <a:r>
              <a:rPr lang="uk-UA" sz="2200" dirty="0" err="1" smtClean="0"/>
              <a:t>Крофта</a:t>
            </a:r>
            <a:r>
              <a:rPr lang="uk-UA" sz="2200" dirty="0" smtClean="0"/>
              <a:t> послам Англії, Франції та Італії (вересень 1938 р.)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FFFF00"/>
                </a:solidFill>
              </a:rPr>
              <a:t>«…Для нас це катастрофа… Я не знаю, чи одержать ваші країни вигоди від прийнятого в Мюнхені рішення. В одному ми впевнені — ми, звичайно, не останні, після нас постраждають інші».</a:t>
            </a:r>
            <a:r>
              <a:rPr lang="uk-UA" dirty="0" smtClean="0"/>
              <a:t> </a:t>
            </a:r>
            <a:endParaRPr lang="uk-UA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200" dirty="0" smtClean="0"/>
              <a:t>Запитання до документа</a:t>
            </a:r>
            <a:endParaRPr lang="ru-RU" sz="22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200" dirty="0" smtClean="0"/>
              <a:t>1. Аргументуйте позицію чеського міністра закордонних справ.</a:t>
            </a:r>
            <a:endParaRPr lang="ru-RU" sz="22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200" dirty="0" smtClean="0"/>
              <a:t>2. Які наслідки мала Мюнхенська угода для </a:t>
            </a:r>
            <a:r>
              <a:rPr lang="uk-UA" sz="2200" dirty="0" err="1" smtClean="0"/>
              <a:t>Чехо-Словаччини</a:t>
            </a:r>
            <a:r>
              <a:rPr lang="uk-UA" sz="2200" dirty="0" smtClean="0"/>
              <a:t>?</a:t>
            </a:r>
            <a:endParaRPr lang="ru-RU" sz="22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200" dirty="0" smtClean="0"/>
              <a:t>3. Хто був наступною жертвою агресорів?</a:t>
            </a:r>
            <a:endParaRPr lang="ru-RU" sz="22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200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00375" y="642938"/>
            <a:ext cx="3500438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Загроза національній безпеці ЧСР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313" y="500063"/>
            <a:ext cx="22860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13.09.1938 – початок заколоту в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Судетській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області та його придушення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37388" y="387350"/>
            <a:ext cx="1928812" cy="242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Активізація руху  за збереження цілісності ЧСР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3429000"/>
            <a:ext cx="2214563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Вимога Німеччини про негайну передачу </a:t>
            </a: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Судетської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 області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72313" y="3357563"/>
            <a:ext cx="1857375" cy="1500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Тиск з боку Англії та Франції на ЧСР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13" y="3143250"/>
            <a:ext cx="3429000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Прийняття Прагою ультимативних вимог Англії та Франції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1688" y="5357813"/>
            <a:ext cx="5572125" cy="1500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29-30.09.1938 – Мюнхенська конференція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( Англія, Франція, </a:t>
            </a: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Німечина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 та Італія 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трілка вправо 8"/>
          <p:cNvSpPr/>
          <p:nvPr/>
        </p:nvSpPr>
        <p:spPr>
          <a:xfrm>
            <a:off x="2500313" y="1285875"/>
            <a:ext cx="500062" cy="198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ілка вліво 9"/>
          <p:cNvSpPr/>
          <p:nvPr/>
        </p:nvSpPr>
        <p:spPr>
          <a:xfrm>
            <a:off x="6588125" y="3600450"/>
            <a:ext cx="484188" cy="260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ілка вниз 10"/>
          <p:cNvSpPr/>
          <p:nvPr/>
        </p:nvSpPr>
        <p:spPr>
          <a:xfrm>
            <a:off x="4716463" y="4108450"/>
            <a:ext cx="215900" cy="1192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ілка вправо 11"/>
          <p:cNvSpPr/>
          <p:nvPr/>
        </p:nvSpPr>
        <p:spPr>
          <a:xfrm>
            <a:off x="2500313" y="3730625"/>
            <a:ext cx="500062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 зі стрілкою 13"/>
          <p:cNvCxnSpPr>
            <a:stCxn id="3" idx="2"/>
          </p:cNvCxnSpPr>
          <p:nvPr/>
        </p:nvCxnSpPr>
        <p:spPr>
          <a:xfrm>
            <a:off x="1357313" y="2786063"/>
            <a:ext cx="0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ілка вгору 14"/>
          <p:cNvSpPr/>
          <p:nvPr/>
        </p:nvSpPr>
        <p:spPr>
          <a:xfrm>
            <a:off x="4659313" y="1989138"/>
            <a:ext cx="254000" cy="10826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33375"/>
            <a:ext cx="3929062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2124075" y="5973763"/>
            <a:ext cx="36401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ourier New" pitchFamily="49" charset="0"/>
                <a:cs typeface="Courier New" pitchFamily="49" charset="0"/>
              </a:rPr>
              <a:t>Даладьє, Гітлер та Муссоліні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4071937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Мюнхенська угода 29 – 30.09.1938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Угода про передачу </a:t>
            </a: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Судетської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 області  Німеччині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5" y="285750"/>
            <a:ext cx="4000500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01.10.1938 – окупація німецькими військами </a:t>
            </a: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Судетської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 област</a:t>
            </a:r>
            <a:r>
              <a:rPr lang="uk-UA" dirty="0"/>
              <a:t>і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1781175"/>
            <a:ext cx="3500438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Захоплення Польщею Тушинської Сілезії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8" y="4000500"/>
            <a:ext cx="3786187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14.03.1939 – проголошення Словацької держави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3" y="1928813"/>
            <a:ext cx="3929062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Листопад 1938 – окупація Угорщиною  Словаччини та Закарпатської України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0" y="4000500"/>
            <a:ext cx="3857625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15.03.1939 – окупація Німеччиною  Чехії та утворення протекторату  Чехії та  Моравії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трілка вправо 2"/>
          <p:cNvSpPr/>
          <p:nvPr/>
        </p:nvSpPr>
        <p:spPr>
          <a:xfrm>
            <a:off x="4286250" y="692150"/>
            <a:ext cx="35718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ілка вправо 9"/>
          <p:cNvSpPr/>
          <p:nvPr/>
        </p:nvSpPr>
        <p:spPr>
          <a:xfrm>
            <a:off x="4143375" y="4365625"/>
            <a:ext cx="6429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ілка вліво 10"/>
          <p:cNvSpPr/>
          <p:nvPr/>
        </p:nvSpPr>
        <p:spPr>
          <a:xfrm>
            <a:off x="3995738" y="2303463"/>
            <a:ext cx="719137" cy="249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игнута вправо стрілка 11"/>
          <p:cNvSpPr/>
          <p:nvPr/>
        </p:nvSpPr>
        <p:spPr>
          <a:xfrm>
            <a:off x="8715375" y="785813"/>
            <a:ext cx="320675" cy="16779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игнута вліво стрілка 12"/>
          <p:cNvSpPr/>
          <p:nvPr/>
        </p:nvSpPr>
        <p:spPr>
          <a:xfrm>
            <a:off x="0" y="2303463"/>
            <a:ext cx="357188" cy="21971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2"/>
          <p:cNvSpPr>
            <a:spLocks noChangeArrowheads="1"/>
          </p:cNvSpPr>
          <p:nvPr/>
        </p:nvSpPr>
        <p:spPr bwMode="auto">
          <a:xfrm>
            <a:off x="0" y="4826000"/>
            <a:ext cx="89296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ourier New" pitchFamily="49" charset="0"/>
                <a:cs typeface="Courier New" pitchFamily="49" charset="0"/>
              </a:rPr>
              <a:t>Територіальні поступки Чехословаччини за Мюнхенською угодою</a:t>
            </a:r>
          </a:p>
          <a:p>
            <a:r>
              <a:rPr lang="ru-RU" sz="1600" b="1">
                <a:latin typeface="Courier New" pitchFamily="49" charset="0"/>
                <a:cs typeface="Courier New" pitchFamily="49" charset="0"/>
              </a:rPr>
              <a:t> 1. Судети передані Рейху в жовтні 1938</a:t>
            </a:r>
          </a:p>
          <a:p>
            <a:r>
              <a:rPr lang="ru-RU" sz="1600" b="1">
                <a:latin typeface="Courier New" pitchFamily="49" charset="0"/>
                <a:cs typeface="Courier New" pitchFamily="49" charset="0"/>
              </a:rPr>
              <a:t> 2. Чеський Тешин переданий Польщі 2 жовтня 1938</a:t>
            </a:r>
          </a:p>
          <a:p>
            <a:r>
              <a:rPr lang="ru-RU" sz="1600" b="1">
                <a:latin typeface="Courier New" pitchFamily="49" charset="0"/>
                <a:cs typeface="Courier New" pitchFamily="49" charset="0"/>
              </a:rPr>
              <a:t> 3. Територія, зайнята Угорщиною у листопаді 1938</a:t>
            </a:r>
          </a:p>
          <a:p>
            <a:r>
              <a:rPr lang="ru-RU" sz="1600" b="1">
                <a:latin typeface="Courier New" pitchFamily="49" charset="0"/>
                <a:cs typeface="Courier New" pitchFamily="49" charset="0"/>
              </a:rPr>
              <a:t> 4. Карпатська Україна зайнята Угорщиною у березні 1939</a:t>
            </a:r>
          </a:p>
          <a:p>
            <a:r>
              <a:rPr lang="ru-RU" sz="1600" b="1">
                <a:latin typeface="Courier New" pitchFamily="49" charset="0"/>
                <a:cs typeface="Courier New" pitchFamily="49" charset="0"/>
              </a:rPr>
              <a:t> 5. Решта Чехії перетворена на Протекторат Богемії і Моравії у березні 1939</a:t>
            </a:r>
          </a:p>
          <a:p>
            <a:r>
              <a:rPr lang="ru-RU" sz="1600" b="1">
                <a:latin typeface="Courier New" pitchFamily="49" charset="0"/>
                <a:cs typeface="Courier New" pitchFamily="49" charset="0"/>
              </a:rPr>
              <a:t> 6. Сателітна держава Словаччина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620713"/>
            <a:ext cx="4103687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713"/>
            <a:ext cx="493236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Познайомитися з процесом утворення Чехословаччини;</a:t>
            </a:r>
          </a:p>
          <a:p>
            <a:pPr algn="just"/>
            <a:r>
              <a:rPr lang="ru-RU" smtClean="0"/>
              <a:t>Розкрити економічне та політичне життя країни в 20-30-х роках;</a:t>
            </a:r>
          </a:p>
          <a:p>
            <a:pPr algn="just"/>
            <a:r>
              <a:rPr lang="ru-RU" smtClean="0"/>
              <a:t>Визначити причини окупації Чехословаччини Німеччиною;</a:t>
            </a:r>
          </a:p>
          <a:p>
            <a:pPr algn="just"/>
            <a:r>
              <a:rPr lang="ru-RU" smtClean="0"/>
              <a:t>Вчитися встановлювати причинно – наслідкові зв»язки, працювати з підручником, документами, робити висновки та узагальнення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1. Як відбувався процес створення ЧСР?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2. Охарактеризуйте політичний розвиток ЧСР у 1920-1938 рр.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3. З’ясуйте особливості економічного розвитку ЧСР у міжвоєнний період. 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4. Чому стала можливою Мюнхенська угода? 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/>
              <a:t>6</a:t>
            </a:r>
            <a:r>
              <a:rPr lang="uk-UA" dirty="0" smtClean="0"/>
              <a:t>. З’ясуйте причини ліквідації </a:t>
            </a:r>
            <a:r>
              <a:rPr lang="uk-UA" dirty="0" err="1" smtClean="0"/>
              <a:t>Чехо-Словаччини</a:t>
            </a:r>
            <a:r>
              <a:rPr lang="uk-UA" dirty="0" smtClean="0"/>
              <a:t>.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Wingdings 2" pitchFamily="18" charset="2"/>
              <a:buAutoNum type="arabicPeriod"/>
            </a:pPr>
            <a:r>
              <a:rPr lang="ru-RU" smtClean="0"/>
              <a:t>Утворення Чехословаччини.</a:t>
            </a:r>
          </a:p>
          <a:p>
            <a:pPr marL="514350" indent="-514350" algn="just">
              <a:buFont typeface="Wingdings 2" pitchFamily="18" charset="2"/>
              <a:buAutoNum type="arabicPeriod"/>
            </a:pPr>
            <a:r>
              <a:rPr lang="ru-RU" smtClean="0"/>
              <a:t>Політичне та економічне життя Чехословаччини в 20-30-х роках ХХ століття.</a:t>
            </a:r>
          </a:p>
          <a:p>
            <a:pPr marL="514350" indent="-514350" algn="just">
              <a:buFont typeface="Wingdings 2" pitchFamily="18" charset="2"/>
              <a:buAutoNum type="arabicPeriod"/>
            </a:pPr>
            <a:r>
              <a:rPr lang="ru-RU" smtClean="0"/>
              <a:t>«Судетська проблема»</a:t>
            </a:r>
          </a:p>
          <a:p>
            <a:pPr marL="514350" indent="-514350" algn="just">
              <a:buFont typeface="Wingdings 2" pitchFamily="18" charset="2"/>
              <a:buAutoNum type="arabicPeriod"/>
            </a:pPr>
            <a:r>
              <a:rPr lang="ru-RU" smtClean="0"/>
              <a:t>Окупація Чехословаччини . </a:t>
            </a: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Опорні поняття: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err="1" smtClean="0"/>
              <a:t>Судетська</a:t>
            </a:r>
            <a:r>
              <a:rPr lang="uk-UA" b="1" dirty="0" smtClean="0"/>
              <a:t> проблема;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Опорні дати: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Жовтень – листопад 1918 – утворення Чехословацької держави;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1920 – прийняття Конституції Чехословаччини;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30.09.1938 – Мюнхенська угода;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15.03.1939 – окупація Чехословаччини Німеччиною та поділ країни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 склад якої держави входили чеські землі напередодні Першої світової війни?</a:t>
            </a:r>
          </a:p>
          <a:p>
            <a:r>
              <a:rPr lang="uk-UA" smtClean="0"/>
              <a:t>Яка особливість Австро – Угорської імперії?</a:t>
            </a:r>
          </a:p>
          <a:p>
            <a:r>
              <a:rPr lang="uk-UA" smtClean="0"/>
              <a:t>Яке завдання повинна була розв»язати революція в Австро – Угорщині?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/>
              <a:t>Із Декларації чеських депутатів австрійського парламенту. 30 травня 1917 р.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Депутати чеського народу, виходячи з глибокого переконання, що теперішню дуалістичну форму держави було створено… на шкоду спільним інтересам пануючих і пригноблених народів і тільки перетворення Габсбурзько-Лотаринзької монархії у федеративну державу вільних і рівноправних національних держав усуне будь-які національні привілеї та забезпечить всебічний розвиток кожної нації в інтересах імперії та династії.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В цей історичний момент, спираючись на природне право народів на самовизначення і вільний розвиток, посилене у нас, крім того, і невід’ємними історичними правами і повністю визнаними державними актами, ми на чолі свого народу будемо домагатися об’єднання всіх гілок чеської нації в чеську демократичну державу,  включно зі словацькою гілкою нації,   яка проживає в нерозривній єдності з чеською історичною батьківщиною.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Запитання до документа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1. Які основні вимоги лідерів чеського національно-визвольного руху? Чим аргументували вони свою позицію?</a:t>
            </a: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2. Яким способом мало відбуватися відновлення чеської державності згідно з декларацією?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Утворення Чехословаччини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1500188"/>
            <a:ext cx="4357688" cy="1065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Початок 1918р. – чеські депутати австрійського парламенту висунули вимогу  утворення незалежної держави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2924175"/>
            <a:ext cx="4357688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20-30.10.1918 – утворення у Празі Національного комітету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4249738"/>
            <a:ext cx="4357688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14.11.1918 -  проголошення республіки, Чехословацька республіка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50" y="5583238"/>
            <a:ext cx="4357688" cy="1231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Кордони держави були визначені  Версальським, </a:t>
            </a: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Сен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 – </a:t>
            </a: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Жерменським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  мирним договором ( 1919). </a:t>
            </a:r>
            <a:r>
              <a:rPr lang="uk-UA" sz="1600" b="1" dirty="0" err="1">
                <a:latin typeface="Courier New" pitchFamily="49" charset="0"/>
                <a:cs typeface="Courier New" pitchFamily="49" charset="0"/>
              </a:rPr>
              <a:t>Тріанонським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 договором ( 1920)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Пряма зі стрілкою 8"/>
          <p:cNvCxnSpPr>
            <a:stCxn id="4" idx="2"/>
          </p:cNvCxnSpPr>
          <p:nvPr/>
        </p:nvCxnSpPr>
        <p:spPr>
          <a:xfrm>
            <a:off x="2463800" y="2565400"/>
            <a:ext cx="0" cy="2873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>
            <a:off x="2463800" y="3852863"/>
            <a:ext cx="0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endCxn id="8" idx="0"/>
          </p:cNvCxnSpPr>
          <p:nvPr/>
        </p:nvCxnSpPr>
        <p:spPr>
          <a:xfrm>
            <a:off x="2463800" y="5106988"/>
            <a:ext cx="0" cy="4762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025" y="2276475"/>
            <a:ext cx="41925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4881563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G:\Snap_2012.03.16_10h15m07s_002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0"/>
            <a:ext cx="3538538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429125"/>
            <a:ext cx="8929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40957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428625" y="6500813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</a:rPr>
              <a:t>Т.Масарик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75" y="357188"/>
            <a:ext cx="46037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4857750" y="650081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</a:rPr>
              <a:t>Е.Бенеш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378</TotalTime>
  <Words>555</Words>
  <Application>Microsoft Office PowerPoint</Application>
  <PresentationFormat>Экран (4:3)</PresentationFormat>
  <Paragraphs>73</Paragraphs>
  <Slides>20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54</cp:revision>
  <dcterms:modified xsi:type="dcterms:W3CDTF">2012-04-23T13:49:06Z</dcterms:modified>
</cp:coreProperties>
</file>