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4C71EC6-210F-42DE-9C53-41977AD35B3D}" type="datetimeFigureOut">
              <a:rPr lang="ru-RU" smtClean="0"/>
              <a:t>06.10.2013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E%D1%80%D0%B4%D0%B5%D0%BD_%D0%9F%D0%B5%D1%80%D0%B5%D0%BC%D0%BE%D0%B3%D0%B0" TargetMode="External"/><Relationship Id="rId13" Type="http://schemas.openxmlformats.org/officeDocument/2006/relationships/hyperlink" Target="http://uk.wikipedia.org/wiki/6_%D1%87%D0%B5%D1%80%D0%B2%D0%BD%D1%8F" TargetMode="External"/><Relationship Id="rId3" Type="http://schemas.openxmlformats.org/officeDocument/2006/relationships/hyperlink" Target="http://uk.wikipedia.org/wiki/%D0%9F%D1%80%D0%B5%D0%B7%D0%B8%D0%B4%D0%B5%D0%BD%D1%82_%D0%A1%D0%A8%D0%90" TargetMode="External"/><Relationship Id="rId7" Type="http://schemas.openxmlformats.org/officeDocument/2006/relationships/hyperlink" Target="http://uk.wikipedia.org/wiki/1944" TargetMode="External"/><Relationship Id="rId12" Type="http://schemas.openxmlformats.org/officeDocument/2006/relationships/hyperlink" Target="http://uk.wikipedia.org/wiki/1943" TargetMode="External"/><Relationship Id="rId2" Type="http://schemas.openxmlformats.org/officeDocument/2006/relationships/hyperlink" Target="http://uk.wikipedia.org/wiki/%D0%A1%D0%A8%D0%90" TargetMode="Externa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5%D0%BD%D0%B5%D1%80%D0%B0%D0%BB_%D0%B0%D1%80%D0%BC%D1%96%D1%97_%D0%A1%D0%A8%D0%90" TargetMode="External"/><Relationship Id="rId11" Type="http://schemas.openxmlformats.org/officeDocument/2006/relationships/hyperlink" Target="http://uk.wikipedia.org/wiki/1942" TargetMode="External"/><Relationship Id="rId5" Type="http://schemas.openxmlformats.org/officeDocument/2006/relationships/hyperlink" Target="http://uk.wikipedia.org/wiki/%D0%94%D1%80%D1%83%D0%B3%D0%B0_%D1%81%D0%B2%D1%96%D1%82%D0%BE%D0%B2%D0%B0_%D0%B2%D1%96%D0%B9%D0%BD%D0%B0_1939%E2%80%9445" TargetMode="External"/><Relationship Id="rId15" Type="http://schemas.openxmlformats.org/officeDocument/2006/relationships/hyperlink" Target="http://uk.wikipedia.org/wiki/%D0%9E%D1%80%D0%B4%D0%B5%D0%BD_%C2%AB%D0%9F%D0%B5%D1%80%D0%B5%D0%BC%D0%BE%D0%B3%D0%B0%C2%BB" TargetMode="External"/><Relationship Id="rId10" Type="http://schemas.openxmlformats.org/officeDocument/2006/relationships/hyperlink" Target="http://uk.wikipedia.org/wiki/%D0%94%D0%B6%D0%BE%D1%80%D0%B4%D0%B6_%D0%9C%D0%B0%D1%80%D1%88%D0%B0%D0%BB%D0%BB" TargetMode="External"/><Relationship Id="rId4" Type="http://schemas.openxmlformats.org/officeDocument/2006/relationships/hyperlink" Target="http://uk.wikipedia.org/wiki/%D0%92%D0%BE%D1%94%D0%BD%D0%B0%D1%87%D0%B0%D0%BB%D1%8C%D0%BD%D0%B8%D0%BA" TargetMode="External"/><Relationship Id="rId9" Type="http://schemas.openxmlformats.org/officeDocument/2006/relationships/hyperlink" Target="http://uk.wikipedia.org/wiki/1945" TargetMode="External"/><Relationship Id="rId14" Type="http://schemas.openxmlformats.org/officeDocument/2006/relationships/hyperlink" Target="http://uk.wikipedia.org/wiki/%D0%9E%D0%BF%D0%B5%D1%80%D0%B0%D1%86%D1%96%D1%8F_%C2%AB%D0%9E%D0%B2%D0%B5%D1%80%D0%BB%D0%BE%D1%80%D0%B4%C2%BB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0%BD%D1%80%D1%96_%D0%A4%D1%96%D0%BB%D1%96%D0%BF%D0%BF_%D0%9F%D0%B5%D1%82%D0%B5%D0%BD" TargetMode="External"/><Relationship Id="rId3" Type="http://schemas.openxmlformats.org/officeDocument/2006/relationships/hyperlink" Target="http://uk.wikipedia.org/wiki/1958" TargetMode="External"/><Relationship Id="rId7" Type="http://schemas.openxmlformats.org/officeDocument/2006/relationships/hyperlink" Target="http://uk.wikipedia.org/wiki/%D0%9F%D1%80%D0%B5%D0%BC'%D1%94%D1%80-%D0%BC%D1%96%D0%BD%D1%96%D1%81%D1%82%D1%80" TargetMode="External"/><Relationship Id="rId2" Type="http://schemas.openxmlformats.org/officeDocument/2006/relationships/hyperlink" Target="http://uk.wikipedia.org/wiki/%D0%9F'%D1%8F%D1%82%D0%B0_%D1%80%D0%B5%D1%81%D0%BF%D1%83%D0%B1%D0%BB%D1%96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F%D0%BE%D0%BB%D0%BA%D0%BE%D0%B2%D0%BD%D0%B8%D0%BA" TargetMode="External"/><Relationship Id="rId5" Type="http://schemas.openxmlformats.org/officeDocument/2006/relationships/hyperlink" Target="http://uk.wikipedia.org/wiki/%D0%91%D1%80%D0%B8%D0%B3%D0%B0%D0%B4%D0%BD%D0%B8%D0%B9_%D0%B3%D0%B5%D0%BD%D0%B5%D1%80%D0%B0%D0%BB" TargetMode="External"/><Relationship Id="rId4" Type="http://schemas.openxmlformats.org/officeDocument/2006/relationships/hyperlink" Target="http://uk.wikipedia.org/wiki/1969" TargetMode="External"/><Relationship Id="rId9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0%D0%B5%D0%B6%D0%B8%D0%BC_%D0%92%D1%96%D1%88%D1%96" TargetMode="External"/><Relationship Id="rId2" Type="http://schemas.openxmlformats.org/officeDocument/2006/relationships/hyperlink" Target="http://uk.wikipedia.org/wiki/%D0%9F%D1%80%D0%BE%D0%BC%D0%BE%D0%B2%D0%B0_18_%D1%87%D0%B5%D1%80%D0%B2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136904" cy="1524000"/>
          </a:xfrm>
        </p:spPr>
        <p:txBody>
          <a:bodyPr/>
          <a:lstStyle/>
          <a:p>
            <a:pPr algn="ctr"/>
            <a:r>
              <a:rPr lang="uk-UA" dirty="0" smtClean="0"/>
              <a:t>Військові діячі у період другої світової війни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2420888"/>
            <a:ext cx="2160240" cy="182562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Downloads\WW2Montag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3592189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17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Двайт</a:t>
            </a:r>
            <a:r>
              <a:rPr lang="ru-RU" dirty="0" smtClean="0"/>
              <a:t> </a:t>
            </a:r>
            <a:r>
              <a:rPr lang="ru-RU" dirty="0" err="1" smtClean="0"/>
              <a:t>ейзенхауер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1463824"/>
            <a:ext cx="4822304" cy="5277543"/>
          </a:xfrm>
        </p:spPr>
        <p:txBody>
          <a:bodyPr>
            <a:normAutofit/>
          </a:bodyPr>
          <a:lstStyle/>
          <a:p>
            <a:r>
              <a:rPr lang="ru-RU" sz="1600" dirty="0" err="1" smtClean="0">
                <a:hlinkClick r:id="rId2" tooltip="США"/>
              </a:rPr>
              <a:t>Американський</a:t>
            </a:r>
            <a:r>
              <a:rPr lang="ru-RU" sz="1600" dirty="0" smtClean="0"/>
              <a:t> </a:t>
            </a:r>
            <a:r>
              <a:rPr lang="ru-RU" sz="1600" dirty="0" err="1"/>
              <a:t>військовий</a:t>
            </a:r>
            <a:r>
              <a:rPr lang="ru-RU" sz="1600" dirty="0"/>
              <a:t> і </a:t>
            </a:r>
            <a:r>
              <a:rPr lang="ru-RU" sz="1600" dirty="0" err="1"/>
              <a:t>державний</a:t>
            </a:r>
            <a:r>
              <a:rPr lang="ru-RU" sz="1600" dirty="0"/>
              <a:t> </a:t>
            </a:r>
            <a:r>
              <a:rPr lang="ru-RU" sz="1600" dirty="0" err="1"/>
              <a:t>діяч</a:t>
            </a:r>
            <a:r>
              <a:rPr lang="ru-RU" sz="1600" dirty="0"/>
              <a:t>, 34-й </a:t>
            </a:r>
            <a:r>
              <a:rPr lang="ru-RU" sz="1600" dirty="0">
                <a:hlinkClick r:id="rId3" tooltip="Президент США"/>
              </a:rPr>
              <a:t>Президент США</a:t>
            </a:r>
            <a:r>
              <a:rPr lang="ru-RU" sz="1600" dirty="0"/>
              <a:t>, один з </a:t>
            </a:r>
            <a:r>
              <a:rPr lang="ru-RU" sz="1600" dirty="0" err="1"/>
              <a:t>головних</a:t>
            </a:r>
            <a:r>
              <a:rPr lang="ru-RU" sz="1600" dirty="0"/>
              <a:t> </a:t>
            </a:r>
            <a:r>
              <a:rPr lang="ru-RU" sz="1600" dirty="0" err="1"/>
              <a:t>американських</a:t>
            </a:r>
            <a:r>
              <a:rPr lang="ru-RU" sz="1600" dirty="0"/>
              <a:t> </a:t>
            </a:r>
            <a:r>
              <a:rPr lang="ru-RU" sz="1600" dirty="0" err="1">
                <a:hlinkClick r:id="rId4" tooltip="Воєначальник"/>
              </a:rPr>
              <a:t>воєначальників</a:t>
            </a:r>
            <a:r>
              <a:rPr lang="ru-RU" sz="1600" dirty="0"/>
              <a:t> </a:t>
            </a:r>
            <a:r>
              <a:rPr lang="ru-RU" sz="1600" dirty="0" err="1">
                <a:hlinkClick r:id="rId5" tooltip="Друга світова війна 1939—45"/>
              </a:rPr>
              <a:t>Другої</a:t>
            </a:r>
            <a:r>
              <a:rPr lang="ru-RU" sz="1600" dirty="0">
                <a:hlinkClick r:id="rId5" tooltip="Друга світова війна 1939—45"/>
              </a:rPr>
              <a:t> </a:t>
            </a:r>
            <a:r>
              <a:rPr lang="ru-RU" sz="1600" dirty="0" err="1">
                <a:hlinkClick r:id="rId5" tooltip="Друга світова війна 1939—45"/>
              </a:rPr>
              <a:t>світової</a:t>
            </a:r>
            <a:r>
              <a:rPr lang="ru-RU" sz="1600" dirty="0">
                <a:hlinkClick r:id="rId5" tooltip="Друга світова війна 1939—45"/>
              </a:rPr>
              <a:t> </a:t>
            </a:r>
            <a:r>
              <a:rPr lang="ru-RU" sz="1600" dirty="0" err="1">
                <a:hlinkClick r:id="rId5" tooltip="Друга світова війна 1939—45"/>
              </a:rPr>
              <a:t>війни</a:t>
            </a:r>
            <a:r>
              <a:rPr lang="ru-RU" sz="1600" dirty="0"/>
              <a:t>, </a:t>
            </a:r>
            <a:r>
              <a:rPr lang="ru-RU" sz="1600" dirty="0">
                <a:hlinkClick r:id="rId6" tooltip="Генерал армії США"/>
              </a:rPr>
              <a:t>генерал </a:t>
            </a:r>
            <a:r>
              <a:rPr lang="ru-RU" sz="1600" dirty="0" err="1">
                <a:hlinkClick r:id="rId6" tooltip="Генерал армії США"/>
              </a:rPr>
              <a:t>армії</a:t>
            </a:r>
            <a:r>
              <a:rPr lang="ru-RU" sz="1600" dirty="0">
                <a:hlinkClick r:id="rId6" tooltip="Генерал армії США"/>
              </a:rPr>
              <a:t> США</a:t>
            </a:r>
            <a:r>
              <a:rPr lang="ru-RU" sz="1600" dirty="0"/>
              <a:t> (</a:t>
            </a:r>
            <a:r>
              <a:rPr lang="ru-RU" sz="1600" dirty="0">
                <a:hlinkClick r:id="rId7" tooltip="1944"/>
              </a:rPr>
              <a:t>1944</a:t>
            </a:r>
            <a:r>
              <a:rPr lang="ru-RU" sz="1600" dirty="0"/>
              <a:t>), кавалер </a:t>
            </a:r>
            <a:r>
              <a:rPr lang="ru-RU" sz="1600" dirty="0" err="1"/>
              <a:t>багатьох</a:t>
            </a:r>
            <a:r>
              <a:rPr lang="ru-RU" sz="1600" dirty="0"/>
              <a:t> </a:t>
            </a:r>
            <a:r>
              <a:rPr lang="ru-RU" sz="1600" dirty="0" err="1"/>
              <a:t>нагород</a:t>
            </a:r>
            <a:r>
              <a:rPr lang="ru-RU" sz="1600" dirty="0"/>
              <a:t>, </a:t>
            </a:r>
            <a:r>
              <a:rPr lang="ru-RU" sz="1600" dirty="0" err="1"/>
              <a:t>зокрема</a:t>
            </a:r>
            <a:r>
              <a:rPr lang="ru-RU" sz="1600" dirty="0"/>
              <a:t> </a:t>
            </a:r>
            <a:r>
              <a:rPr lang="ru-RU" sz="1600" dirty="0" err="1"/>
              <a:t>радянського</a:t>
            </a:r>
            <a:r>
              <a:rPr lang="ru-RU" sz="1600" dirty="0"/>
              <a:t> </a:t>
            </a:r>
            <a:r>
              <a:rPr lang="ru-RU" sz="1600" dirty="0">
                <a:hlinkClick r:id="rId8" tooltip="Орден Перемога"/>
              </a:rPr>
              <a:t>ордена «Перемога»</a:t>
            </a:r>
            <a:r>
              <a:rPr lang="ru-RU" sz="1600" dirty="0"/>
              <a:t> (</a:t>
            </a:r>
            <a:r>
              <a:rPr lang="ru-RU" sz="1600" dirty="0">
                <a:hlinkClick r:id="rId9" tooltip="1945"/>
              </a:rPr>
              <a:t>1945</a:t>
            </a:r>
            <a:r>
              <a:rPr lang="ru-RU" sz="1600" dirty="0"/>
              <a:t>).</a:t>
            </a:r>
          </a:p>
          <a:p>
            <a:r>
              <a:rPr lang="ru-RU" sz="1600" dirty="0" err="1" smtClean="0"/>
              <a:t>Спочатку</a:t>
            </a:r>
            <a:r>
              <a:rPr lang="ru-RU" sz="1600" dirty="0" smtClean="0"/>
              <a:t> </a:t>
            </a:r>
            <a:r>
              <a:rPr lang="ru-RU" sz="1600" dirty="0" err="1"/>
              <a:t>Ейзенхауер</a:t>
            </a:r>
            <a:r>
              <a:rPr lang="ru-RU" sz="1600" dirty="0"/>
              <a:t> </a:t>
            </a:r>
            <a:r>
              <a:rPr lang="ru-RU" sz="1600" dirty="0" err="1"/>
              <a:t>займав</a:t>
            </a:r>
            <a:r>
              <a:rPr lang="ru-RU" sz="1600" dirty="0"/>
              <a:t> </a:t>
            </a:r>
            <a:r>
              <a:rPr lang="ru-RU" sz="1600" dirty="0" err="1"/>
              <a:t>керівні</a:t>
            </a:r>
            <a:r>
              <a:rPr lang="ru-RU" sz="1600" dirty="0"/>
              <a:t> посади у </a:t>
            </a:r>
            <a:r>
              <a:rPr lang="ru-RU" sz="1600" dirty="0" err="1"/>
              <a:t>відділі</a:t>
            </a:r>
            <a:r>
              <a:rPr lang="ru-RU" sz="1600" dirty="0"/>
              <a:t> </a:t>
            </a:r>
            <a:r>
              <a:rPr lang="ru-RU" sz="1600" dirty="0" err="1"/>
              <a:t>військового</a:t>
            </a:r>
            <a:r>
              <a:rPr lang="ru-RU" sz="1600" dirty="0"/>
              <a:t> і оперативного </a:t>
            </a:r>
            <a:r>
              <a:rPr lang="ru-RU" sz="1600" dirty="0" err="1"/>
              <a:t>планування</a:t>
            </a:r>
            <a:r>
              <a:rPr lang="ru-RU" sz="1600" dirty="0"/>
              <a:t> в </a:t>
            </a:r>
            <a:r>
              <a:rPr lang="ru-RU" sz="1600" dirty="0" err="1"/>
              <a:t>штабі</a:t>
            </a:r>
            <a:r>
              <a:rPr lang="ru-RU" sz="1600" dirty="0"/>
              <a:t> </a:t>
            </a:r>
            <a:r>
              <a:rPr lang="ru-RU" sz="1600" dirty="0" err="1"/>
              <a:t>армії</a:t>
            </a:r>
            <a:r>
              <a:rPr lang="ru-RU" sz="1600" dirty="0"/>
              <a:t>, на </a:t>
            </a:r>
            <a:r>
              <a:rPr lang="ru-RU" sz="1600" dirty="0" err="1"/>
              <a:t>чолі</a:t>
            </a:r>
            <a:r>
              <a:rPr lang="ru-RU" sz="1600" dirty="0"/>
              <a:t> з генералом </a:t>
            </a:r>
            <a:r>
              <a:rPr lang="ru-RU" sz="1600" dirty="0">
                <a:hlinkClick r:id="rId10" tooltip="Джордж Маршалл"/>
              </a:rPr>
              <a:t>Джорджем Маршаллом</a:t>
            </a:r>
            <a:r>
              <a:rPr lang="ru-RU" sz="1600" dirty="0"/>
              <a:t>. З листопада </a:t>
            </a:r>
            <a:r>
              <a:rPr lang="ru-RU" sz="1600" dirty="0">
                <a:hlinkClick r:id="rId11" tooltip="1942"/>
              </a:rPr>
              <a:t>1942</a:t>
            </a:r>
            <a:r>
              <a:rPr lang="ru-RU" sz="1600" dirty="0"/>
              <a:t> по </a:t>
            </a:r>
            <a:r>
              <a:rPr lang="ru-RU" sz="1600" dirty="0" err="1"/>
              <a:t>жовтень</a:t>
            </a:r>
            <a:r>
              <a:rPr lang="ru-RU" sz="1600" dirty="0"/>
              <a:t> </a:t>
            </a:r>
            <a:r>
              <a:rPr lang="ru-RU" sz="1600" dirty="0">
                <a:hlinkClick r:id="rId12" tooltip="1943"/>
              </a:rPr>
              <a:t>1943</a:t>
            </a:r>
            <a:r>
              <a:rPr lang="ru-RU" sz="1600" dirty="0"/>
              <a:t> року </a:t>
            </a:r>
            <a:r>
              <a:rPr lang="ru-RU" sz="1600" dirty="0" err="1"/>
              <a:t>командував</a:t>
            </a:r>
            <a:r>
              <a:rPr lang="ru-RU" sz="1600" dirty="0"/>
              <a:t> силами </a:t>
            </a:r>
            <a:r>
              <a:rPr lang="ru-RU" sz="1600" dirty="0" err="1"/>
              <a:t>союзників</a:t>
            </a:r>
            <a:r>
              <a:rPr lang="ru-RU" sz="1600" dirty="0"/>
              <a:t> при </a:t>
            </a:r>
            <a:r>
              <a:rPr lang="ru-RU" sz="1600" dirty="0" err="1"/>
              <a:t>наступі</a:t>
            </a:r>
            <a:r>
              <a:rPr lang="ru-RU" sz="1600" dirty="0"/>
              <a:t> у </a:t>
            </a:r>
            <a:r>
              <a:rPr lang="ru-RU" sz="1600" dirty="0" err="1"/>
              <a:t>Східній</a:t>
            </a:r>
            <a:r>
              <a:rPr lang="ru-RU" sz="1600" dirty="0"/>
              <a:t> </a:t>
            </a:r>
            <a:r>
              <a:rPr lang="ru-RU" sz="1600" dirty="0" err="1"/>
              <a:t>Африці</a:t>
            </a:r>
            <a:r>
              <a:rPr lang="ru-RU" sz="1600" dirty="0"/>
              <a:t>, </a:t>
            </a:r>
            <a:r>
              <a:rPr lang="ru-RU" sz="1600" dirty="0" err="1"/>
              <a:t>Сицилії</a:t>
            </a:r>
            <a:r>
              <a:rPr lang="ru-RU" sz="1600" dirty="0"/>
              <a:t> й </a:t>
            </a:r>
            <a:r>
              <a:rPr lang="ru-RU" sz="1600" dirty="0" err="1"/>
              <a:t>Італії</a:t>
            </a:r>
            <a:r>
              <a:rPr lang="ru-RU" sz="1600" dirty="0"/>
              <a:t>.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Тегеранської</a:t>
            </a:r>
            <a:r>
              <a:rPr lang="ru-RU" sz="1600" dirty="0"/>
              <a:t> </a:t>
            </a:r>
            <a:r>
              <a:rPr lang="ru-RU" sz="1600" dirty="0" err="1"/>
              <a:t>конференції</a:t>
            </a:r>
            <a:r>
              <a:rPr lang="ru-RU" sz="1600" dirty="0"/>
              <a:t> </a:t>
            </a:r>
            <a:r>
              <a:rPr lang="ru-RU" sz="1600" dirty="0" err="1"/>
              <a:t>західні</a:t>
            </a:r>
            <a:r>
              <a:rPr lang="ru-RU" sz="1600" dirty="0"/>
              <a:t> союзники </a:t>
            </a:r>
            <a:r>
              <a:rPr lang="ru-RU" sz="1600" dirty="0" err="1"/>
              <a:t>відкрили</a:t>
            </a:r>
            <a:r>
              <a:rPr lang="ru-RU" sz="1600" dirty="0"/>
              <a:t> «</a:t>
            </a:r>
            <a:r>
              <a:rPr lang="ru-RU" sz="1600" dirty="0" err="1"/>
              <a:t>другий</a:t>
            </a:r>
            <a:r>
              <a:rPr lang="ru-RU" sz="1600" dirty="0"/>
              <a:t> фронт» у </a:t>
            </a:r>
            <a:r>
              <a:rPr lang="ru-RU" sz="1600" dirty="0" err="1"/>
              <a:t>Франції</a:t>
            </a:r>
            <a:r>
              <a:rPr lang="ru-RU" sz="1600" dirty="0"/>
              <a:t>, й </a:t>
            </a:r>
            <a:r>
              <a:rPr lang="ru-RU" sz="1600" dirty="0" err="1"/>
              <a:t>Ейзенгауер</a:t>
            </a:r>
            <a:r>
              <a:rPr lang="ru-RU" sz="1600" dirty="0"/>
              <a:t> </a:t>
            </a:r>
            <a:r>
              <a:rPr lang="ru-RU" sz="1600" dirty="0" err="1"/>
              <a:t>стає</a:t>
            </a:r>
            <a:r>
              <a:rPr lang="ru-RU" sz="1600" dirty="0"/>
              <a:t> </a:t>
            </a:r>
            <a:r>
              <a:rPr lang="ru-RU" sz="1600" dirty="0" err="1"/>
              <a:t>Верховним</a:t>
            </a:r>
            <a:r>
              <a:rPr lang="ru-RU" sz="1600" dirty="0"/>
              <a:t> </a:t>
            </a:r>
            <a:r>
              <a:rPr lang="ru-RU" sz="1600" dirty="0" err="1"/>
              <a:t>головнокомандувачем</a:t>
            </a:r>
            <a:r>
              <a:rPr lang="ru-RU" sz="1600" dirty="0"/>
              <a:t> </a:t>
            </a:r>
            <a:r>
              <a:rPr lang="ru-RU" sz="1600" dirty="0" err="1"/>
              <a:t>експедиційними</a:t>
            </a:r>
            <a:r>
              <a:rPr lang="ru-RU" sz="1600" dirty="0"/>
              <a:t> силами.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командував</a:t>
            </a:r>
            <a:r>
              <a:rPr lang="ru-RU" sz="1600" dirty="0"/>
              <a:t> англо-</a:t>
            </a:r>
            <a:r>
              <a:rPr lang="ru-RU" sz="1600" dirty="0" err="1"/>
              <a:t>американськими</a:t>
            </a:r>
            <a:r>
              <a:rPr lang="ru-RU" sz="1600" dirty="0"/>
              <a:t> силами </a:t>
            </a:r>
            <a:r>
              <a:rPr lang="ru-RU" sz="1600" dirty="0" err="1"/>
              <a:t>вторгнення</a:t>
            </a:r>
            <a:r>
              <a:rPr lang="ru-RU" sz="1600" dirty="0"/>
              <a:t> в </a:t>
            </a:r>
            <a:r>
              <a:rPr lang="ru-RU" sz="1600" dirty="0" err="1"/>
              <a:t>Нормандії</a:t>
            </a:r>
            <a:r>
              <a:rPr lang="ru-RU" sz="1600" dirty="0"/>
              <a:t> </a:t>
            </a:r>
            <a:r>
              <a:rPr lang="ru-RU" sz="1600" dirty="0">
                <a:hlinkClick r:id="rId13" tooltip="6 червня"/>
              </a:rPr>
              <a:t>6 </a:t>
            </a:r>
            <a:r>
              <a:rPr lang="ru-RU" sz="1600" dirty="0" err="1">
                <a:hlinkClick r:id="rId13" tooltip="6 червня"/>
              </a:rPr>
              <a:t>червня</a:t>
            </a:r>
            <a:r>
              <a:rPr lang="ru-RU" sz="1600" dirty="0"/>
              <a:t> </a:t>
            </a:r>
            <a:r>
              <a:rPr lang="ru-RU" sz="1600" dirty="0">
                <a:hlinkClick r:id="rId7" tooltip="1944"/>
              </a:rPr>
              <a:t>1944</a:t>
            </a:r>
            <a:r>
              <a:rPr lang="ru-RU" sz="1600" dirty="0"/>
              <a:t> року, коли </a:t>
            </a:r>
            <a:r>
              <a:rPr lang="ru-RU" sz="1600" dirty="0" err="1"/>
              <a:t>була</a:t>
            </a:r>
            <a:r>
              <a:rPr lang="ru-RU" sz="1600" dirty="0"/>
              <a:t> </a:t>
            </a:r>
            <a:r>
              <a:rPr lang="ru-RU" sz="1600" dirty="0" err="1"/>
              <a:t>розпочата</a:t>
            </a:r>
            <a:r>
              <a:rPr lang="ru-RU" sz="1600" dirty="0"/>
              <a:t> </a:t>
            </a:r>
            <a:r>
              <a:rPr lang="ru-RU" sz="1600" dirty="0" err="1">
                <a:hlinkClick r:id="rId14" tooltip="Операція «Оверлорд»"/>
              </a:rPr>
              <a:t>Операція</a:t>
            </a:r>
            <a:r>
              <a:rPr lang="ru-RU" sz="1600" dirty="0">
                <a:hlinkClick r:id="rId14" tooltip="Операція «Оверлорд»"/>
              </a:rPr>
              <a:t> «</a:t>
            </a:r>
            <a:r>
              <a:rPr lang="ru-RU" sz="1600" dirty="0" err="1">
                <a:hlinkClick r:id="rId14" tooltip="Операція «Оверлорд»"/>
              </a:rPr>
              <a:t>Оверлорд</a:t>
            </a:r>
            <a:r>
              <a:rPr lang="ru-RU" sz="1600" dirty="0">
                <a:hlinkClick r:id="rId14" tooltip="Операція «Оверлорд»"/>
              </a:rPr>
              <a:t>»</a:t>
            </a:r>
            <a:r>
              <a:rPr lang="ru-RU" sz="1600" dirty="0"/>
              <a:t>. В </a:t>
            </a:r>
            <a:r>
              <a:rPr lang="ru-RU" sz="1600" dirty="0" err="1"/>
              <a:t>грудні</a:t>
            </a:r>
            <a:r>
              <a:rPr lang="ru-RU" sz="1600" dirty="0"/>
              <a:t> </a:t>
            </a:r>
            <a:r>
              <a:rPr lang="ru-RU" sz="1600" dirty="0" err="1"/>
              <a:t>присвоєно</a:t>
            </a:r>
            <a:r>
              <a:rPr lang="ru-RU" sz="1600" dirty="0"/>
              <a:t> </a:t>
            </a:r>
            <a:r>
              <a:rPr lang="ru-RU" sz="1600" dirty="0" err="1"/>
              <a:t>звання</a:t>
            </a:r>
            <a:r>
              <a:rPr lang="ru-RU" sz="1600" dirty="0"/>
              <a:t> генерала </a:t>
            </a:r>
            <a:r>
              <a:rPr lang="ru-RU" sz="1600" dirty="0" err="1"/>
              <a:t>армії</a:t>
            </a:r>
            <a:r>
              <a:rPr lang="ru-RU" sz="1600" dirty="0"/>
              <a:t>. Кавалер </a:t>
            </a:r>
            <a:r>
              <a:rPr lang="ru-RU" sz="1600" dirty="0" err="1"/>
              <a:t>радянського</a:t>
            </a:r>
            <a:r>
              <a:rPr lang="ru-RU" sz="1600" dirty="0"/>
              <a:t> </a:t>
            </a:r>
            <a:r>
              <a:rPr lang="ru-RU" sz="1600" dirty="0">
                <a:hlinkClick r:id="rId15" tooltip="Орден «Перемога»"/>
              </a:rPr>
              <a:t>ордену «Перемога»</a:t>
            </a:r>
            <a:r>
              <a:rPr lang="ru-RU" sz="1600" dirty="0"/>
              <a:t> (1945).</a:t>
            </a:r>
          </a:p>
        </p:txBody>
      </p:sp>
      <p:pic>
        <p:nvPicPr>
          <p:cNvPr id="1026" name="Picture 2" descr="D:\Downloads\220px-Eisenhower_in_the_Oval_Office.jp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01" y="1463824"/>
            <a:ext cx="267771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2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Філіп </a:t>
            </a:r>
            <a:r>
              <a:rPr lang="uk-UA" dirty="0" err="1" smtClean="0"/>
              <a:t>леклерк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3390" y="1340768"/>
            <a:ext cx="5398368" cy="5069159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Філіп </a:t>
            </a:r>
            <a:r>
              <a:rPr lang="uk-UA" dirty="0" err="1"/>
              <a:t>Леклерк</a:t>
            </a:r>
            <a:r>
              <a:rPr lang="uk-UA" dirty="0"/>
              <a:t> (повне ім'я Жак Філіп </a:t>
            </a:r>
            <a:r>
              <a:rPr lang="uk-UA" dirty="0" err="1" smtClean="0"/>
              <a:t>Леклерк</a:t>
            </a:r>
            <a:r>
              <a:rPr lang="uk-UA" dirty="0" smtClean="0"/>
              <a:t>)  - </a:t>
            </a:r>
            <a:r>
              <a:rPr lang="uk-UA" dirty="0"/>
              <a:t>французький генерал часів Другої світової війни, маршал Франції (1952, </a:t>
            </a:r>
            <a:r>
              <a:rPr lang="uk-UA" dirty="0" smtClean="0"/>
              <a:t>посмертно).</a:t>
            </a:r>
          </a:p>
          <a:p>
            <a:r>
              <a:rPr lang="uk-UA" dirty="0"/>
              <a:t>служив інструктором офіцерської школи і у складі 1- </a:t>
            </a:r>
            <a:r>
              <a:rPr lang="uk-UA" dirty="0" err="1"/>
              <a:t>го</a:t>
            </a:r>
            <a:r>
              <a:rPr lang="uk-UA" dirty="0"/>
              <a:t> африканського </a:t>
            </a:r>
            <a:r>
              <a:rPr lang="uk-UA" dirty="0" err="1"/>
              <a:t>кінно</a:t>
            </a:r>
            <a:r>
              <a:rPr lang="uk-UA" dirty="0"/>
              <a:t> - єгерського полку. Після початку війни у вересні 1939 року був відкликаний до Франції.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У грудні 1942 - січні 1943 років провів французькі війська від озера Чад до Тріполі , для участі сполук в Туніській кампанії.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У 1944 році командував французькими військами під час висадки союзників у Нормандії.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У 1945 році був відправлений в Індокитай , але незабаром подав у відставку , незадоволений державною підтримкою його бойових операцій проти </a:t>
            </a:r>
            <a:r>
              <a:rPr lang="uk-UA" dirty="0" err="1"/>
              <a:t>В'єтміню</a:t>
            </a:r>
            <a:r>
              <a:rPr lang="uk-UA" dirty="0"/>
              <a:t> 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У 1947 році , інспектуючи французькі частини в Північній Африці , розбився на літаку над Алжиром.</a:t>
            </a:r>
            <a:endParaRPr lang="ru-RU" dirty="0"/>
          </a:p>
        </p:txBody>
      </p:sp>
      <p:pic>
        <p:nvPicPr>
          <p:cNvPr id="2050" name="Picture 2" descr="D:\Downloads\280px-Général_Lecler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2572295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98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Бернард </a:t>
            </a:r>
            <a:r>
              <a:rPr lang="uk-UA" dirty="0" err="1"/>
              <a:t>Лоу</a:t>
            </a:r>
            <a:r>
              <a:rPr lang="uk-UA" dirty="0"/>
              <a:t> </a:t>
            </a:r>
            <a:r>
              <a:rPr lang="uk-UA" dirty="0" err="1"/>
              <a:t>Монтгомері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1196752"/>
            <a:ext cx="5182344" cy="4680520"/>
          </a:xfrm>
        </p:spPr>
        <p:txBody>
          <a:bodyPr>
            <a:noAutofit/>
          </a:bodyPr>
          <a:lstStyle/>
          <a:p>
            <a:r>
              <a:rPr lang="uk-UA" sz="1600" dirty="0"/>
              <a:t>Бернард </a:t>
            </a:r>
            <a:r>
              <a:rPr lang="uk-UA" sz="1600" dirty="0" err="1"/>
              <a:t>Лоу</a:t>
            </a:r>
            <a:r>
              <a:rPr lang="uk-UA" sz="1600" dirty="0"/>
              <a:t> </a:t>
            </a:r>
            <a:r>
              <a:rPr lang="uk-UA" sz="1600" dirty="0" err="1"/>
              <a:t>Монтгомері</a:t>
            </a:r>
            <a:r>
              <a:rPr lang="uk-UA" sz="1600" dirty="0"/>
              <a:t> - британський фельдмаршал (1944), великий воєначальник другої </a:t>
            </a:r>
            <a:r>
              <a:rPr lang="uk-UA" sz="1600" dirty="0" smtClean="0"/>
              <a:t>св</a:t>
            </a:r>
            <a:r>
              <a:rPr lang="uk-UA" sz="1600" dirty="0"/>
              <a:t>ітової війни.</a:t>
            </a:r>
            <a:endParaRPr lang="ru-RU" sz="1600" dirty="0"/>
          </a:p>
          <a:p>
            <a:endParaRPr lang="uk-UA" sz="1600" dirty="0" smtClean="0"/>
          </a:p>
          <a:p>
            <a:r>
              <a:rPr lang="uk-UA" sz="1600" dirty="0"/>
              <a:t>Відразу після початку Другої світової війни у вересні 1939 року дивізія </a:t>
            </a:r>
            <a:r>
              <a:rPr lang="uk-UA" sz="1600" dirty="0" err="1"/>
              <a:t>Монтгомері</a:t>
            </a:r>
            <a:r>
              <a:rPr lang="uk-UA" sz="1600" dirty="0"/>
              <a:t> включена у складі Британських експедиційних сил була перекинута до Франції , де знаходилася весь період «Дивної війни » без зіткнення з противником. Коли під час Французької кампанії союзні армії зазнали катастрофічної поразки , 3- а піхотна дивізія була виділена для прикриття евакуації </a:t>
            </a:r>
            <a:r>
              <a:rPr lang="uk-UA" sz="1600" dirty="0" err="1"/>
              <a:t>англо</a:t>
            </a:r>
            <a:r>
              <a:rPr lang="uk-UA" sz="1600" dirty="0"/>
              <a:t> </a:t>
            </a:r>
            <a:r>
              <a:rPr lang="uk-UA" sz="1600" dirty="0" err="1"/>
              <a:t>-французьких</a:t>
            </a:r>
            <a:r>
              <a:rPr lang="uk-UA" sz="1600" dirty="0"/>
              <a:t> військ з Дюнкерка , а сам він призначений виконуючим обов'язки командира II корпусу , що діяв в ар'єргарді .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Після завершення евакуації в червні 1940 року був призначений командиром V армійського корпусу , в квітні 1941 року - командиром XII армійського корпусу , в грудні 1941 року - начальником Південно-Східного командування на території метрополії</a:t>
            </a:r>
            <a:r>
              <a:rPr lang="uk-UA" sz="1600" dirty="0" smtClean="0"/>
              <a:t>.</a:t>
            </a:r>
            <a:endParaRPr lang="ru-RU" sz="1600" dirty="0"/>
          </a:p>
        </p:txBody>
      </p:sp>
      <p:pic>
        <p:nvPicPr>
          <p:cNvPr id="3074" name="Picture 2" descr="D:\Downloads\Bernard_Law_Montgome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317500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36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36912"/>
            <a:ext cx="86186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88640"/>
            <a:ext cx="5326360" cy="6192688"/>
          </a:xfrm>
        </p:spPr>
        <p:txBody>
          <a:bodyPr>
            <a:normAutofit/>
          </a:bodyPr>
          <a:lstStyle/>
          <a:p>
            <a:r>
              <a:rPr lang="uk-UA" sz="1600" dirty="0"/>
              <a:t>У серпні 1942 року </a:t>
            </a:r>
            <a:r>
              <a:rPr lang="uk-UA" sz="1600" dirty="0" err="1"/>
              <a:t>Монтгомері</a:t>
            </a:r>
            <a:r>
              <a:rPr lang="uk-UA" sz="1600" dirty="0"/>
              <a:t> призначений командувачем 8-й британською армією в Північній Африці. Незабаром після цього призначення , 30 серпня 1942 частини генерал - фельдмаршала </a:t>
            </a:r>
            <a:r>
              <a:rPr lang="uk-UA" sz="1600" dirty="0" err="1"/>
              <a:t>Ервіна</a:t>
            </a:r>
            <a:r>
              <a:rPr lang="uk-UA" sz="1600" dirty="0"/>
              <a:t> </a:t>
            </a:r>
            <a:r>
              <a:rPr lang="uk-UA" sz="1600" dirty="0" err="1"/>
              <a:t>Роммеля</a:t>
            </a:r>
            <a:r>
              <a:rPr lang="uk-UA" sz="1600" dirty="0"/>
              <a:t> зробили наступ на </a:t>
            </a:r>
            <a:r>
              <a:rPr lang="uk-UA" sz="1600" dirty="0" err="1"/>
              <a:t>Алам</a:t>
            </a:r>
            <a:r>
              <a:rPr lang="uk-UA" sz="1600" dirty="0"/>
              <a:t> - ель - </a:t>
            </a:r>
            <a:r>
              <a:rPr lang="uk-UA" sz="1600" dirty="0" err="1"/>
              <a:t>Хальфа</a:t>
            </a:r>
            <a:r>
              <a:rPr lang="uk-UA" sz="1600" dirty="0"/>
              <a:t> , але </a:t>
            </a:r>
            <a:r>
              <a:rPr lang="uk-UA" sz="1600" dirty="0" err="1"/>
              <a:t>Монтгомері</a:t>
            </a:r>
            <a:r>
              <a:rPr lang="uk-UA" sz="1600" dirty="0"/>
              <a:t> вдалося відбити атаку і після незначного відходу відкинути противника на вихідні позиції. Після цього він приступив до підготовки рішучого наступу на </a:t>
            </a:r>
            <a:r>
              <a:rPr lang="uk-UA" sz="1600" dirty="0" err="1"/>
              <a:t>німецько</a:t>
            </a:r>
            <a:r>
              <a:rPr lang="uk-UA" sz="1600" dirty="0"/>
              <a:t> - італійські війська. У його розпорядження передані великі сили , чисельність армії зросла до 195 000 чоловік при 1351 танку і 1900 гарматах.</a:t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>У жовтні - листопаді 1942 року в битві біля </a:t>
            </a:r>
            <a:r>
              <a:rPr lang="uk-UA" sz="1600" dirty="0" err="1"/>
              <a:t>Ель-</a:t>
            </a:r>
            <a:r>
              <a:rPr lang="uk-UA" sz="1600" dirty="0"/>
              <a:t> </a:t>
            </a:r>
            <a:r>
              <a:rPr lang="uk-UA" sz="1600" dirty="0" err="1"/>
              <a:t>Аламейна</a:t>
            </a:r>
            <a:r>
              <a:rPr lang="uk-UA" sz="1600" dirty="0"/>
              <a:t> армія </a:t>
            </a:r>
            <a:r>
              <a:rPr lang="uk-UA" sz="1600" dirty="0" err="1"/>
              <a:t>Монтгомері</a:t>
            </a:r>
            <a:r>
              <a:rPr lang="uk-UA" sz="1600" dirty="0"/>
              <a:t> завдала поразки поступається їй за чисельністю </a:t>
            </a:r>
            <a:r>
              <a:rPr lang="uk-UA" sz="1600" dirty="0" err="1"/>
              <a:t>германо</a:t>
            </a:r>
            <a:r>
              <a:rPr lang="uk-UA" sz="1600" dirty="0"/>
              <a:t> - італійським військам , остаточно переламавши хід бойових дій у Північній Африці на користь союзників. </a:t>
            </a:r>
            <a:r>
              <a:rPr lang="uk-UA" sz="1600" dirty="0" err="1"/>
              <a:t>Монтгомері</a:t>
            </a:r>
            <a:r>
              <a:rPr lang="uk-UA" sz="1600" dirty="0"/>
              <a:t> був зведений у лицарське звання , йому було присвоєно звання повного генерала </a:t>
            </a:r>
            <a:r>
              <a:rPr lang="uk-UA" sz="1600" dirty="0" smtClean="0"/>
              <a:t>.</a:t>
            </a:r>
            <a:endParaRPr lang="ru-RU" dirty="0"/>
          </a:p>
        </p:txBody>
      </p:sp>
      <p:pic>
        <p:nvPicPr>
          <p:cNvPr id="4098" name="Picture 2" descr="D:\Downloads\250px-Gen._Bernard_Law_Montgomery_and_Lt._Gen._George_S._Patton,_Jr.,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335814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536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212976"/>
            <a:ext cx="645840" cy="5089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9914" y="404664"/>
            <a:ext cx="5628285" cy="5832648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У грудні 1943 року </a:t>
            </a:r>
            <a:r>
              <a:rPr lang="uk-UA" dirty="0" err="1"/>
              <a:t>Монтгомері</a:t>
            </a:r>
            <a:r>
              <a:rPr lang="uk-UA" dirty="0"/>
              <a:t> призначається командувачем 21- ю групою армій союзників ( до її складу входили 1-а британська , 2- я американська і 2- а канадська армії) і головнокомандувачем сухопутними військами союзників у Європі. Брав участь у плануванні висадки союзних військ у Франції. У ході Нормандське операції його війська взяли </a:t>
            </a:r>
            <a:r>
              <a:rPr lang="uk-UA" dirty="0" err="1"/>
              <a:t>Кан</a:t>
            </a:r>
            <a:r>
              <a:rPr lang="uk-UA" dirty="0"/>
              <a:t>. У серпні його війська діяли в </a:t>
            </a:r>
            <a:r>
              <a:rPr lang="uk-UA" dirty="0" err="1"/>
              <a:t>фалезского</a:t>
            </a:r>
            <a:r>
              <a:rPr lang="uk-UA" dirty="0"/>
              <a:t> операції , а з 30 серпня наступали проти військ німецької групи армій « B» в гирлі </a:t>
            </a:r>
            <a:r>
              <a:rPr lang="uk-UA" dirty="0" err="1"/>
              <a:t>Шельди</a:t>
            </a:r>
            <a:r>
              <a:rPr lang="uk-UA" dirty="0"/>
              <a:t> , 3 вересня звільнила Брюссель , 4 вересня - Антверпен. У грудні 1944 року брав участь у відбитті німецького наступу в Арденнах . У 1945 році також провів ряд операцій на Рейні , потім до кінця війни вів місцеві бої з німецькою угрупуванням на півночі Нідерландів . 4 травня 1945 прийняв капітуляцію німецьких військ на північному заході Німеччини , в Данії та Нідерландах.</a:t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>За участь на фронтах війни у вересні 1944 року проведений в фельдмаршалом , у січні 1946 року отримав титул віконта </a:t>
            </a:r>
            <a:r>
              <a:rPr lang="uk-UA" dirty="0" err="1"/>
              <a:t>Монтгомері</a:t>
            </a:r>
            <a:r>
              <a:rPr lang="uk-UA" dirty="0"/>
              <a:t> </a:t>
            </a:r>
            <a:r>
              <a:rPr lang="uk-UA" dirty="0" err="1" smtClean="0"/>
              <a:t>Аламейнського</a:t>
            </a:r>
            <a:endParaRPr lang="ru-RU" dirty="0"/>
          </a:p>
        </p:txBody>
      </p:sp>
      <p:pic>
        <p:nvPicPr>
          <p:cNvPr id="5122" name="Picture 2" descr="D:\Downloads\220px-Montgomery_E010786478-v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5" y="18225"/>
            <a:ext cx="27940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Downloads\180px-BernardMontgomery_Aberdare_Blog_cro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620" y="3212976"/>
            <a:ext cx="1512168" cy="322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81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Шарль де </a:t>
            </a:r>
            <a:r>
              <a:rPr lang="uk-UA" dirty="0" err="1" smtClean="0"/>
              <a:t>голль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3808" y="1600201"/>
            <a:ext cx="5614392" cy="3733800"/>
          </a:xfrm>
        </p:spPr>
        <p:txBody>
          <a:bodyPr>
            <a:normAutofit fontScale="92500" lnSpcReduction="20000"/>
          </a:bodyPr>
          <a:lstStyle/>
          <a:p>
            <a:r>
              <a:rPr lang="vi-VN" b="1" dirty="0"/>
              <a:t>Шарль Андре́ Жозе́ф Марі́ де Голль</a:t>
            </a:r>
            <a:r>
              <a:rPr lang="vi-VN" dirty="0"/>
              <a:t>  — французький генерал, перший президент </a:t>
            </a:r>
            <a:r>
              <a:rPr lang="vi-VN" dirty="0">
                <a:hlinkClick r:id="rId2" tooltip="П'ята республіка"/>
              </a:rPr>
              <a:t>П'ятої республіки</a:t>
            </a:r>
            <a:r>
              <a:rPr lang="vi-VN" dirty="0"/>
              <a:t> в </a:t>
            </a:r>
            <a:r>
              <a:rPr lang="vi-VN" dirty="0">
                <a:hlinkClick r:id="rId3" tooltip="1958"/>
              </a:rPr>
              <a:t>1958</a:t>
            </a:r>
            <a:r>
              <a:rPr lang="vi-VN" dirty="0"/>
              <a:t>—</a:t>
            </a:r>
            <a:r>
              <a:rPr lang="vi-VN" dirty="0">
                <a:hlinkClick r:id="rId4" tooltip="1969"/>
              </a:rPr>
              <a:t>1969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ru-RU" dirty="0"/>
              <a:t>До початку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де Голль </a:t>
            </a:r>
            <a:r>
              <a:rPr lang="ru-RU" dirty="0" err="1"/>
              <a:t>мав</a:t>
            </a:r>
            <a:r>
              <a:rPr lang="ru-RU" dirty="0"/>
              <a:t> чин полковника. 14 </a:t>
            </a:r>
            <a:r>
              <a:rPr lang="ru-RU" dirty="0" err="1"/>
              <a:t>травня</a:t>
            </a:r>
            <a:r>
              <a:rPr lang="ru-RU" dirty="0"/>
              <a:t> 1940 року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доручили</a:t>
            </a:r>
            <a:r>
              <a:rPr lang="ru-RU" dirty="0"/>
              <a:t> </a:t>
            </a:r>
            <a:r>
              <a:rPr lang="ru-RU" dirty="0" err="1"/>
              <a:t>командування</a:t>
            </a:r>
            <a:r>
              <a:rPr lang="ru-RU" dirty="0"/>
              <a:t> 4-м полком (5000 </a:t>
            </a:r>
            <a:r>
              <a:rPr lang="ru-RU" dirty="0" err="1"/>
              <a:t>солдатів</a:t>
            </a:r>
            <a:r>
              <a:rPr lang="ru-RU" dirty="0"/>
              <a:t> і 85 </a:t>
            </a:r>
            <a:r>
              <a:rPr lang="ru-RU" dirty="0" err="1"/>
              <a:t>танків</a:t>
            </a:r>
            <a:r>
              <a:rPr lang="ru-RU" dirty="0"/>
              <a:t>). З 1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виконував</a:t>
            </a:r>
            <a:r>
              <a:rPr lang="ru-RU" dirty="0"/>
              <a:t>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>
                <a:hlinkClick r:id="rId5" tooltip="Бригадний генерал"/>
              </a:rPr>
              <a:t>бригадного генерала</a:t>
            </a:r>
            <a:r>
              <a:rPr lang="ru-RU" dirty="0"/>
              <a:t>, але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не </a:t>
            </a:r>
            <a:r>
              <a:rPr lang="ru-RU" dirty="0" err="1"/>
              <a:t>встигли</a:t>
            </a:r>
            <a:r>
              <a:rPr lang="ru-RU" dirty="0"/>
              <a:t> </a:t>
            </a:r>
            <a:r>
              <a:rPr lang="ru-RU" dirty="0" err="1"/>
              <a:t>утвердити</a:t>
            </a:r>
            <a:r>
              <a:rPr lang="ru-RU" dirty="0"/>
              <a:t>,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отримував</a:t>
            </a:r>
            <a:r>
              <a:rPr lang="ru-RU" dirty="0"/>
              <a:t> </a:t>
            </a:r>
            <a:r>
              <a:rPr lang="ru-RU" dirty="0" err="1"/>
              <a:t>пенсію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Четвертої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як </a:t>
            </a:r>
            <a:r>
              <a:rPr lang="ru-RU" dirty="0">
                <a:hlinkClick r:id="rId6" tooltip="Полковник"/>
              </a:rPr>
              <a:t>полковник</a:t>
            </a:r>
            <a:r>
              <a:rPr lang="ru-RU" dirty="0"/>
              <a:t>. 6 </a:t>
            </a:r>
            <a:r>
              <a:rPr lang="ru-RU" dirty="0" err="1"/>
              <a:t>червня</a:t>
            </a:r>
            <a:r>
              <a:rPr lang="ru-RU" dirty="0"/>
              <a:t> </a:t>
            </a:r>
            <a:r>
              <a:rPr lang="ru-RU" dirty="0" err="1">
                <a:hlinkClick r:id="rId7" tooltip="Прем'єр-міністр"/>
              </a:rPr>
              <a:t>прем'єр-міністр</a:t>
            </a:r>
            <a:r>
              <a:rPr lang="ru-RU" dirty="0"/>
              <a:t> Поль </a:t>
            </a:r>
            <a:r>
              <a:rPr lang="ru-RU" dirty="0" err="1"/>
              <a:t>Рейно</a:t>
            </a:r>
            <a:r>
              <a:rPr lang="ru-RU" dirty="0"/>
              <a:t> </a:t>
            </a:r>
            <a:r>
              <a:rPr lang="ru-RU" dirty="0" err="1"/>
              <a:t>призначив</a:t>
            </a:r>
            <a:r>
              <a:rPr lang="ru-RU" dirty="0"/>
              <a:t> де Голля заступником </a:t>
            </a:r>
            <a:r>
              <a:rPr lang="ru-RU" dirty="0" err="1"/>
              <a:t>міністра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 на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. На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посаді</a:t>
            </a:r>
            <a:r>
              <a:rPr lang="ru-RU" dirty="0"/>
              <a:t> генерал не </a:t>
            </a:r>
            <a:r>
              <a:rPr lang="ru-RU" dirty="0" err="1"/>
              <a:t>прийняв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перемир'я</a:t>
            </a:r>
            <a:r>
              <a:rPr lang="ru-RU" dirty="0"/>
              <a:t>, а 17 </a:t>
            </a:r>
            <a:r>
              <a:rPr lang="ru-RU" dirty="0" err="1"/>
              <a:t>червня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переходу </a:t>
            </a:r>
            <a:r>
              <a:rPr lang="ru-RU" dirty="0" err="1"/>
              <a:t>влади</a:t>
            </a:r>
            <a:r>
              <a:rPr lang="ru-RU" dirty="0"/>
              <a:t> до </a:t>
            </a:r>
            <a:r>
              <a:rPr lang="ru-RU" dirty="0" err="1">
                <a:hlinkClick r:id="rId8" tooltip="Анрі Філіпп Петен"/>
              </a:rPr>
              <a:t>Петена</a:t>
            </a:r>
            <a:r>
              <a:rPr lang="ru-RU" dirty="0"/>
              <a:t>, </a:t>
            </a:r>
            <a:r>
              <a:rPr lang="ru-RU" dirty="0" err="1"/>
              <a:t>емігрував</a:t>
            </a:r>
            <a:r>
              <a:rPr lang="ru-RU" dirty="0"/>
              <a:t> до </a:t>
            </a:r>
            <a:r>
              <a:rPr lang="ru-RU" dirty="0" err="1"/>
              <a:t>Британії</a:t>
            </a:r>
            <a:r>
              <a:rPr lang="ru-RU" dirty="0"/>
              <a:t>.</a:t>
            </a:r>
          </a:p>
        </p:txBody>
      </p:sp>
      <p:pic>
        <p:nvPicPr>
          <p:cNvPr id="6146" name="Picture 2" descr="D:\Downloads\180px-De_Gaulle-OW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2592288" cy="3887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3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17848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4000" y="620688"/>
            <a:ext cx="5664200" cy="518457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момент став </a:t>
            </a:r>
            <a:r>
              <a:rPr lang="ru-RU" dirty="0" err="1"/>
              <a:t>переломним</a:t>
            </a:r>
            <a:r>
              <a:rPr lang="ru-RU" dirty="0"/>
              <a:t> у </a:t>
            </a:r>
            <a:r>
              <a:rPr lang="ru-RU" dirty="0" err="1"/>
              <a:t>біографії</a:t>
            </a:r>
            <a:r>
              <a:rPr lang="ru-RU" dirty="0"/>
              <a:t> де Голля. У «Мемуарах </a:t>
            </a:r>
            <a:r>
              <a:rPr lang="ru-RU" dirty="0" err="1"/>
              <a:t>надії</a:t>
            </a:r>
            <a:r>
              <a:rPr lang="ru-RU" dirty="0"/>
              <a:t>»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пише</a:t>
            </a:r>
            <a:r>
              <a:rPr lang="ru-RU" dirty="0"/>
              <a:t>: «18 </a:t>
            </a:r>
            <a:r>
              <a:rPr lang="ru-RU" dirty="0" err="1"/>
              <a:t>червня</a:t>
            </a:r>
            <a:r>
              <a:rPr lang="ru-RU" dirty="0"/>
              <a:t> 1940 року, </a:t>
            </a:r>
            <a:r>
              <a:rPr lang="ru-RU" dirty="0" err="1"/>
              <a:t>відгукуючись</a:t>
            </a:r>
            <a:r>
              <a:rPr lang="ru-RU" dirty="0"/>
              <a:t> на </a:t>
            </a:r>
            <a:r>
              <a:rPr lang="ru-RU" dirty="0" err="1"/>
              <a:t>заклики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Батьківщини</a:t>
            </a:r>
            <a:r>
              <a:rPr lang="ru-RU" dirty="0"/>
              <a:t>, </a:t>
            </a:r>
            <a:r>
              <a:rPr lang="ru-RU" dirty="0" err="1"/>
              <a:t>позбавлений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шансу на </a:t>
            </a:r>
            <a:r>
              <a:rPr lang="ru-RU" dirty="0" err="1"/>
              <a:t>порятунок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 і </a:t>
            </a:r>
            <a:r>
              <a:rPr lang="ru-RU" dirty="0" err="1"/>
              <a:t>честі</a:t>
            </a:r>
            <a:r>
              <a:rPr lang="ru-RU" dirty="0"/>
              <a:t>, де Голль, один, </a:t>
            </a:r>
            <a:r>
              <a:rPr lang="ru-RU" dirty="0" err="1"/>
              <a:t>нікому</a:t>
            </a:r>
            <a:r>
              <a:rPr lang="ru-RU" dirty="0"/>
              <a:t> не </a:t>
            </a:r>
            <a:r>
              <a:rPr lang="ru-RU" dirty="0" err="1"/>
              <a:t>відомий</a:t>
            </a:r>
            <a:r>
              <a:rPr lang="ru-RU" dirty="0"/>
              <a:t>,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взяти</a:t>
            </a:r>
            <a:r>
              <a:rPr lang="ru-RU" dirty="0"/>
              <a:t> на себе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Францію</a:t>
            </a:r>
            <a:r>
              <a:rPr lang="ru-RU" dirty="0"/>
              <a:t>». У </a:t>
            </a:r>
            <a:r>
              <a:rPr lang="ru-RU" dirty="0" err="1"/>
              <a:t>цей</a:t>
            </a:r>
            <a:r>
              <a:rPr lang="ru-RU" dirty="0"/>
              <a:t> день </a:t>
            </a:r>
            <a:r>
              <a:rPr lang="en-US" dirty="0"/>
              <a:t>BBC </a:t>
            </a:r>
            <a:r>
              <a:rPr lang="ru-RU" dirty="0" err="1"/>
              <a:t>передає</a:t>
            </a:r>
            <a:r>
              <a:rPr lang="ru-RU" dirty="0"/>
              <a:t> </a:t>
            </a:r>
            <a:r>
              <a:rPr lang="ru-RU" dirty="0" err="1"/>
              <a:t>радіозвернення</a:t>
            </a:r>
            <a:r>
              <a:rPr lang="ru-RU" dirty="0"/>
              <a:t> де Голля </a:t>
            </a:r>
            <a:r>
              <a:rPr lang="ru-RU" dirty="0">
                <a:hlinkClick r:id="rId2" tooltip="Промова 18 червня"/>
              </a:rPr>
              <a:t>«До </a:t>
            </a:r>
            <a:r>
              <a:rPr lang="ru-RU" dirty="0" err="1">
                <a:hlinkClick r:id="rId2" tooltip="Промова 18 червня"/>
              </a:rPr>
              <a:t>всіх</a:t>
            </a:r>
            <a:r>
              <a:rPr lang="ru-RU" dirty="0">
                <a:hlinkClick r:id="rId2" tooltip="Промова 18 червня"/>
              </a:rPr>
              <a:t> </a:t>
            </a:r>
            <a:r>
              <a:rPr lang="ru-RU" dirty="0" err="1">
                <a:hlinkClick r:id="rId2" tooltip="Промова 18 червня"/>
              </a:rPr>
              <a:t>французів</a:t>
            </a:r>
            <a:r>
              <a:rPr lang="ru-RU" dirty="0">
                <a:hlinkClick r:id="rId2" tooltip="Промова 18 червня"/>
              </a:rPr>
              <a:t>»</a:t>
            </a:r>
            <a:r>
              <a:rPr lang="ru-RU" dirty="0"/>
              <a:t> («</a:t>
            </a:r>
            <a:r>
              <a:rPr lang="en-US" dirty="0"/>
              <a:t>A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Français</a:t>
            </a:r>
            <a:r>
              <a:rPr lang="en-US" dirty="0"/>
              <a:t>») </a:t>
            </a:r>
            <a:r>
              <a:rPr lang="ru-RU" dirty="0"/>
              <a:t>з </a:t>
            </a:r>
            <a:r>
              <a:rPr lang="ru-RU" dirty="0" err="1"/>
              <a:t>заявою</a:t>
            </a:r>
            <a:r>
              <a:rPr lang="ru-RU" dirty="0"/>
              <a:t>:</a:t>
            </a:r>
          </a:p>
          <a:p>
            <a:r>
              <a:rPr lang="ru-RU" dirty="0"/>
              <a:t>«</a:t>
            </a: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/>
              <a:t>програла</a:t>
            </a:r>
            <a:r>
              <a:rPr lang="ru-RU" dirty="0"/>
              <a:t> битву, але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програла</a:t>
            </a:r>
            <a:r>
              <a:rPr lang="ru-RU" dirty="0"/>
              <a:t> </a:t>
            </a:r>
            <a:r>
              <a:rPr lang="ru-RU" dirty="0" err="1"/>
              <a:t>війну</a:t>
            </a:r>
            <a:r>
              <a:rPr lang="ru-RU" dirty="0"/>
              <a:t>! Ми </a:t>
            </a:r>
            <a:r>
              <a:rPr lang="ru-RU" dirty="0" err="1"/>
              <a:t>нічого</a:t>
            </a:r>
            <a:r>
              <a:rPr lang="ru-RU" dirty="0"/>
              <a:t> не </a:t>
            </a:r>
            <a:r>
              <a:rPr lang="ru-RU" dirty="0" err="1"/>
              <a:t>втратили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війна</a:t>
            </a:r>
            <a:r>
              <a:rPr lang="ru-RU" dirty="0"/>
              <a:t> — </a:t>
            </a:r>
            <a:r>
              <a:rPr lang="ru-RU" dirty="0" err="1"/>
              <a:t>світова</a:t>
            </a:r>
            <a:r>
              <a:rPr lang="ru-RU" dirty="0"/>
              <a:t>. </a:t>
            </a:r>
            <a:r>
              <a:rPr lang="ru-RU" dirty="0" err="1"/>
              <a:t>Прийде</a:t>
            </a:r>
            <a:r>
              <a:rPr lang="ru-RU" dirty="0"/>
              <a:t> день, коли </a:t>
            </a:r>
            <a:r>
              <a:rPr lang="ru-RU" dirty="0" err="1"/>
              <a:t>Франція</a:t>
            </a:r>
            <a:r>
              <a:rPr lang="ru-RU" dirty="0"/>
              <a:t> </a:t>
            </a:r>
            <a:r>
              <a:rPr lang="ru-RU" dirty="0" err="1"/>
              <a:t>поверне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свободу і </a:t>
            </a:r>
            <a:r>
              <a:rPr lang="ru-RU" dirty="0" err="1"/>
              <a:t>велич</a:t>
            </a:r>
            <a:r>
              <a:rPr lang="ru-RU" dirty="0"/>
              <a:t>… Ось </a:t>
            </a:r>
            <a:r>
              <a:rPr lang="ru-RU" dirty="0" err="1"/>
              <a:t>чому</a:t>
            </a:r>
            <a:r>
              <a:rPr lang="ru-RU" dirty="0"/>
              <a:t> я </a:t>
            </a:r>
            <a:r>
              <a:rPr lang="ru-RU" dirty="0" err="1"/>
              <a:t>звертаюсь</a:t>
            </a:r>
            <a:r>
              <a:rPr lang="ru-RU" dirty="0"/>
              <a:t> до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французів</a:t>
            </a:r>
            <a:r>
              <a:rPr lang="ru-RU" dirty="0"/>
              <a:t> </a:t>
            </a:r>
            <a:r>
              <a:rPr lang="ru-RU" dirty="0" err="1"/>
              <a:t>об'єднатися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мене в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, </a:t>
            </a:r>
            <a:r>
              <a:rPr lang="ru-RU" dirty="0" err="1"/>
              <a:t>самопожертви</a:t>
            </a:r>
            <a:r>
              <a:rPr lang="ru-RU" dirty="0"/>
              <a:t> і </a:t>
            </a:r>
            <a:r>
              <a:rPr lang="ru-RU" dirty="0" err="1"/>
              <a:t>надії</a:t>
            </a:r>
            <a:r>
              <a:rPr lang="ru-RU" dirty="0"/>
              <a:t>».</a:t>
            </a:r>
          </a:p>
          <a:p>
            <a:r>
              <a:rPr lang="ru-RU" dirty="0"/>
              <a:t>Генерал </a:t>
            </a:r>
            <a:r>
              <a:rPr lang="ru-RU" dirty="0" err="1"/>
              <a:t>звинувачував</a:t>
            </a:r>
            <a:r>
              <a:rPr lang="ru-RU" dirty="0"/>
              <a:t> уряд </a:t>
            </a:r>
            <a:r>
              <a:rPr lang="ru-RU" dirty="0" err="1"/>
              <a:t>Петена</a:t>
            </a:r>
            <a:r>
              <a:rPr lang="ru-RU" dirty="0"/>
              <a:t> у </a:t>
            </a:r>
            <a:r>
              <a:rPr lang="ru-RU" dirty="0" err="1"/>
              <a:t>зраді</a:t>
            </a:r>
            <a:r>
              <a:rPr lang="ru-RU" dirty="0"/>
              <a:t> і заявив, </a:t>
            </a:r>
            <a:r>
              <a:rPr lang="ru-RU" dirty="0" err="1"/>
              <a:t>що</a:t>
            </a:r>
            <a:r>
              <a:rPr lang="ru-RU" dirty="0"/>
              <a:t> «з </a:t>
            </a:r>
            <a:r>
              <a:rPr lang="ru-RU" dirty="0" err="1"/>
              <a:t>повним</a:t>
            </a:r>
            <a:r>
              <a:rPr lang="ru-RU" dirty="0"/>
              <a:t> </a:t>
            </a:r>
            <a:r>
              <a:rPr lang="ru-RU" dirty="0" err="1"/>
              <a:t>усвідомленням</a:t>
            </a:r>
            <a:r>
              <a:rPr lang="ru-RU" dirty="0"/>
              <a:t> </a:t>
            </a:r>
            <a:r>
              <a:rPr lang="ru-RU" dirty="0" err="1"/>
              <a:t>обов'язку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». </a:t>
            </a:r>
            <a:r>
              <a:rPr lang="ru-RU" dirty="0" err="1"/>
              <a:t>З'явилися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заклики</a:t>
            </a:r>
            <a:r>
              <a:rPr lang="ru-RU" dirty="0"/>
              <a:t> де Голля. Так де Голль встав на </a:t>
            </a:r>
            <a:r>
              <a:rPr lang="ru-RU" dirty="0" err="1"/>
              <a:t>чолі</a:t>
            </a:r>
            <a:r>
              <a:rPr lang="ru-RU" dirty="0"/>
              <a:t> «</a:t>
            </a:r>
            <a:r>
              <a:rPr lang="ru-RU" dirty="0" err="1"/>
              <a:t>Вільної</a:t>
            </a:r>
            <a:r>
              <a:rPr lang="ru-RU" dirty="0"/>
              <a:t> </a:t>
            </a:r>
            <a:r>
              <a:rPr lang="ru-RU" dirty="0" err="1"/>
              <a:t>Франції</a:t>
            </a:r>
            <a:r>
              <a:rPr lang="ru-RU" dirty="0"/>
              <a:t>» —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покликаної</a:t>
            </a:r>
            <a:r>
              <a:rPr lang="ru-RU" dirty="0"/>
              <a:t> </a:t>
            </a:r>
            <a:r>
              <a:rPr lang="ru-RU" dirty="0" err="1"/>
              <a:t>чинити</a:t>
            </a:r>
            <a:r>
              <a:rPr lang="ru-RU" dirty="0"/>
              <a:t> </a:t>
            </a:r>
            <a:r>
              <a:rPr lang="ru-RU" dirty="0" err="1"/>
              <a:t>опір</a:t>
            </a:r>
            <a:r>
              <a:rPr lang="ru-RU" dirty="0"/>
              <a:t> </a:t>
            </a:r>
            <a:r>
              <a:rPr lang="ru-RU" dirty="0" err="1"/>
              <a:t>окупантам</a:t>
            </a:r>
            <a:r>
              <a:rPr lang="ru-RU" dirty="0"/>
              <a:t> і </a:t>
            </a:r>
            <a:r>
              <a:rPr lang="ru-RU" dirty="0" err="1"/>
              <a:t>колабораціоністському</a:t>
            </a:r>
            <a:r>
              <a:rPr lang="ru-RU" dirty="0"/>
              <a:t> </a:t>
            </a:r>
            <a:r>
              <a:rPr lang="ru-RU" dirty="0">
                <a:hlinkClick r:id="rId3" tooltip="Режим Віші"/>
              </a:rPr>
              <a:t>режиму </a:t>
            </a:r>
            <a:r>
              <a:rPr lang="ru-RU" dirty="0" err="1">
                <a:hlinkClick r:id="rId3" tooltip="Режим Віші"/>
              </a:rPr>
              <a:t>Віші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D:\Downloads\220px-De_Gaulle_-_à_tous_les_Françai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2794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60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429816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260649"/>
            <a:ext cx="6118448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/>
              <a:t>Тимчасовий</a:t>
            </a:r>
            <a:r>
              <a:rPr lang="ru-RU" dirty="0"/>
              <a:t> уряд </a:t>
            </a:r>
            <a:r>
              <a:rPr lang="ru-RU" dirty="0" err="1"/>
              <a:t>прагнув</a:t>
            </a:r>
            <a:r>
              <a:rPr lang="ru-RU" dirty="0"/>
              <a:t> </a:t>
            </a:r>
            <a:r>
              <a:rPr lang="ru-RU" dirty="0" err="1"/>
              <a:t>поліпшити</a:t>
            </a:r>
            <a:r>
              <a:rPr lang="ru-RU" dirty="0"/>
              <a:t> </a:t>
            </a:r>
            <a:r>
              <a:rPr lang="ru-RU" dirty="0" err="1"/>
              <a:t>економічне</a:t>
            </a:r>
            <a:r>
              <a:rPr lang="ru-RU" dirty="0"/>
              <a:t> становище </a:t>
            </a:r>
            <a:r>
              <a:rPr lang="ru-RU" dirty="0" err="1"/>
              <a:t>країни</a:t>
            </a:r>
            <a:r>
              <a:rPr lang="ru-RU" dirty="0"/>
              <a:t>. У 1944—1945 роках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націоналізовано</a:t>
            </a:r>
            <a:r>
              <a:rPr lang="ru-RU" dirty="0"/>
              <a:t> ряд </a:t>
            </a:r>
            <a:r>
              <a:rPr lang="ru-RU" dirty="0" err="1"/>
              <a:t>вугільних</a:t>
            </a:r>
            <a:r>
              <a:rPr lang="ru-RU" dirty="0"/>
              <a:t> шахт, заводи </a:t>
            </a:r>
            <a:r>
              <a:rPr lang="ru-RU" dirty="0" err="1"/>
              <a:t>авіаційних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, </a:t>
            </a:r>
            <a:r>
              <a:rPr lang="ru-RU" dirty="0" err="1"/>
              <a:t>автомобільної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«Рено»,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значні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, </a:t>
            </a:r>
            <a:r>
              <a:rPr lang="ru-RU" dirty="0" err="1"/>
              <a:t>підприємства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/>
              <a:t>, </a:t>
            </a:r>
            <a:r>
              <a:rPr lang="ru-RU" dirty="0" err="1"/>
              <a:t>морський</a:t>
            </a:r>
            <a:r>
              <a:rPr lang="ru-RU" dirty="0"/>
              <a:t> транспорт, </a:t>
            </a:r>
            <a:r>
              <a:rPr lang="ru-RU" dirty="0" err="1"/>
              <a:t>Французький</a:t>
            </a:r>
            <a:r>
              <a:rPr lang="ru-RU" dirty="0"/>
              <a:t> банк і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кредитних</a:t>
            </a:r>
            <a:r>
              <a:rPr lang="ru-RU" dirty="0"/>
              <a:t> банки. </a:t>
            </a:r>
            <a:r>
              <a:rPr lang="ru-RU" dirty="0" err="1"/>
              <a:t>Збільшувалася</a:t>
            </a:r>
            <a:r>
              <a:rPr lang="ru-RU" dirty="0"/>
              <a:t> зарплата </a:t>
            </a:r>
            <a:r>
              <a:rPr lang="ru-RU" dirty="0" err="1"/>
              <a:t>робітникам</a:t>
            </a:r>
            <a:r>
              <a:rPr lang="ru-RU" dirty="0"/>
              <a:t> і </a:t>
            </a:r>
            <a:r>
              <a:rPr lang="ru-RU" dirty="0" err="1"/>
              <a:t>службовцям</a:t>
            </a:r>
            <a:r>
              <a:rPr lang="ru-RU" dirty="0"/>
              <a:t>, </a:t>
            </a:r>
            <a:r>
              <a:rPr lang="ru-RU" dirty="0" err="1"/>
              <a:t>пенсії</a:t>
            </a:r>
            <a:r>
              <a:rPr lang="ru-RU" dirty="0"/>
              <a:t> ветеранам </a:t>
            </a:r>
            <a:r>
              <a:rPr lang="ru-RU" dirty="0" err="1"/>
              <a:t>війни</a:t>
            </a:r>
            <a:r>
              <a:rPr lang="ru-RU" dirty="0"/>
              <a:t>, </a:t>
            </a:r>
            <a:r>
              <a:rPr lang="ru-RU" dirty="0" err="1"/>
              <a:t>скасовувалися</a:t>
            </a:r>
            <a:r>
              <a:rPr lang="ru-RU" dirty="0"/>
              <a:t> </a:t>
            </a:r>
            <a:r>
              <a:rPr lang="ru-RU" dirty="0" err="1"/>
              <a:t>податки</a:t>
            </a:r>
            <a:r>
              <a:rPr lang="ru-RU" dirty="0"/>
              <a:t> на зарплату </a:t>
            </a:r>
            <a:r>
              <a:rPr lang="ru-RU" dirty="0" err="1"/>
              <a:t>малооплачуваних</a:t>
            </a:r>
            <a:r>
              <a:rPr lang="ru-RU" dirty="0"/>
              <a:t> </a:t>
            </a:r>
            <a:r>
              <a:rPr lang="ru-RU" dirty="0" err="1"/>
              <a:t>робітників</a:t>
            </a:r>
            <a:r>
              <a:rPr lang="ru-RU" dirty="0"/>
              <a:t>. </a:t>
            </a:r>
            <a:r>
              <a:rPr lang="ru-RU" dirty="0" err="1"/>
              <a:t>Колабораціоністи</a:t>
            </a:r>
            <a:r>
              <a:rPr lang="ru-RU" dirty="0"/>
              <a:t> (особи,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співробітничали</a:t>
            </a:r>
            <a:r>
              <a:rPr lang="ru-RU" dirty="0"/>
              <a:t> з фашистами) </a:t>
            </a:r>
            <a:r>
              <a:rPr lang="ru-RU" dirty="0" err="1"/>
              <a:t>виганялися</a:t>
            </a:r>
            <a:r>
              <a:rPr lang="ru-RU" dirty="0"/>
              <a:t> з державного </a:t>
            </a:r>
            <a:r>
              <a:rPr lang="ru-RU" dirty="0" err="1"/>
              <a:t>апарату</a:t>
            </a:r>
            <a:r>
              <a:rPr lang="ru-RU" dirty="0"/>
              <a:t>. </a:t>
            </a:r>
            <a:r>
              <a:rPr lang="ru-RU" dirty="0" err="1"/>
              <a:t>Корінне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колоній</a:t>
            </a:r>
            <a:r>
              <a:rPr lang="ru-RU" dirty="0"/>
              <a:t> </a:t>
            </a:r>
            <a:r>
              <a:rPr lang="ru-RU" dirty="0" err="1"/>
              <a:t>допускалося</a:t>
            </a:r>
            <a:r>
              <a:rPr lang="ru-RU" dirty="0"/>
              <a:t> до </a:t>
            </a:r>
            <a:r>
              <a:rPr lang="ru-RU" dirty="0" err="1"/>
              <a:t>адміністративних</a:t>
            </a:r>
            <a:r>
              <a:rPr lang="ru-RU" dirty="0"/>
              <a:t> посад у себе на </a:t>
            </a:r>
            <a:r>
              <a:rPr lang="ru-RU" dirty="0" err="1"/>
              <a:t>батьківщині</a:t>
            </a:r>
            <a:r>
              <a:rPr lang="ru-RU" dirty="0"/>
              <a:t>;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могли </a:t>
            </a:r>
            <a:r>
              <a:rPr lang="ru-RU" dirty="0" err="1"/>
              <a:t>обиратися</a:t>
            </a:r>
            <a:r>
              <a:rPr lang="ru-RU" dirty="0"/>
              <a:t> до </a:t>
            </a:r>
            <a:r>
              <a:rPr lang="ru-RU" dirty="0" err="1"/>
              <a:t>французького</a:t>
            </a:r>
            <a:r>
              <a:rPr lang="ru-RU" dirty="0"/>
              <a:t> парламенту.</a:t>
            </a:r>
          </a:p>
          <a:p>
            <a:r>
              <a:rPr lang="ru-RU" dirty="0"/>
              <a:t>13 листопада 1945 року </a:t>
            </a:r>
            <a:r>
              <a:rPr lang="ru-RU" dirty="0" err="1"/>
              <a:t>Установчі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генерала де Голля главою </a:t>
            </a:r>
            <a:r>
              <a:rPr lang="ru-RU" dirty="0" err="1"/>
              <a:t>Тимчасового</a:t>
            </a:r>
            <a:r>
              <a:rPr lang="ru-RU" dirty="0"/>
              <a:t> уряду. У </a:t>
            </a:r>
            <a:r>
              <a:rPr lang="ru-RU" dirty="0" err="1"/>
              <a:t>грудні</a:t>
            </a:r>
            <a:r>
              <a:rPr lang="ru-RU" dirty="0"/>
              <a:t> уряд представив на </a:t>
            </a:r>
            <a:r>
              <a:rPr lang="ru-RU" dirty="0" err="1"/>
              <a:t>обговорення</a:t>
            </a:r>
            <a:r>
              <a:rPr lang="ru-RU" dirty="0"/>
              <a:t> бюджет на 1946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Депутати-соціалісти</a:t>
            </a:r>
            <a:r>
              <a:rPr lang="ru-RU" dirty="0"/>
              <a:t> </a:t>
            </a:r>
            <a:r>
              <a:rPr lang="ru-RU" dirty="0" err="1"/>
              <a:t>запропонували</a:t>
            </a:r>
            <a:r>
              <a:rPr lang="ru-RU" dirty="0"/>
              <a:t> </a:t>
            </a:r>
            <a:r>
              <a:rPr lang="ru-RU" dirty="0" err="1"/>
              <a:t>скоротити</a:t>
            </a:r>
            <a:r>
              <a:rPr lang="ru-RU" dirty="0"/>
              <a:t> на 20%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підтримали</a:t>
            </a:r>
            <a:r>
              <a:rPr lang="ru-RU" dirty="0"/>
              <a:t> </a:t>
            </a:r>
            <a:r>
              <a:rPr lang="ru-RU" dirty="0" err="1"/>
              <a:t>комуністи</a:t>
            </a:r>
            <a:r>
              <a:rPr lang="ru-RU" dirty="0"/>
              <a:t>. Генерал </a:t>
            </a:r>
            <a:r>
              <a:rPr lang="ru-RU" dirty="0" err="1"/>
              <a:t>рішуче</a:t>
            </a:r>
            <a:r>
              <a:rPr lang="ru-RU" dirty="0"/>
              <a:t> </a:t>
            </a:r>
            <a:r>
              <a:rPr lang="ru-RU" dirty="0" err="1"/>
              <a:t>протестував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переконаний</a:t>
            </a:r>
            <a:r>
              <a:rPr lang="ru-RU" dirty="0"/>
              <a:t> у </a:t>
            </a:r>
            <a:r>
              <a:rPr lang="ru-RU" dirty="0" err="1"/>
              <a:t>нездатності</a:t>
            </a:r>
            <a:r>
              <a:rPr lang="ru-RU" dirty="0"/>
              <a:t> </a:t>
            </a:r>
            <a:r>
              <a:rPr lang="ru-RU" dirty="0" err="1"/>
              <a:t>коаліційного</a:t>
            </a:r>
            <a:r>
              <a:rPr lang="ru-RU" dirty="0"/>
              <a:t> уряду </a:t>
            </a:r>
            <a:r>
              <a:rPr lang="ru-RU" dirty="0" err="1"/>
              <a:t>справитися</a:t>
            </a:r>
            <a:r>
              <a:rPr lang="ru-RU" dirty="0"/>
              <a:t> з </a:t>
            </a:r>
            <a:r>
              <a:rPr lang="ru-RU" dirty="0" err="1"/>
              <a:t>труднощами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й </a:t>
            </a:r>
            <a:r>
              <a:rPr lang="ru-RU" dirty="0" err="1"/>
              <a:t>міжнародного</a:t>
            </a:r>
            <a:r>
              <a:rPr lang="ru-RU" dirty="0"/>
              <a:t> порядку,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очікували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. 20 </a:t>
            </a:r>
            <a:r>
              <a:rPr lang="ru-RU" dirty="0" err="1"/>
              <a:t>січня</a:t>
            </a:r>
            <a:r>
              <a:rPr lang="ru-RU" dirty="0"/>
              <a:t> 1946 року генерал </a:t>
            </a:r>
            <a:r>
              <a:rPr lang="ru-RU" dirty="0" err="1"/>
              <a:t>подає</a:t>
            </a:r>
            <a:r>
              <a:rPr lang="ru-RU" dirty="0"/>
              <a:t> у </a:t>
            </a:r>
            <a:r>
              <a:rPr lang="ru-RU" dirty="0" err="1"/>
              <a:t>відставку</a:t>
            </a:r>
            <a:r>
              <a:rPr lang="ru-RU" dirty="0"/>
              <a:t>. Главою уряду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призначено</a:t>
            </a:r>
            <a:r>
              <a:rPr lang="ru-RU" dirty="0"/>
              <a:t> </a:t>
            </a:r>
            <a:r>
              <a:rPr lang="ru-RU" dirty="0" err="1"/>
              <a:t>соціаліста</a:t>
            </a:r>
            <a:r>
              <a:rPr lang="ru-RU" dirty="0"/>
              <a:t> Ф. </a:t>
            </a:r>
            <a:r>
              <a:rPr lang="ru-RU" dirty="0" err="1"/>
              <a:t>Гуена</a:t>
            </a:r>
            <a:r>
              <a:rPr lang="ru-RU" dirty="0"/>
              <a:t>. До уряду </a:t>
            </a:r>
            <a:r>
              <a:rPr lang="ru-RU" dirty="0" err="1"/>
              <a:t>увійшли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ru-RU" dirty="0"/>
              <a:t> </a:t>
            </a:r>
            <a:r>
              <a:rPr lang="ru-RU" dirty="0" err="1"/>
              <a:t>соціалістів</a:t>
            </a:r>
            <a:r>
              <a:rPr lang="ru-RU" dirty="0"/>
              <a:t>,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комуністів</a:t>
            </a:r>
            <a:r>
              <a:rPr lang="ru-RU" dirty="0"/>
              <a:t>, </a:t>
            </a:r>
            <a:r>
              <a:rPr lang="ru-RU" dirty="0" err="1"/>
              <a:t>шість</a:t>
            </a:r>
            <a:r>
              <a:rPr lang="ru-RU" dirty="0"/>
              <a:t> </a:t>
            </a:r>
            <a:r>
              <a:rPr lang="ru-RU" dirty="0" err="1"/>
              <a:t>католиків</a:t>
            </a:r>
            <a:r>
              <a:rPr lang="ru-RU" dirty="0"/>
              <a:t>. У </a:t>
            </a:r>
            <a:r>
              <a:rPr lang="ru-RU" dirty="0" err="1"/>
              <a:t>Франції</a:t>
            </a:r>
            <a:r>
              <a:rPr lang="ru-RU" dirty="0"/>
              <a:t> </a:t>
            </a:r>
            <a:r>
              <a:rPr lang="ru-RU" dirty="0" err="1"/>
              <a:t>розпочався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</a:t>
            </a:r>
            <a:r>
              <a:rPr lang="ru-RU" dirty="0" err="1"/>
              <a:t>трьохпалатного</a:t>
            </a:r>
            <a:r>
              <a:rPr lang="ru-RU" dirty="0"/>
              <a:t> блоку.</a:t>
            </a:r>
          </a:p>
          <a:p>
            <a:endParaRPr lang="ru-RU" dirty="0"/>
          </a:p>
        </p:txBody>
      </p:sp>
      <p:pic>
        <p:nvPicPr>
          <p:cNvPr id="8194" name="Picture 2" descr="D: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" y="764704"/>
            <a:ext cx="231926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11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Анрі</a:t>
            </a:r>
            <a:r>
              <a:rPr lang="uk-UA" dirty="0" smtClean="0"/>
              <a:t> роль - </a:t>
            </a:r>
            <a:r>
              <a:rPr lang="uk-UA" dirty="0" err="1" smtClean="0"/>
              <a:t>тангі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00200"/>
            <a:ext cx="7990656" cy="4205063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Роль - </a:t>
            </a:r>
            <a:r>
              <a:rPr lang="uk-UA" dirty="0" err="1"/>
              <a:t>Тангі</a:t>
            </a:r>
            <a:r>
              <a:rPr lang="uk-UA" dirty="0"/>
              <a:t> </a:t>
            </a:r>
            <a:r>
              <a:rPr lang="uk-UA" dirty="0" err="1"/>
              <a:t>Анрі</a:t>
            </a:r>
            <a:r>
              <a:rPr lang="uk-UA" dirty="0"/>
              <a:t> - один з керівників французького руху Опору. У 1923 приїхав до Парижа і поступив на ливарне виробництво . Став активно брати участь у профспілковому русі. У 1925 вступив в організацію «Молоді комуністи» . У 1934 обраний до Виконавча рада профспілки металістів . У 1937 вступив в інтернаціональні бригади , учасник військових дій під час громадянської війни в Іспанії. Після початку 2- </a:t>
            </a:r>
            <a:r>
              <a:rPr lang="uk-UA" dirty="0" err="1"/>
              <a:t>ої</a:t>
            </a:r>
            <a:r>
              <a:rPr lang="uk-UA" dirty="0"/>
              <a:t> світової війни в </a:t>
            </a:r>
            <a:r>
              <a:rPr lang="uk-UA" dirty="0" err="1"/>
              <a:t>сент</a:t>
            </a:r>
            <a:r>
              <a:rPr lang="uk-UA" dirty="0"/>
              <a:t> . 1939 мобілізований у французьку армію. Після поразки Франції пішов у підпілля . Один з творців груп Опору , які в </a:t>
            </a:r>
            <a:r>
              <a:rPr lang="uk-UA" dirty="0" err="1"/>
              <a:t>берез</a:t>
            </a:r>
            <a:r>
              <a:rPr lang="uk-UA" dirty="0"/>
              <a:t>. 1942 об'єдналися в підконтрольну комуністам організацію « Стрілки і партизани » ( </a:t>
            </a:r>
            <a:r>
              <a:rPr lang="uk-UA" dirty="0" err="1"/>
              <a:t>Franc</a:t>
            </a:r>
            <a:r>
              <a:rPr lang="uk-UA" dirty="0"/>
              <a:t> - </a:t>
            </a:r>
            <a:r>
              <a:rPr lang="uk-UA" dirty="0" err="1"/>
              <a:t>Tireurs</a:t>
            </a:r>
            <a:r>
              <a:rPr lang="uk-UA" dirty="0"/>
              <a:t> </a:t>
            </a:r>
            <a:r>
              <a:rPr lang="uk-UA" dirty="0" err="1"/>
              <a:t>et</a:t>
            </a:r>
            <a:r>
              <a:rPr lang="uk-UA" dirty="0"/>
              <a:t> </a:t>
            </a:r>
            <a:r>
              <a:rPr lang="uk-UA" dirty="0" err="1"/>
              <a:t>Partisans</a:t>
            </a:r>
            <a:r>
              <a:rPr lang="uk-UA" dirty="0"/>
              <a:t> ) . У червні 1944 (під ім'ям « полковник Роль » ) був призначений командувачем французькими військами в </a:t>
            </a:r>
            <a:r>
              <a:rPr lang="uk-UA" dirty="0" err="1"/>
              <a:t>Іль</a:t>
            </a:r>
            <a:r>
              <a:rPr lang="uk-UA" dirty="0"/>
              <a:t> </a:t>
            </a:r>
            <a:r>
              <a:rPr lang="uk-UA" dirty="0" err="1"/>
              <a:t>-де</a:t>
            </a:r>
            <a:r>
              <a:rPr lang="uk-UA" dirty="0"/>
              <a:t> -Франс. Зіграв велику роль в успішній капітуляції німецького гарнізону Парижа 25.8.1944 . У серпні. 1944 вступив до лав регулярної армії і взяв участь у завершальних операціях у Німеччині. Після закінчення війни залишився на військовій службі . У 1962 вийшов у відставку. У 1964-87 член ЦК Французької комуністичної партії.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095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Ворошилов Климент </a:t>
            </a:r>
            <a:r>
              <a:rPr lang="ru-RU" dirty="0" err="1"/>
              <a:t>Єфремович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28800"/>
            <a:ext cx="2489200" cy="3733800"/>
          </a:xfrm>
        </p:spPr>
      </p:pic>
      <p:sp>
        <p:nvSpPr>
          <p:cNvPr id="6" name="Прямоугольник 5"/>
          <p:cNvSpPr/>
          <p:nvPr/>
        </p:nvSpPr>
        <p:spPr>
          <a:xfrm>
            <a:off x="3779912" y="1556792"/>
            <a:ext cx="489654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1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91880" y="1556792"/>
            <a:ext cx="52565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1400" dirty="0" smtClean="0"/>
              <a:t>	Клим </a:t>
            </a:r>
            <a:r>
              <a:rPr lang="ru-RU" sz="1400" dirty="0"/>
              <a:t>Ворошилов </a:t>
            </a:r>
            <a:r>
              <a:rPr lang="ru-RU" sz="1400" dirty="0" smtClean="0"/>
              <a:t>(23 </a:t>
            </a:r>
            <a:r>
              <a:rPr lang="ru-RU" sz="1400" dirty="0" err="1"/>
              <a:t>січня</a:t>
            </a:r>
            <a:r>
              <a:rPr lang="ru-RU" sz="1400" dirty="0"/>
              <a:t> </a:t>
            </a:r>
            <a:r>
              <a:rPr lang="ru-RU" sz="1400" dirty="0" smtClean="0"/>
              <a:t> </a:t>
            </a:r>
            <a:r>
              <a:rPr lang="ru-RU" sz="1400" dirty="0"/>
              <a:t>1881 — </a:t>
            </a:r>
            <a:r>
              <a:rPr lang="ru-RU" sz="1400" dirty="0" smtClean="0"/>
              <a:t>2 </a:t>
            </a:r>
            <a:r>
              <a:rPr lang="ru-RU" sz="1400" dirty="0" err="1"/>
              <a:t>грудня</a:t>
            </a:r>
            <a:r>
              <a:rPr lang="ru-RU" sz="1400" dirty="0"/>
              <a:t> 1969) — </a:t>
            </a:r>
            <a:r>
              <a:rPr lang="ru-RU" sz="1400" dirty="0" err="1"/>
              <a:t>радянський</a:t>
            </a:r>
            <a:r>
              <a:rPr lang="ru-RU" sz="1400" dirty="0"/>
              <a:t> </a:t>
            </a:r>
            <a:r>
              <a:rPr lang="ru-RU" sz="1400" dirty="0" err="1" smtClean="0"/>
              <a:t>військовий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політичний</a:t>
            </a:r>
            <a:r>
              <a:rPr lang="ru-RU" sz="1400" dirty="0"/>
              <a:t> </a:t>
            </a:r>
            <a:r>
              <a:rPr lang="ru-RU" sz="1400" dirty="0" err="1"/>
              <a:t>діяч</a:t>
            </a:r>
            <a:r>
              <a:rPr lang="ru-RU" sz="1400" dirty="0"/>
              <a:t>, </a:t>
            </a:r>
            <a:r>
              <a:rPr lang="ru-RU" sz="1400" dirty="0" err="1"/>
              <a:t>двічі</a:t>
            </a:r>
            <a:r>
              <a:rPr lang="ru-RU" sz="1400" dirty="0"/>
              <a:t> Герой </a:t>
            </a:r>
            <a:r>
              <a:rPr lang="ru-RU" sz="1400" dirty="0" err="1"/>
              <a:t>Радянського</a:t>
            </a:r>
            <a:r>
              <a:rPr lang="ru-RU" sz="1400" dirty="0"/>
              <a:t> Союзу, Герой </a:t>
            </a:r>
            <a:r>
              <a:rPr lang="ru-RU" sz="1400" dirty="0" err="1"/>
              <a:t>Соціалістичної</a:t>
            </a:r>
            <a:r>
              <a:rPr lang="ru-RU" sz="1400" dirty="0"/>
              <a:t> </a:t>
            </a:r>
            <a:r>
              <a:rPr lang="ru-RU" sz="1400" dirty="0" err="1"/>
              <a:t>Праці</a:t>
            </a:r>
            <a:r>
              <a:rPr lang="ru-RU" sz="1400" dirty="0"/>
              <a:t>, перший Маршал </a:t>
            </a:r>
            <a:r>
              <a:rPr lang="ru-RU" sz="1400" dirty="0" err="1"/>
              <a:t>Радянського</a:t>
            </a:r>
            <a:r>
              <a:rPr lang="ru-RU" sz="1400" dirty="0"/>
              <a:t> Союзу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	</a:t>
            </a:r>
            <a:r>
              <a:rPr lang="ru-RU" sz="1400" dirty="0" err="1"/>
              <a:t>Командував</a:t>
            </a:r>
            <a:r>
              <a:rPr lang="ru-RU" sz="1400" dirty="0"/>
              <a:t> </a:t>
            </a:r>
            <a:r>
              <a:rPr lang="ru-RU" sz="1400" dirty="0" err="1"/>
              <a:t>радянськими</a:t>
            </a:r>
            <a:r>
              <a:rPr lang="ru-RU" sz="1400" dirty="0"/>
              <a:t> </a:t>
            </a:r>
            <a:r>
              <a:rPr lang="ru-RU" sz="1400" dirty="0" err="1"/>
              <a:t>військами</a:t>
            </a:r>
            <a:r>
              <a:rPr lang="ru-RU" sz="1400" dirty="0"/>
              <a:t> у </a:t>
            </a:r>
            <a:r>
              <a:rPr lang="ru-RU" sz="1400" dirty="0" err="1"/>
              <a:t>Радянсько-фінській</a:t>
            </a:r>
            <a:r>
              <a:rPr lang="ru-RU" sz="1400" dirty="0"/>
              <a:t> </a:t>
            </a:r>
            <a:r>
              <a:rPr lang="ru-RU" sz="1400" dirty="0" err="1"/>
              <a:t>війні</a:t>
            </a:r>
            <a:r>
              <a:rPr lang="ru-RU" sz="1400" dirty="0"/>
              <a:t>, </a:t>
            </a:r>
            <a:r>
              <a:rPr lang="ru-RU" sz="1400" dirty="0" err="1"/>
              <a:t>зміщений</a:t>
            </a:r>
            <a:r>
              <a:rPr lang="ru-RU" sz="1400" dirty="0"/>
              <a:t> через </a:t>
            </a:r>
            <a:r>
              <a:rPr lang="ru-RU" sz="1400" dirty="0" err="1"/>
              <a:t>катастрофічні</a:t>
            </a:r>
            <a:r>
              <a:rPr lang="ru-RU" sz="1400" dirty="0"/>
              <a:t> </a:t>
            </a:r>
            <a:r>
              <a:rPr lang="ru-RU" sz="1400" dirty="0" err="1"/>
              <a:t>поразки</a:t>
            </a:r>
            <a:r>
              <a:rPr lang="ru-RU" sz="1400" dirty="0"/>
              <a:t> </a:t>
            </a:r>
            <a:r>
              <a:rPr lang="ru-RU" sz="1400" dirty="0" err="1"/>
              <a:t>Червоної</a:t>
            </a:r>
            <a:r>
              <a:rPr lang="ru-RU" sz="1400" dirty="0"/>
              <a:t> </a:t>
            </a:r>
            <a:r>
              <a:rPr lang="ru-RU" sz="1400" dirty="0" err="1"/>
              <a:t>армії</a:t>
            </a:r>
            <a:r>
              <a:rPr lang="ru-RU" sz="1400" dirty="0"/>
              <a:t> </a:t>
            </a:r>
            <a:r>
              <a:rPr lang="ru-RU" sz="1400" dirty="0" err="1"/>
              <a:t>взимку</a:t>
            </a:r>
            <a:r>
              <a:rPr lang="ru-RU" sz="1400" dirty="0"/>
              <a:t> 1939–1940. </a:t>
            </a:r>
            <a:r>
              <a:rPr lang="ru-RU" sz="1400" dirty="0" err="1"/>
              <a:t>Останню</a:t>
            </a:r>
            <a:r>
              <a:rPr lang="ru-RU" sz="1400" dirty="0"/>
              <a:t> свою </a:t>
            </a:r>
            <a:r>
              <a:rPr lang="ru-RU" sz="1400" dirty="0" err="1"/>
              <a:t>військову</a:t>
            </a:r>
            <a:r>
              <a:rPr lang="ru-RU" sz="1400" dirty="0"/>
              <a:t> роль Ворошилов </a:t>
            </a:r>
            <a:r>
              <a:rPr lang="ru-RU" sz="1400" dirty="0" err="1"/>
              <a:t>втратив</a:t>
            </a:r>
            <a:r>
              <a:rPr lang="ru-RU" sz="1400" dirty="0"/>
              <a:t> через </a:t>
            </a:r>
            <a:r>
              <a:rPr lang="ru-RU" sz="1400" dirty="0" err="1"/>
              <a:t>поразки</a:t>
            </a:r>
            <a:r>
              <a:rPr lang="ru-RU" sz="1400" dirty="0"/>
              <a:t> на </a:t>
            </a:r>
            <a:r>
              <a:rPr lang="ru-RU" sz="1400" dirty="0" err="1"/>
              <a:t>Ленінградському</a:t>
            </a:r>
            <a:r>
              <a:rPr lang="ru-RU" sz="1400" dirty="0"/>
              <a:t> </a:t>
            </a:r>
            <a:r>
              <a:rPr lang="ru-RU" sz="1400" dirty="0" err="1"/>
              <a:t>фронті</a:t>
            </a:r>
            <a:r>
              <a:rPr lang="ru-RU" sz="1400" dirty="0"/>
              <a:t> </a:t>
            </a:r>
            <a:r>
              <a:rPr lang="ru-RU" sz="1400" dirty="0" err="1"/>
              <a:t>взимку</a:t>
            </a:r>
            <a:r>
              <a:rPr lang="ru-RU" sz="1400" dirty="0"/>
              <a:t> 1941 р. у </a:t>
            </a:r>
            <a:r>
              <a:rPr lang="ru-RU" sz="1400" dirty="0" err="1"/>
              <a:t>ході</a:t>
            </a:r>
            <a:r>
              <a:rPr lang="ru-RU" sz="1400" dirty="0"/>
              <a:t> </a:t>
            </a:r>
            <a:r>
              <a:rPr lang="ru-RU" sz="1400" dirty="0" err="1"/>
              <a:t>Німецько-радянської</a:t>
            </a:r>
            <a:r>
              <a:rPr lang="ru-RU" sz="1400" dirty="0"/>
              <a:t> </a:t>
            </a:r>
            <a:r>
              <a:rPr lang="ru-RU" sz="1400" dirty="0" err="1"/>
              <a:t>війни</a:t>
            </a:r>
            <a:r>
              <a:rPr lang="ru-RU" sz="1400" dirty="0"/>
              <a:t> (</a:t>
            </a:r>
            <a:r>
              <a:rPr lang="ru-RU" sz="1400" dirty="0" err="1"/>
              <a:t>його</a:t>
            </a:r>
            <a:r>
              <a:rPr lang="ru-RU" sz="1400" dirty="0"/>
              <a:t> пост </a:t>
            </a:r>
            <a:r>
              <a:rPr lang="ru-RU" sz="1400" dirty="0" err="1"/>
              <a:t>зайняв</a:t>
            </a:r>
            <a:r>
              <a:rPr lang="ru-RU" sz="1400" dirty="0"/>
              <a:t> </a:t>
            </a:r>
            <a:r>
              <a:rPr lang="ru-RU" sz="1400" dirty="0" err="1"/>
              <a:t>значно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талановитий</a:t>
            </a:r>
            <a:r>
              <a:rPr lang="ru-RU" sz="1400" dirty="0"/>
              <a:t> </a:t>
            </a:r>
            <a:r>
              <a:rPr lang="ru-RU" sz="1400" dirty="0" err="1"/>
              <a:t>Георгій</a:t>
            </a:r>
            <a:r>
              <a:rPr lang="ru-RU" sz="1400" dirty="0"/>
              <a:t> Жуков, </a:t>
            </a:r>
            <a:r>
              <a:rPr lang="ru-RU" sz="1400" dirty="0" err="1"/>
              <a:t>завдяки</a:t>
            </a:r>
            <a:r>
              <a:rPr lang="ru-RU" sz="1400" dirty="0"/>
              <a:t>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Ленінград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врятовано</a:t>
            </a:r>
            <a:r>
              <a:rPr lang="ru-RU" sz="1400" dirty="0"/>
              <a:t>).</a:t>
            </a:r>
          </a:p>
          <a:p>
            <a:endParaRPr lang="ru-RU" sz="1400" dirty="0"/>
          </a:p>
          <a:p>
            <a:r>
              <a:rPr lang="ru-RU" sz="1400" dirty="0"/>
              <a:t>6 </a:t>
            </a:r>
            <a:r>
              <a:rPr lang="ru-RU" sz="1400" dirty="0" err="1"/>
              <a:t>вересня</a:t>
            </a:r>
            <a:r>
              <a:rPr lang="ru-RU" sz="1400" dirty="0"/>
              <a:t> 1942 ДКО </a:t>
            </a:r>
            <a:r>
              <a:rPr lang="ru-RU" sz="1400" dirty="0" err="1"/>
              <a:t>прийняв</a:t>
            </a:r>
            <a:r>
              <a:rPr lang="ru-RU" sz="1400" dirty="0"/>
              <a:t> постанову про </a:t>
            </a:r>
            <a:r>
              <a:rPr lang="ru-RU" sz="1400" dirty="0" err="1"/>
              <a:t>запровадження</a:t>
            </a:r>
            <a:r>
              <a:rPr lang="ru-RU" sz="1400" dirty="0"/>
              <a:t> посади </a:t>
            </a:r>
            <a:r>
              <a:rPr lang="ru-RU" sz="1400" dirty="0" err="1"/>
              <a:t>Головнокомандуючого</a:t>
            </a:r>
            <a:r>
              <a:rPr lang="ru-RU" sz="1400" dirty="0"/>
              <a:t> </a:t>
            </a:r>
            <a:r>
              <a:rPr lang="ru-RU" sz="1400" dirty="0" err="1"/>
              <a:t>партизанським</a:t>
            </a:r>
            <a:r>
              <a:rPr lang="ru-RU" sz="1400" dirty="0"/>
              <a:t> </a:t>
            </a:r>
            <a:r>
              <a:rPr lang="ru-RU" sz="1400" dirty="0" err="1"/>
              <a:t>рухом</a:t>
            </a:r>
            <a:r>
              <a:rPr lang="ru-RU" sz="1400" dirty="0"/>
              <a:t> і </a:t>
            </a:r>
            <a:r>
              <a:rPr lang="ru-RU" sz="1400" dirty="0" err="1"/>
              <a:t>призначив</a:t>
            </a:r>
            <a:r>
              <a:rPr lang="ru-RU" sz="1400" dirty="0"/>
              <a:t> на </a:t>
            </a:r>
            <a:r>
              <a:rPr lang="ru-RU" sz="1400" dirty="0" err="1"/>
              <a:t>цю</a:t>
            </a:r>
            <a:r>
              <a:rPr lang="ru-RU" sz="1400" dirty="0"/>
              <a:t> посаду маршала Климента Ворошилова</a:t>
            </a:r>
            <a:r>
              <a:rPr lang="ru-RU" sz="1400" dirty="0" smtClean="0"/>
              <a:t>.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 err="1"/>
              <a:t>Далі</a:t>
            </a:r>
            <a:r>
              <a:rPr lang="ru-RU" sz="1400" dirty="0"/>
              <a:t> у </a:t>
            </a:r>
            <a:r>
              <a:rPr lang="ru-RU" sz="1400" dirty="0" err="1"/>
              <a:t>війні</a:t>
            </a:r>
            <a:r>
              <a:rPr lang="ru-RU" sz="1400" dirty="0"/>
              <a:t> Ворошилов </a:t>
            </a:r>
            <a:r>
              <a:rPr lang="ru-RU" sz="1400" dirty="0" err="1"/>
              <a:t>активної</a:t>
            </a:r>
            <a:r>
              <a:rPr lang="ru-RU" sz="1400" dirty="0"/>
              <a:t> </a:t>
            </a:r>
            <a:r>
              <a:rPr lang="ru-RU" sz="1400" dirty="0" err="1"/>
              <a:t>участі</a:t>
            </a:r>
            <a:r>
              <a:rPr lang="ru-RU" sz="1400" dirty="0"/>
              <a:t> не брав, </a:t>
            </a:r>
            <a:r>
              <a:rPr lang="ru-RU" sz="1400" dirty="0" err="1"/>
              <a:t>проте</a:t>
            </a:r>
            <a:r>
              <a:rPr lang="ru-RU" sz="1400" dirty="0"/>
              <a:t> </a:t>
            </a:r>
            <a:r>
              <a:rPr lang="ru-RU" sz="1400" dirty="0" err="1"/>
              <a:t>зіграв</a:t>
            </a:r>
            <a:r>
              <a:rPr lang="ru-RU" sz="1400" dirty="0"/>
              <a:t> </a:t>
            </a:r>
            <a:r>
              <a:rPr lang="ru-RU" sz="1400" dirty="0" err="1"/>
              <a:t>значну</a:t>
            </a:r>
            <a:r>
              <a:rPr lang="ru-RU" sz="1400" dirty="0"/>
              <a:t> роль у </a:t>
            </a:r>
            <a:r>
              <a:rPr lang="ru-RU" sz="1400" dirty="0" err="1"/>
              <a:t>насадженні</a:t>
            </a:r>
            <a:r>
              <a:rPr lang="ru-RU" sz="1400" dirty="0"/>
              <a:t> </a:t>
            </a:r>
            <a:r>
              <a:rPr lang="ru-RU" sz="1400" dirty="0" err="1"/>
              <a:t>комунізму</a:t>
            </a:r>
            <a:r>
              <a:rPr lang="ru-RU" sz="1400" dirty="0"/>
              <a:t> </a:t>
            </a:r>
            <a:r>
              <a:rPr lang="ru-RU" sz="1400" dirty="0" err="1"/>
              <a:t>Угорщині</a:t>
            </a:r>
            <a:r>
              <a:rPr lang="ru-RU" sz="1400" dirty="0"/>
              <a:t> у 1947 </a:t>
            </a:r>
            <a:r>
              <a:rPr lang="ru-RU" sz="1400" dirty="0" err="1"/>
              <a:t>році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053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Жуков </a:t>
            </a:r>
            <a:r>
              <a:rPr lang="ru-RU" dirty="0" err="1"/>
              <a:t>Георгій</a:t>
            </a:r>
            <a:r>
              <a:rPr lang="ru-RU" dirty="0"/>
              <a:t> </a:t>
            </a:r>
            <a:r>
              <a:rPr lang="ru-RU" dirty="0" err="1"/>
              <a:t>Костянтинович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2834003" cy="3733800"/>
          </a:xfrm>
        </p:spPr>
      </p:pic>
      <p:sp>
        <p:nvSpPr>
          <p:cNvPr id="6" name="Прямоугольник 5"/>
          <p:cNvSpPr/>
          <p:nvPr/>
        </p:nvSpPr>
        <p:spPr>
          <a:xfrm>
            <a:off x="4067944" y="1484784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	</a:t>
            </a:r>
            <a:r>
              <a:rPr lang="vi-VN" sz="1400" dirty="0" smtClean="0"/>
              <a:t>Жу́ков </a:t>
            </a:r>
            <a:r>
              <a:rPr lang="vi-VN" sz="1400" dirty="0"/>
              <a:t>Гео́ргій Костянти́нович </a:t>
            </a:r>
            <a:r>
              <a:rPr lang="vi-VN" sz="1400" dirty="0" smtClean="0"/>
              <a:t>(19 </a:t>
            </a:r>
            <a:r>
              <a:rPr lang="vi-VN" sz="1400" dirty="0"/>
              <a:t>листопада </a:t>
            </a:r>
            <a:r>
              <a:rPr lang="vi-VN" sz="1400" dirty="0" smtClean="0"/>
              <a:t>1896,— 18 </a:t>
            </a:r>
            <a:r>
              <a:rPr lang="vi-VN" sz="1400" dirty="0"/>
              <a:t>червня </a:t>
            </a:r>
            <a:r>
              <a:rPr lang="vi-VN" sz="1400" dirty="0" smtClean="0"/>
              <a:t>1974) </a:t>
            </a:r>
            <a:r>
              <a:rPr lang="vi-VN" sz="1400" dirty="0"/>
              <a:t>— радянський полководець і державний діяч, Маршал Радянського Союзу, Чотириразовий Герой Радянського Союзу, кавалер ордену Перемоги, один із найвідоміших військових командувачів Другої Світової </a:t>
            </a:r>
            <a:r>
              <a:rPr lang="vi-VN" sz="1400" dirty="0" smtClean="0"/>
              <a:t>війн</a:t>
            </a:r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З </a:t>
            </a:r>
            <a:r>
              <a:rPr lang="ru-RU" sz="1400" dirty="0"/>
              <a:t>14 </a:t>
            </a:r>
            <a:r>
              <a:rPr lang="ru-RU" sz="1400" dirty="0" err="1"/>
              <a:t>вересня</a:t>
            </a:r>
            <a:r>
              <a:rPr lang="ru-RU" sz="1400" dirty="0"/>
              <a:t> до 6 </a:t>
            </a:r>
            <a:r>
              <a:rPr lang="ru-RU" sz="1400" dirty="0" err="1" smtClean="0"/>
              <a:t>жовтня</a:t>
            </a:r>
            <a:r>
              <a:rPr lang="ru-RU" sz="1400" dirty="0" smtClean="0"/>
              <a:t> 1941р </a:t>
            </a:r>
            <a:r>
              <a:rPr lang="ru-RU" sz="1400" dirty="0"/>
              <a:t>Жуков </a:t>
            </a:r>
            <a:r>
              <a:rPr lang="ru-RU" sz="1400" dirty="0" err="1"/>
              <a:t>командував</a:t>
            </a:r>
            <a:r>
              <a:rPr lang="ru-RU" sz="1400" dirty="0"/>
              <a:t> </a:t>
            </a:r>
            <a:r>
              <a:rPr lang="ru-RU" sz="1400" dirty="0" err="1"/>
              <a:t>Ленінградським</a:t>
            </a:r>
            <a:r>
              <a:rPr lang="ru-RU" sz="1400" dirty="0"/>
              <a:t> фронтом і обороною </a:t>
            </a:r>
            <a:r>
              <a:rPr lang="ru-RU" sz="1400" dirty="0" err="1"/>
              <a:t>Ленінграда</a:t>
            </a:r>
            <a:r>
              <a:rPr lang="ru-RU" sz="1400" dirty="0"/>
              <a:t>. </a:t>
            </a:r>
            <a:r>
              <a:rPr lang="ru-RU" sz="1400" dirty="0" err="1"/>
              <a:t>Радянські</a:t>
            </a:r>
            <a:r>
              <a:rPr lang="ru-RU" sz="1400" dirty="0"/>
              <a:t> </a:t>
            </a:r>
            <a:r>
              <a:rPr lang="ru-RU" sz="1400" dirty="0" err="1"/>
              <a:t>війська</a:t>
            </a:r>
            <a:r>
              <a:rPr lang="ru-RU" sz="1400" dirty="0"/>
              <a:t> </a:t>
            </a:r>
            <a:r>
              <a:rPr lang="ru-RU" sz="1400" dirty="0" err="1"/>
              <a:t>зупинили</a:t>
            </a:r>
            <a:r>
              <a:rPr lang="ru-RU" sz="1400" dirty="0"/>
              <a:t> </a:t>
            </a:r>
            <a:r>
              <a:rPr lang="ru-RU" sz="1400" dirty="0" err="1"/>
              <a:t>наступ</a:t>
            </a:r>
            <a:r>
              <a:rPr lang="ru-RU" sz="1400" dirty="0"/>
              <a:t> </a:t>
            </a:r>
            <a:r>
              <a:rPr lang="ru-RU" sz="1400" dirty="0" err="1"/>
              <a:t>німецьких</a:t>
            </a:r>
            <a:r>
              <a:rPr lang="ru-RU" sz="1400" dirty="0"/>
              <a:t> </a:t>
            </a:r>
            <a:r>
              <a:rPr lang="ru-RU" sz="1400" dirty="0" err="1"/>
              <a:t>військ</a:t>
            </a:r>
            <a:r>
              <a:rPr lang="ru-RU" sz="1400" dirty="0"/>
              <a:t>, </a:t>
            </a:r>
            <a:r>
              <a:rPr lang="ru-RU" sz="1400" dirty="0" err="1"/>
              <a:t>втім</a:t>
            </a:r>
            <a:r>
              <a:rPr lang="ru-RU" sz="1400" dirty="0"/>
              <a:t> не вдалось </a:t>
            </a:r>
            <a:r>
              <a:rPr lang="ru-RU" sz="1400" dirty="0" err="1"/>
              <a:t>запобігти</a:t>
            </a:r>
            <a:r>
              <a:rPr lang="ru-RU" sz="1400" dirty="0"/>
              <a:t> </a:t>
            </a:r>
            <a:r>
              <a:rPr lang="ru-RU" sz="1400" dirty="0" err="1"/>
              <a:t>оточення</a:t>
            </a:r>
            <a:r>
              <a:rPr lang="ru-RU" sz="1400" dirty="0"/>
              <a:t> </a:t>
            </a:r>
            <a:r>
              <a:rPr lang="ru-RU" sz="1400" dirty="0" err="1"/>
              <a:t>міста</a:t>
            </a:r>
            <a:r>
              <a:rPr lang="ru-RU" sz="1400" dirty="0"/>
              <a:t> і </a:t>
            </a:r>
            <a:r>
              <a:rPr lang="ru-RU" sz="1400" dirty="0" err="1"/>
              <a:t>блокади</a:t>
            </a:r>
            <a:r>
              <a:rPr lang="ru-RU" sz="1400" dirty="0"/>
              <a:t> </a:t>
            </a:r>
            <a:r>
              <a:rPr lang="ru-RU" sz="1400" dirty="0" err="1"/>
              <a:t>Ленінграда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згодом</a:t>
            </a:r>
            <a:r>
              <a:rPr lang="ru-RU" sz="1400" dirty="0"/>
              <a:t> </a:t>
            </a:r>
            <a:r>
              <a:rPr lang="ru-RU" sz="1400" dirty="0" err="1"/>
              <a:t>призвело</a:t>
            </a:r>
            <a:r>
              <a:rPr lang="ru-RU" sz="1400" dirty="0"/>
              <a:t> до </a:t>
            </a:r>
            <a:r>
              <a:rPr lang="ru-RU" sz="1400" dirty="0" err="1"/>
              <a:t>численних</a:t>
            </a:r>
            <a:r>
              <a:rPr lang="ru-RU" sz="1400" dirty="0"/>
              <a:t> </a:t>
            </a:r>
            <a:r>
              <a:rPr lang="ru-RU" sz="1400" dirty="0" err="1"/>
              <a:t>втрат</a:t>
            </a:r>
            <a:r>
              <a:rPr lang="ru-RU" sz="1400" dirty="0"/>
              <a:t> </a:t>
            </a:r>
            <a:r>
              <a:rPr lang="ru-RU" sz="1400" dirty="0" err="1"/>
              <a:t>серед</a:t>
            </a:r>
            <a:r>
              <a:rPr lang="ru-RU" sz="1400" dirty="0"/>
              <a:t> </a:t>
            </a:r>
            <a:r>
              <a:rPr lang="ru-RU" sz="1400" dirty="0" err="1"/>
              <a:t>цивільного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dirty="0"/>
              <a:t>В </a:t>
            </a:r>
            <a:r>
              <a:rPr lang="ru-RU" sz="1400" dirty="0" err="1"/>
              <a:t>жовтні</a:t>
            </a:r>
            <a:r>
              <a:rPr lang="ru-RU" sz="1400" dirty="0"/>
              <a:t> 1941 — </a:t>
            </a:r>
            <a:r>
              <a:rPr lang="ru-RU" sz="1400" dirty="0" err="1"/>
              <a:t>січні</a:t>
            </a:r>
            <a:r>
              <a:rPr lang="ru-RU" sz="1400" dirty="0"/>
              <a:t> 1942 </a:t>
            </a:r>
            <a:r>
              <a:rPr lang="ru-RU" sz="1400" dirty="0" err="1"/>
              <a:t>років</a:t>
            </a:r>
            <a:r>
              <a:rPr lang="ru-RU" sz="1400" dirty="0"/>
              <a:t> Жуков,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безпосереднім</a:t>
            </a:r>
            <a:r>
              <a:rPr lang="ru-RU" sz="1400" dirty="0"/>
              <a:t> </a:t>
            </a:r>
            <a:r>
              <a:rPr lang="ru-RU" sz="1400" dirty="0" err="1"/>
              <a:t>керівництвом</a:t>
            </a:r>
            <a:r>
              <a:rPr lang="ru-RU" sz="1400" dirty="0"/>
              <a:t> </a:t>
            </a:r>
            <a:r>
              <a:rPr lang="ru-RU" sz="1400" dirty="0" err="1"/>
              <a:t>Сталіна</a:t>
            </a:r>
            <a:r>
              <a:rPr lang="ru-RU" sz="1400" dirty="0"/>
              <a:t> </a:t>
            </a:r>
            <a:r>
              <a:rPr lang="ru-RU" sz="1400" dirty="0" err="1"/>
              <a:t>керував</a:t>
            </a:r>
            <a:r>
              <a:rPr lang="ru-RU" sz="1400" dirty="0"/>
              <a:t> обороною </a:t>
            </a:r>
            <a:r>
              <a:rPr lang="ru-RU" sz="1400" dirty="0" err="1"/>
              <a:t>Москви</a:t>
            </a:r>
            <a:r>
              <a:rPr lang="ru-RU" sz="1400" dirty="0"/>
              <a:t>. </a:t>
            </a:r>
            <a:r>
              <a:rPr lang="ru-RU" sz="1400" dirty="0" err="1"/>
              <a:t>Ціною</a:t>
            </a:r>
            <a:r>
              <a:rPr lang="ru-RU" sz="1400" dirty="0"/>
              <a:t> великих </a:t>
            </a:r>
            <a:r>
              <a:rPr lang="ru-RU" sz="1400" dirty="0" err="1"/>
              <a:t>втрат</a:t>
            </a:r>
            <a:r>
              <a:rPr lang="ru-RU" sz="1400" dirty="0"/>
              <a:t> вдалось </a:t>
            </a:r>
            <a:r>
              <a:rPr lang="ru-RU" sz="1400" dirty="0" err="1"/>
              <a:t>зупинити</a:t>
            </a:r>
            <a:r>
              <a:rPr lang="ru-RU" sz="1400" dirty="0"/>
              <a:t> </a:t>
            </a:r>
            <a:r>
              <a:rPr lang="ru-RU" sz="1400" dirty="0" err="1"/>
              <a:t>наступ</a:t>
            </a:r>
            <a:r>
              <a:rPr lang="ru-RU" sz="1400" dirty="0"/>
              <a:t> </a:t>
            </a:r>
            <a:r>
              <a:rPr lang="ru-RU" sz="1400" dirty="0" err="1"/>
              <a:t>німецьких</a:t>
            </a:r>
            <a:r>
              <a:rPr lang="ru-RU" sz="1400" dirty="0"/>
              <a:t> </a:t>
            </a:r>
            <a:r>
              <a:rPr lang="ru-RU" sz="1400" dirty="0" err="1"/>
              <a:t>військ</a:t>
            </a:r>
            <a:r>
              <a:rPr lang="ru-RU" sz="1400" dirty="0"/>
              <a:t> і перейти до </a:t>
            </a:r>
            <a:r>
              <a:rPr lang="ru-RU" sz="1400" dirty="0" err="1"/>
              <a:t>контрнаступу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2229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260648"/>
            <a:ext cx="6622504" cy="360040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1200" dirty="0" smtClean="0"/>
              <a:t>18 </a:t>
            </a:r>
            <a:r>
              <a:rPr lang="ru-RU" sz="1200" dirty="0" err="1"/>
              <a:t>січня</a:t>
            </a:r>
            <a:r>
              <a:rPr lang="ru-RU" sz="1200" dirty="0"/>
              <a:t> 1943 року Жукову </a:t>
            </a:r>
            <a:r>
              <a:rPr lang="ru-RU" sz="1200" dirty="0" err="1"/>
              <a:t>першому</a:t>
            </a:r>
            <a:r>
              <a:rPr lang="ru-RU" sz="1200" dirty="0"/>
              <a:t> з </a:t>
            </a:r>
            <a:r>
              <a:rPr lang="ru-RU" sz="1200" dirty="0" err="1"/>
              <a:t>генералів</a:t>
            </a:r>
            <a:r>
              <a:rPr lang="ru-RU" sz="1200" dirty="0"/>
              <a:t> РСЧА в роки </a:t>
            </a:r>
            <a:r>
              <a:rPr lang="ru-RU" sz="1200" dirty="0" err="1"/>
              <a:t>війни</a:t>
            </a:r>
            <a:r>
              <a:rPr lang="ru-RU" sz="1200" dirty="0"/>
              <a:t> </a:t>
            </a:r>
            <a:r>
              <a:rPr lang="ru-RU" sz="1200" dirty="0" err="1"/>
              <a:t>присвоєно</a:t>
            </a:r>
            <a:r>
              <a:rPr lang="ru-RU" sz="1200" dirty="0"/>
              <a:t> </a:t>
            </a:r>
            <a:r>
              <a:rPr lang="ru-RU" sz="1200" dirty="0" err="1"/>
              <a:t>звання</a:t>
            </a:r>
            <a:r>
              <a:rPr lang="ru-RU" sz="1200" dirty="0"/>
              <a:t> Маршал </a:t>
            </a:r>
            <a:r>
              <a:rPr lang="ru-RU" sz="1200" dirty="0" err="1"/>
              <a:t>Радянського</a:t>
            </a:r>
            <a:r>
              <a:rPr lang="ru-RU" sz="1200" dirty="0"/>
              <a:t> Союзу.</a:t>
            </a:r>
          </a:p>
          <a:p>
            <a:endParaRPr lang="ru-RU" sz="1200" dirty="0"/>
          </a:p>
          <a:p>
            <a:pPr marL="68580" indent="0">
              <a:buNone/>
            </a:pPr>
            <a:r>
              <a:rPr lang="ru-RU" sz="1200" dirty="0"/>
              <a:t>В 1943 </a:t>
            </a:r>
            <a:r>
              <a:rPr lang="ru-RU" sz="1200" dirty="0" err="1"/>
              <a:t>році</a:t>
            </a:r>
            <a:r>
              <a:rPr lang="ru-RU" sz="1200" dirty="0"/>
              <a:t> Жуков, в </a:t>
            </a:r>
            <a:r>
              <a:rPr lang="ru-RU" sz="1200" dirty="0" err="1"/>
              <a:t>якості</a:t>
            </a:r>
            <a:r>
              <a:rPr lang="ru-RU" sz="1200" dirty="0"/>
              <a:t> </a:t>
            </a:r>
            <a:r>
              <a:rPr lang="ru-RU" sz="1200" dirty="0" err="1"/>
              <a:t>представника</a:t>
            </a:r>
            <a:r>
              <a:rPr lang="ru-RU" sz="1200" dirty="0"/>
              <a:t> Ставки </a:t>
            </a:r>
            <a:r>
              <a:rPr lang="ru-RU" sz="1200" dirty="0" err="1"/>
              <a:t>координував</a:t>
            </a:r>
            <a:r>
              <a:rPr lang="ru-RU" sz="1200" dirty="0"/>
              <a:t> </a:t>
            </a:r>
            <a:r>
              <a:rPr lang="ru-RU" sz="1200" dirty="0" err="1"/>
              <a:t>дії</a:t>
            </a:r>
            <a:r>
              <a:rPr lang="ru-RU" sz="1200" dirty="0"/>
              <a:t> </a:t>
            </a:r>
            <a:r>
              <a:rPr lang="ru-RU" sz="1200" dirty="0" err="1"/>
              <a:t>Воронезького</a:t>
            </a:r>
            <a:r>
              <a:rPr lang="ru-RU" sz="1200" dirty="0"/>
              <a:t>, </a:t>
            </a:r>
            <a:r>
              <a:rPr lang="ru-RU" sz="1200" dirty="0" err="1"/>
              <a:t>Степового</a:t>
            </a:r>
            <a:r>
              <a:rPr lang="ru-RU" sz="1200" dirty="0"/>
              <a:t> та Центрального </a:t>
            </a:r>
            <a:r>
              <a:rPr lang="ru-RU" sz="1200" dirty="0" err="1"/>
              <a:t>фронтів</a:t>
            </a:r>
            <a:r>
              <a:rPr lang="ru-RU" sz="1200" dirty="0"/>
              <a:t> у </a:t>
            </a:r>
            <a:r>
              <a:rPr lang="ru-RU" sz="1200" dirty="0" err="1"/>
              <a:t>ході</a:t>
            </a:r>
            <a:r>
              <a:rPr lang="ru-RU" sz="1200" dirty="0"/>
              <a:t> </a:t>
            </a:r>
            <a:r>
              <a:rPr lang="ru-RU" sz="1200" dirty="0" err="1"/>
              <a:t>Курської</a:t>
            </a:r>
            <a:r>
              <a:rPr lang="ru-RU" sz="1200" dirty="0"/>
              <a:t> </a:t>
            </a:r>
            <a:r>
              <a:rPr lang="ru-RU" sz="1200" dirty="0" err="1"/>
              <a:t>битви</a:t>
            </a:r>
            <a:r>
              <a:rPr lang="ru-RU" sz="1200" dirty="0" smtClean="0"/>
              <a:t>.</a:t>
            </a:r>
            <a:endParaRPr lang="ru-RU" sz="1200" dirty="0"/>
          </a:p>
          <a:p>
            <a:pPr marL="68580" indent="0">
              <a:buNone/>
            </a:pPr>
            <a:r>
              <a:rPr lang="ru-RU" sz="1200" dirty="0"/>
              <a:t>В </a:t>
            </a:r>
            <a:r>
              <a:rPr lang="ru-RU" sz="1200" dirty="0" err="1"/>
              <a:t>березні</a:t>
            </a:r>
            <a:r>
              <a:rPr lang="ru-RU" sz="1200" dirty="0"/>
              <a:t> 1944 </a:t>
            </a:r>
            <a:r>
              <a:rPr lang="ru-RU" sz="1200" dirty="0" err="1"/>
              <a:t>після</a:t>
            </a:r>
            <a:r>
              <a:rPr lang="ru-RU" sz="1200" dirty="0"/>
              <a:t> смертельного </a:t>
            </a:r>
            <a:r>
              <a:rPr lang="ru-RU" sz="1200" dirty="0" err="1"/>
              <a:t>поранення</a:t>
            </a:r>
            <a:r>
              <a:rPr lang="ru-RU" sz="1200" dirty="0"/>
              <a:t> генерала М. Ф. </a:t>
            </a:r>
            <a:r>
              <a:rPr lang="ru-RU" sz="1200" dirty="0" err="1"/>
              <a:t>Ватутіна</a:t>
            </a:r>
            <a:r>
              <a:rPr lang="ru-RU" sz="1200" dirty="0"/>
              <a:t> Жуков </a:t>
            </a:r>
            <a:r>
              <a:rPr lang="ru-RU" sz="1200" dirty="0" err="1"/>
              <a:t>очолив</a:t>
            </a:r>
            <a:r>
              <a:rPr lang="ru-RU" sz="1200" dirty="0"/>
              <a:t> 1-й </a:t>
            </a:r>
            <a:r>
              <a:rPr lang="ru-RU" sz="1200" dirty="0" err="1"/>
              <a:t>Український</a:t>
            </a:r>
            <a:r>
              <a:rPr lang="ru-RU" sz="1200" dirty="0"/>
              <a:t> фронт. </a:t>
            </a:r>
            <a:r>
              <a:rPr lang="ru-RU" sz="1200" dirty="0" err="1"/>
              <a:t>Була</a:t>
            </a:r>
            <a:r>
              <a:rPr lang="ru-RU" sz="1200" dirty="0"/>
              <a:t> проведена </a:t>
            </a:r>
            <a:r>
              <a:rPr lang="ru-RU" sz="1200" dirty="0" err="1"/>
              <a:t>Проскурівсько-Чернівецька</a:t>
            </a:r>
            <a:r>
              <a:rPr lang="ru-RU" sz="1200" dirty="0"/>
              <a:t> </a:t>
            </a:r>
            <a:r>
              <a:rPr lang="ru-RU" sz="1200" dirty="0" err="1"/>
              <a:t>операція</a:t>
            </a:r>
            <a:r>
              <a:rPr lang="ru-RU" sz="1200" dirty="0"/>
              <a:t>, в </a:t>
            </a:r>
            <a:r>
              <a:rPr lang="ru-RU" sz="1200" dirty="0" err="1"/>
              <a:t>результаті</a:t>
            </a:r>
            <a:r>
              <a:rPr lang="ru-RU" sz="1200" dirty="0"/>
              <a:t> </a:t>
            </a:r>
            <a:r>
              <a:rPr lang="ru-RU" sz="1200" dirty="0" err="1"/>
              <a:t>якої</a:t>
            </a:r>
            <a:r>
              <a:rPr lang="ru-RU" sz="1200" dirty="0"/>
              <a:t> </a:t>
            </a:r>
            <a:r>
              <a:rPr lang="ru-RU" sz="1200" dirty="0" err="1"/>
              <a:t>Червона</a:t>
            </a:r>
            <a:r>
              <a:rPr lang="ru-RU" sz="1200" dirty="0"/>
              <a:t> </a:t>
            </a:r>
            <a:r>
              <a:rPr lang="ru-RU" sz="1200" dirty="0" err="1"/>
              <a:t>Армія</a:t>
            </a:r>
            <a:r>
              <a:rPr lang="ru-RU" sz="1200" dirty="0"/>
              <a:t> </a:t>
            </a:r>
            <a:r>
              <a:rPr lang="ru-RU" sz="1200" dirty="0" err="1"/>
              <a:t>вийшла</a:t>
            </a:r>
            <a:r>
              <a:rPr lang="ru-RU" sz="1200" dirty="0"/>
              <a:t> до </a:t>
            </a:r>
            <a:r>
              <a:rPr lang="ru-RU" sz="1200" dirty="0" err="1"/>
              <a:t>передгір'їв</a:t>
            </a:r>
            <a:r>
              <a:rPr lang="ru-RU" sz="1200" dirty="0"/>
              <a:t> Карпат.</a:t>
            </a:r>
          </a:p>
          <a:p>
            <a:endParaRPr lang="ru-RU" sz="1200" dirty="0"/>
          </a:p>
          <a:p>
            <a:pPr marL="68580" indent="0">
              <a:buNone/>
            </a:pPr>
            <a:r>
              <a:rPr lang="ru-RU" sz="1200" dirty="0"/>
              <a:t>10 </a:t>
            </a:r>
            <a:r>
              <a:rPr lang="ru-RU" sz="1200" dirty="0" err="1"/>
              <a:t>квітня</a:t>
            </a:r>
            <a:r>
              <a:rPr lang="ru-RU" sz="1200" dirty="0"/>
              <a:t> Жукова </a:t>
            </a:r>
            <a:r>
              <a:rPr lang="ru-RU" sz="1200" dirty="0" err="1"/>
              <a:t>було</a:t>
            </a:r>
            <a:r>
              <a:rPr lang="ru-RU" sz="1200" dirty="0"/>
              <a:t> </a:t>
            </a:r>
            <a:r>
              <a:rPr lang="ru-RU" sz="1200" dirty="0" err="1"/>
              <a:t>нагороджено</a:t>
            </a:r>
            <a:r>
              <a:rPr lang="ru-RU" sz="1200" dirty="0"/>
              <a:t> Орденом Перемоги </a:t>
            </a:r>
            <a:r>
              <a:rPr lang="ru-RU" sz="1200" dirty="0" err="1"/>
              <a:t>під</a:t>
            </a:r>
            <a:r>
              <a:rPr lang="ru-RU" sz="1200" dirty="0"/>
              <a:t> № 1, за </a:t>
            </a:r>
            <a:r>
              <a:rPr lang="ru-RU" sz="1200" dirty="0" err="1"/>
              <a:t>звільнення</a:t>
            </a:r>
            <a:r>
              <a:rPr lang="ru-RU" sz="1200" dirty="0"/>
              <a:t> </a:t>
            </a:r>
            <a:r>
              <a:rPr lang="ru-RU" sz="1200" dirty="0" err="1"/>
              <a:t>Правобережної</a:t>
            </a:r>
            <a:r>
              <a:rPr lang="ru-RU" sz="1200" dirty="0"/>
              <a:t> </a:t>
            </a:r>
            <a:r>
              <a:rPr lang="ru-RU" sz="1200" dirty="0" err="1"/>
              <a:t>України</a:t>
            </a:r>
            <a:r>
              <a:rPr lang="ru-RU" sz="1200" dirty="0"/>
              <a:t>.</a:t>
            </a:r>
          </a:p>
          <a:p>
            <a:endParaRPr lang="ru-RU" sz="1200" dirty="0"/>
          </a:p>
          <a:p>
            <a:pPr marL="68580" indent="0">
              <a:buNone/>
            </a:pPr>
            <a:r>
              <a:rPr lang="ru-RU" sz="1200" dirty="0" err="1"/>
              <a:t>Влітку</a:t>
            </a:r>
            <a:r>
              <a:rPr lang="ru-RU" sz="1200" dirty="0"/>
              <a:t> 1944 року </a:t>
            </a:r>
            <a:r>
              <a:rPr lang="ru-RU" sz="1200" dirty="0" err="1"/>
              <a:t>координував</a:t>
            </a:r>
            <a:r>
              <a:rPr lang="ru-RU" sz="1200" dirty="0"/>
              <a:t> </a:t>
            </a:r>
            <a:r>
              <a:rPr lang="ru-RU" sz="1200" dirty="0" err="1"/>
              <a:t>дії</a:t>
            </a:r>
            <a:r>
              <a:rPr lang="ru-RU" sz="1200" dirty="0"/>
              <a:t> на </a:t>
            </a:r>
            <a:r>
              <a:rPr lang="ru-RU" sz="1200" dirty="0" err="1"/>
              <a:t>Західному</a:t>
            </a:r>
            <a:r>
              <a:rPr lang="ru-RU" sz="1200" dirty="0"/>
              <a:t> </a:t>
            </a:r>
            <a:r>
              <a:rPr lang="ru-RU" sz="1200" dirty="0" err="1"/>
              <a:t>напрямку</a:t>
            </a:r>
            <a:r>
              <a:rPr lang="ru-RU" sz="1200" dirty="0"/>
              <a:t> 1-го </a:t>
            </a:r>
            <a:r>
              <a:rPr lang="ru-RU" sz="1200" dirty="0" err="1"/>
              <a:t>Білоруського</a:t>
            </a:r>
            <a:r>
              <a:rPr lang="ru-RU" sz="1200" dirty="0"/>
              <a:t> фронту та 2-го </a:t>
            </a:r>
            <a:r>
              <a:rPr lang="ru-RU" sz="1200" dirty="0" err="1"/>
              <a:t>Білоруського</a:t>
            </a:r>
            <a:r>
              <a:rPr lang="ru-RU" sz="1200" dirty="0"/>
              <a:t> фронту у </a:t>
            </a:r>
            <a:r>
              <a:rPr lang="ru-RU" sz="1200" dirty="0" err="1"/>
              <a:t>операції</a:t>
            </a:r>
            <a:r>
              <a:rPr lang="ru-RU" sz="1200" dirty="0"/>
              <a:t> «</a:t>
            </a:r>
            <a:r>
              <a:rPr lang="ru-RU" sz="1200" dirty="0" err="1"/>
              <a:t>Багратіон</a:t>
            </a:r>
            <a:r>
              <a:rPr lang="ru-RU" sz="1200" dirty="0"/>
              <a:t>», </a:t>
            </a:r>
            <a:r>
              <a:rPr lang="ru-RU" sz="1200" dirty="0" err="1"/>
              <a:t>також</a:t>
            </a:r>
            <a:r>
              <a:rPr lang="ru-RU" sz="1200" dirty="0"/>
              <a:t> </a:t>
            </a:r>
            <a:r>
              <a:rPr lang="ru-RU" sz="1200" dirty="0" err="1"/>
              <a:t>підключався</a:t>
            </a:r>
            <a:r>
              <a:rPr lang="ru-RU" sz="1200" dirty="0"/>
              <a:t> до </a:t>
            </a:r>
            <a:r>
              <a:rPr lang="ru-RU" sz="1200" dirty="0" err="1"/>
              <a:t>Львівсько-Сандомірської</a:t>
            </a:r>
            <a:r>
              <a:rPr lang="ru-RU" sz="1200" dirty="0"/>
              <a:t> </a:t>
            </a:r>
            <a:r>
              <a:rPr lang="ru-RU" sz="1200" dirty="0" err="1"/>
              <a:t>операції</a:t>
            </a:r>
            <a:r>
              <a:rPr lang="ru-RU" sz="1200" dirty="0" smtClean="0"/>
              <a:t>.</a:t>
            </a:r>
          </a:p>
          <a:p>
            <a:pPr marL="68580" indent="0">
              <a:buNone/>
            </a:pPr>
            <a:r>
              <a:rPr lang="ru-RU" sz="1200" dirty="0"/>
              <a:t>З </a:t>
            </a:r>
            <a:r>
              <a:rPr lang="ru-RU" sz="1200" dirty="0" err="1"/>
              <a:t>січня</a:t>
            </a:r>
            <a:r>
              <a:rPr lang="ru-RU" sz="1200" dirty="0"/>
              <a:t> 1945 року </a:t>
            </a:r>
            <a:r>
              <a:rPr lang="ru-RU" sz="1200" dirty="0" err="1"/>
              <a:t>командував</a:t>
            </a:r>
            <a:r>
              <a:rPr lang="ru-RU" sz="1200" dirty="0"/>
              <a:t> 1-м </a:t>
            </a:r>
            <a:r>
              <a:rPr lang="ru-RU" sz="1200" dirty="0" err="1"/>
              <a:t>Білоруським</a:t>
            </a:r>
            <a:r>
              <a:rPr lang="ru-RU" sz="1200" dirty="0"/>
              <a:t> фронтом. В </a:t>
            </a:r>
            <a:r>
              <a:rPr lang="ru-RU" sz="1200" dirty="0" err="1"/>
              <a:t>квітні-травні</a:t>
            </a:r>
            <a:r>
              <a:rPr lang="ru-RU" sz="1200" dirty="0"/>
              <a:t> 1945 р. </a:t>
            </a:r>
            <a:r>
              <a:rPr lang="ru-RU" sz="1200" dirty="0" err="1"/>
              <a:t>спільно</a:t>
            </a:r>
            <a:r>
              <a:rPr lang="ru-RU" sz="1200" dirty="0"/>
              <a:t> з </a:t>
            </a:r>
            <a:r>
              <a:rPr lang="ru-RU" sz="1200" dirty="0" err="1"/>
              <a:t>військами</a:t>
            </a:r>
            <a:r>
              <a:rPr lang="ru-RU" sz="1200" dirty="0"/>
              <a:t> 1-го </a:t>
            </a:r>
            <a:r>
              <a:rPr lang="ru-RU" sz="1200" dirty="0" err="1"/>
              <a:t>Українського</a:t>
            </a:r>
            <a:r>
              <a:rPr lang="ru-RU" sz="1200" dirty="0"/>
              <a:t> фронту брав участь у </a:t>
            </a:r>
            <a:r>
              <a:rPr lang="ru-RU" sz="1200" dirty="0" err="1"/>
              <a:t>Вісло-Одерській</a:t>
            </a:r>
            <a:r>
              <a:rPr lang="ru-RU" sz="1200" dirty="0"/>
              <a:t>, </a:t>
            </a:r>
            <a:r>
              <a:rPr lang="ru-RU" sz="1200" dirty="0" err="1"/>
              <a:t>Східно-Померанській</a:t>
            </a:r>
            <a:r>
              <a:rPr lang="ru-RU" sz="1200" dirty="0"/>
              <a:t> та </a:t>
            </a:r>
            <a:r>
              <a:rPr lang="ru-RU" sz="1200" dirty="0" err="1"/>
              <a:t>Берлінській</a:t>
            </a:r>
            <a:r>
              <a:rPr lang="ru-RU" sz="1200" dirty="0"/>
              <a:t> </a:t>
            </a:r>
            <a:r>
              <a:rPr lang="ru-RU" sz="1200" dirty="0" err="1"/>
              <a:t>операціях</a:t>
            </a:r>
            <a:r>
              <a:rPr lang="ru-RU" sz="1200" dirty="0"/>
              <a:t>. </a:t>
            </a:r>
            <a:r>
              <a:rPr lang="ru-RU" sz="1200" dirty="0" err="1"/>
              <a:t>Завдяки</a:t>
            </a:r>
            <a:r>
              <a:rPr lang="ru-RU" sz="1200" dirty="0"/>
              <a:t> </a:t>
            </a:r>
            <a:r>
              <a:rPr lang="ru-RU" sz="1200" dirty="0" err="1"/>
              <a:t>перемозі</a:t>
            </a:r>
            <a:r>
              <a:rPr lang="ru-RU" sz="1200" dirty="0"/>
              <a:t> в </a:t>
            </a:r>
            <a:r>
              <a:rPr lang="ru-RU" sz="1200" dirty="0" err="1"/>
              <a:t>останній</a:t>
            </a:r>
            <a:r>
              <a:rPr lang="ru-RU" sz="1200" dirty="0"/>
              <a:t> — </a:t>
            </a:r>
            <a:r>
              <a:rPr lang="ru-RU" sz="1200" dirty="0" err="1"/>
              <a:t>спільно</a:t>
            </a:r>
            <a:r>
              <a:rPr lang="ru-RU" sz="1200" dirty="0"/>
              <a:t> з маршалом </a:t>
            </a:r>
            <a:r>
              <a:rPr lang="ru-RU" sz="1200" dirty="0" err="1"/>
              <a:t>Конєвим</a:t>
            </a:r>
            <a:r>
              <a:rPr lang="ru-RU" sz="1200" dirty="0"/>
              <a:t> взяв </a:t>
            </a:r>
            <a:r>
              <a:rPr lang="ru-RU" sz="1200" dirty="0" err="1"/>
              <a:t>Берлін</a:t>
            </a:r>
            <a:r>
              <a:rPr lang="ru-RU" sz="1200" dirty="0"/>
              <a:t>.</a:t>
            </a:r>
          </a:p>
          <a:p>
            <a:endParaRPr lang="ru-RU" sz="1200" dirty="0"/>
          </a:p>
          <a:p>
            <a:pPr marL="68580" indent="0">
              <a:buNone/>
            </a:pPr>
            <a:r>
              <a:rPr lang="ru-RU" sz="1200" dirty="0"/>
              <a:t>8 </a:t>
            </a:r>
            <a:r>
              <a:rPr lang="ru-RU" sz="1200" dirty="0" err="1"/>
              <a:t>травня</a:t>
            </a:r>
            <a:r>
              <a:rPr lang="ru-RU" sz="1200" dirty="0"/>
              <a:t> 1945 року Жуков,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імені</a:t>
            </a:r>
            <a:r>
              <a:rPr lang="ru-RU" sz="1200" dirty="0"/>
              <a:t> </a:t>
            </a:r>
            <a:r>
              <a:rPr lang="ru-RU" sz="1200" dirty="0" err="1"/>
              <a:t>Радянського</a:t>
            </a:r>
            <a:r>
              <a:rPr lang="ru-RU" sz="1200" dirty="0"/>
              <a:t> Союзу </a:t>
            </a:r>
            <a:r>
              <a:rPr lang="ru-RU" sz="1200" dirty="0" err="1"/>
              <a:t>прийняв</a:t>
            </a:r>
            <a:r>
              <a:rPr lang="ru-RU" sz="1200" dirty="0"/>
              <a:t> </a:t>
            </a:r>
            <a:r>
              <a:rPr lang="ru-RU" sz="1200" dirty="0" err="1"/>
              <a:t>капітуляцію</a:t>
            </a:r>
            <a:r>
              <a:rPr lang="ru-RU" sz="1200" dirty="0"/>
              <a:t> </a:t>
            </a:r>
            <a:r>
              <a:rPr lang="ru-RU" sz="1200" dirty="0" err="1"/>
              <a:t>фашистської</a:t>
            </a:r>
            <a:r>
              <a:rPr lang="ru-RU" sz="1200" dirty="0"/>
              <a:t> </a:t>
            </a:r>
            <a:r>
              <a:rPr lang="ru-RU" sz="1200" dirty="0" err="1"/>
              <a:t>Німеччини</a:t>
            </a:r>
            <a:r>
              <a:rPr lang="ru-RU" sz="1200" dirty="0"/>
              <a:t>[2].</a:t>
            </a:r>
          </a:p>
          <a:p>
            <a:endParaRPr lang="ru-RU" sz="1200" dirty="0"/>
          </a:p>
          <a:p>
            <a:pPr marL="68580" indent="0">
              <a:buNone/>
            </a:pPr>
            <a:r>
              <a:rPr lang="ru-RU" sz="1200" dirty="0"/>
              <a:t>24 </a:t>
            </a:r>
            <a:r>
              <a:rPr lang="ru-RU" sz="1200" dirty="0" err="1"/>
              <a:t>червня</a:t>
            </a:r>
            <a:r>
              <a:rPr lang="ru-RU" sz="1200" dirty="0"/>
              <a:t> 1945 р. </a:t>
            </a:r>
            <a:r>
              <a:rPr lang="ru-RU" sz="1200" dirty="0" err="1"/>
              <a:t>приймав</a:t>
            </a:r>
            <a:r>
              <a:rPr lang="ru-RU" sz="1200" dirty="0"/>
              <a:t> Парад Перемоги на </a:t>
            </a:r>
            <a:r>
              <a:rPr lang="ru-RU" sz="1200" dirty="0" err="1"/>
              <a:t>Червоній</a:t>
            </a:r>
            <a:r>
              <a:rPr lang="ru-RU" sz="1200" dirty="0"/>
              <a:t> </a:t>
            </a:r>
            <a:r>
              <a:rPr lang="ru-RU" sz="1200" dirty="0" err="1"/>
              <a:t>площі</a:t>
            </a:r>
            <a:r>
              <a:rPr lang="ru-RU" sz="1200" dirty="0"/>
              <a:t> у </a:t>
            </a:r>
            <a:r>
              <a:rPr lang="ru-RU" sz="1200" dirty="0" err="1"/>
              <a:t>Москві</a:t>
            </a:r>
            <a:r>
              <a:rPr lang="ru-RU" sz="12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2190750" cy="1914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7" y="2852936"/>
            <a:ext cx="2011680" cy="28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06680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Рокосовський</a:t>
            </a:r>
            <a:r>
              <a:rPr lang="ru-RU" dirty="0"/>
              <a:t> </a:t>
            </a:r>
            <a:r>
              <a:rPr lang="ru-RU" dirty="0" err="1"/>
              <a:t>Костянтин</a:t>
            </a:r>
            <a:r>
              <a:rPr lang="ru-RU" dirty="0"/>
              <a:t> </a:t>
            </a:r>
            <a:r>
              <a:rPr lang="ru-RU" dirty="0" err="1"/>
              <a:t>Костянтинович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2257425" cy="3086100"/>
          </a:xfrm>
        </p:spPr>
      </p:pic>
      <p:sp>
        <p:nvSpPr>
          <p:cNvPr id="6" name="Прямоугольник 5"/>
          <p:cNvSpPr/>
          <p:nvPr/>
        </p:nvSpPr>
        <p:spPr>
          <a:xfrm>
            <a:off x="2987824" y="1052736"/>
            <a:ext cx="5904656" cy="4752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dirty="0"/>
              <a:t>Рокосо́вський Костянти́н Костянти́нович </a:t>
            </a:r>
            <a:r>
              <a:rPr lang="vi-VN" sz="1400" dirty="0" smtClean="0"/>
              <a:t>( 21 </a:t>
            </a:r>
            <a:r>
              <a:rPr lang="vi-VN" sz="1400" dirty="0"/>
              <a:t>грудня </a:t>
            </a:r>
            <a:r>
              <a:rPr lang="vi-VN" sz="1400" dirty="0" smtClean="0"/>
              <a:t>— 3 </a:t>
            </a:r>
            <a:r>
              <a:rPr lang="vi-VN" sz="1400" dirty="0"/>
              <a:t>серпня </a:t>
            </a:r>
            <a:r>
              <a:rPr lang="vi-VN" sz="1400" dirty="0" smtClean="0"/>
              <a:t>1968) </a:t>
            </a:r>
            <a:r>
              <a:rPr lang="vi-VN" sz="1400" dirty="0"/>
              <a:t>— видатний радянський і польський полководець та державний діяч, Маршал Радянського Союзу (1944), Маршал Польщі, двічі Герой Радянського Союзу (1944, 1945), кавалер ордену Перемоги</a:t>
            </a:r>
            <a:r>
              <a:rPr lang="vi-VN" sz="1400" dirty="0" smtClean="0"/>
              <a:t>.</a:t>
            </a:r>
            <a:endParaRPr lang="uk-UA" sz="1400" dirty="0" smtClean="0"/>
          </a:p>
          <a:p>
            <a:endParaRPr lang="ru-RU" sz="1400" dirty="0" smtClean="0"/>
          </a:p>
          <a:p>
            <a:r>
              <a:rPr lang="ru-RU" sz="1400" dirty="0" err="1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нападу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фашистської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Німеччини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 СРСР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командував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9-м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механізованим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корпусом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Київського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військового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округу. Не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зважаючи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 некомплект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танків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і транспорту,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9-го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механізованого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корпусу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протягом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червня-липня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1941 року активною обороною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вимотували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противника,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відступаючи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тільки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за наказом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8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березня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1942 року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Рокосовський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був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поранений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уламком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снаряду.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був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доставлений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московський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госпіталь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вищого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комскладу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де проходив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до 23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травня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1942.</a:t>
            </a:r>
          </a:p>
          <a:p>
            <a:endParaRPr lang="ru-RU" sz="1400" dirty="0">
              <a:latin typeface="Arial" pitchFamily="34" charset="0"/>
              <a:cs typeface="Arial" pitchFamily="34" charset="0"/>
            </a:endParaRP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26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травня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прибув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Сухинічи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знов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прийняв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командування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16-ою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армією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 30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вересня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1942 генерал-лейтенант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Рокосовский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був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призначений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командувачем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Сталінградським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фронтом. При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участі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був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розроблений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план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операції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«Уран» по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знищенню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оточенню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ворожого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угрупування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наступало на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Сталінград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75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332656"/>
            <a:ext cx="6048672" cy="4896544"/>
          </a:xfrm>
        </p:spPr>
        <p:txBody>
          <a:bodyPr>
            <a:normAutofit/>
          </a:bodyPr>
          <a:lstStyle/>
          <a:p>
            <a:r>
              <a:rPr lang="ru-RU" sz="1400" dirty="0"/>
              <a:t>У лютому 1943 </a:t>
            </a:r>
            <a:r>
              <a:rPr lang="ru-RU" sz="1400" dirty="0" err="1"/>
              <a:t>Рокосовський</a:t>
            </a:r>
            <a:r>
              <a:rPr lang="ru-RU" sz="1400" dirty="0"/>
              <a:t>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призначений</a:t>
            </a:r>
            <a:r>
              <a:rPr lang="ru-RU" sz="1400" dirty="0"/>
              <a:t> </a:t>
            </a:r>
            <a:r>
              <a:rPr lang="ru-RU" sz="1400" dirty="0" err="1"/>
              <a:t>Командувачем</a:t>
            </a:r>
            <a:r>
              <a:rPr lang="ru-RU" sz="1400" dirty="0"/>
              <a:t> Центрального фронту,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призначалася</a:t>
            </a:r>
            <a:r>
              <a:rPr lang="ru-RU" sz="1400" dirty="0"/>
              <a:t> </a:t>
            </a:r>
            <a:r>
              <a:rPr lang="ru-RU" sz="1400" dirty="0" err="1"/>
              <a:t>вирішальна</a:t>
            </a:r>
            <a:r>
              <a:rPr lang="ru-RU" sz="1400" dirty="0"/>
              <a:t> роль в </a:t>
            </a:r>
            <a:r>
              <a:rPr lang="ru-RU" sz="1400" dirty="0" err="1"/>
              <a:t>літній</a:t>
            </a:r>
            <a:r>
              <a:rPr lang="ru-RU" sz="1400" dirty="0"/>
              <a:t> </a:t>
            </a:r>
            <a:r>
              <a:rPr lang="ru-RU" sz="1400" dirty="0" err="1"/>
              <a:t>кампанії</a:t>
            </a:r>
            <a:r>
              <a:rPr lang="ru-RU" sz="1400" dirty="0"/>
              <a:t> 1943Рокосовський проявив себе </a:t>
            </a:r>
            <a:r>
              <a:rPr lang="ru-RU" sz="1400" dirty="0" err="1"/>
              <a:t>блискучим</a:t>
            </a:r>
            <a:r>
              <a:rPr lang="ru-RU" sz="1400" dirty="0"/>
              <a:t> стратегом і </a:t>
            </a:r>
            <a:r>
              <a:rPr lang="ru-RU" sz="1400" dirty="0" err="1"/>
              <a:t>аналітиком</a:t>
            </a:r>
            <a:r>
              <a:rPr lang="ru-RU" sz="1400" dirty="0"/>
              <a:t> — на </a:t>
            </a:r>
            <a:r>
              <a:rPr lang="ru-RU" sz="1400" dirty="0" err="1"/>
              <a:t>підставі</a:t>
            </a:r>
            <a:r>
              <a:rPr lang="ru-RU" sz="1400" dirty="0"/>
              <a:t> </a:t>
            </a:r>
            <a:r>
              <a:rPr lang="ru-RU" sz="1400" dirty="0" err="1"/>
              <a:t>даних</a:t>
            </a:r>
            <a:r>
              <a:rPr lang="ru-RU" sz="1400" dirty="0"/>
              <a:t> </a:t>
            </a:r>
            <a:r>
              <a:rPr lang="ru-RU" sz="1400" dirty="0" err="1"/>
              <a:t>розвідки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зумів</a:t>
            </a:r>
            <a:r>
              <a:rPr lang="ru-RU" sz="1400" dirty="0"/>
              <a:t> в </a:t>
            </a:r>
            <a:r>
              <a:rPr lang="ru-RU" sz="1400" dirty="0" err="1"/>
              <a:t>точності</a:t>
            </a:r>
            <a:r>
              <a:rPr lang="ru-RU" sz="1400" dirty="0"/>
              <a:t> </a:t>
            </a:r>
            <a:r>
              <a:rPr lang="ru-RU" sz="1400" dirty="0" err="1"/>
              <a:t>визначити</a:t>
            </a:r>
            <a:r>
              <a:rPr lang="ru-RU" sz="1400" dirty="0"/>
              <a:t> </a:t>
            </a:r>
            <a:r>
              <a:rPr lang="ru-RU" sz="1400" dirty="0" err="1"/>
              <a:t>ділянку</a:t>
            </a:r>
            <a:r>
              <a:rPr lang="ru-RU" sz="1400" dirty="0"/>
              <a:t> на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/>
              <a:t>німці</a:t>
            </a:r>
            <a:r>
              <a:rPr lang="ru-RU" sz="1400" dirty="0"/>
              <a:t> </a:t>
            </a:r>
            <a:r>
              <a:rPr lang="ru-RU" sz="1400" dirty="0" err="1"/>
              <a:t>завдали</a:t>
            </a:r>
            <a:r>
              <a:rPr lang="ru-RU" sz="1400" dirty="0"/>
              <a:t> головного удару, </a:t>
            </a:r>
            <a:r>
              <a:rPr lang="ru-RU" sz="1400" dirty="0" err="1"/>
              <a:t>створити</a:t>
            </a:r>
            <a:r>
              <a:rPr lang="ru-RU" sz="1400" dirty="0"/>
              <a:t> на </a:t>
            </a:r>
            <a:r>
              <a:rPr lang="ru-RU" sz="1400" dirty="0" err="1"/>
              <a:t>цій</a:t>
            </a:r>
            <a:r>
              <a:rPr lang="ru-RU" sz="1400" dirty="0"/>
              <a:t> </a:t>
            </a:r>
            <a:r>
              <a:rPr lang="ru-RU" sz="1400" dirty="0" err="1"/>
              <a:t>ділянці</a:t>
            </a:r>
            <a:r>
              <a:rPr lang="ru-RU" sz="1400" dirty="0"/>
              <a:t> </a:t>
            </a:r>
            <a:r>
              <a:rPr lang="ru-RU" sz="1400" dirty="0" err="1"/>
              <a:t>глибокоешелоновану</a:t>
            </a:r>
            <a:r>
              <a:rPr lang="ru-RU" sz="1400" dirty="0"/>
              <a:t> оборону і </a:t>
            </a:r>
            <a:r>
              <a:rPr lang="ru-RU" sz="1400" dirty="0" err="1"/>
              <a:t>зосередити</a:t>
            </a:r>
            <a:r>
              <a:rPr lang="ru-RU" sz="1400" dirty="0"/>
              <a:t> там </a:t>
            </a:r>
            <a:r>
              <a:rPr lang="ru-RU" sz="1400" dirty="0" err="1"/>
              <a:t>біля</a:t>
            </a:r>
            <a:r>
              <a:rPr lang="ru-RU" sz="1400" dirty="0"/>
              <a:t> </a:t>
            </a:r>
            <a:r>
              <a:rPr lang="ru-RU" sz="1400" dirty="0" err="1"/>
              <a:t>половини</a:t>
            </a:r>
            <a:r>
              <a:rPr lang="ru-RU" sz="1400" dirty="0"/>
              <a:t> </a:t>
            </a:r>
            <a:r>
              <a:rPr lang="ru-RU" sz="1400" dirty="0" err="1"/>
              <a:t>своєї</a:t>
            </a:r>
            <a:r>
              <a:rPr lang="ru-RU" sz="1400" dirty="0"/>
              <a:t> </a:t>
            </a:r>
            <a:r>
              <a:rPr lang="ru-RU" sz="1400" dirty="0" err="1"/>
              <a:t>піхоти</a:t>
            </a:r>
            <a:r>
              <a:rPr lang="ru-RU" sz="1400" dirty="0"/>
              <a:t>, 60% </a:t>
            </a:r>
            <a:r>
              <a:rPr lang="ru-RU" sz="1400" dirty="0" err="1"/>
              <a:t>артилерії</a:t>
            </a:r>
            <a:r>
              <a:rPr lang="ru-RU" sz="1400" dirty="0"/>
              <a:t> і 70% </a:t>
            </a:r>
            <a:r>
              <a:rPr lang="ru-RU" sz="1400" dirty="0" err="1"/>
              <a:t>танків</a:t>
            </a:r>
            <a:r>
              <a:rPr lang="ru-RU" sz="1400" dirty="0"/>
              <a:t>. </a:t>
            </a:r>
            <a:r>
              <a:rPr lang="ru-RU" sz="1400" dirty="0" err="1"/>
              <a:t>Справді</a:t>
            </a:r>
            <a:r>
              <a:rPr lang="ru-RU" sz="1400" dirty="0"/>
              <a:t> </a:t>
            </a:r>
            <a:r>
              <a:rPr lang="ru-RU" sz="1400" dirty="0" err="1"/>
              <a:t>новаторським</a:t>
            </a:r>
            <a:r>
              <a:rPr lang="ru-RU" sz="1400" dirty="0"/>
              <a:t> </a:t>
            </a:r>
            <a:r>
              <a:rPr lang="ru-RU" sz="1400" dirty="0" err="1"/>
              <a:t>рішенням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артилерійська</a:t>
            </a:r>
            <a:r>
              <a:rPr lang="ru-RU" sz="1400" dirty="0"/>
              <a:t> </a:t>
            </a:r>
            <a:r>
              <a:rPr lang="ru-RU" sz="1400" dirty="0" err="1"/>
              <a:t>контрпідготовка</a:t>
            </a:r>
            <a:r>
              <a:rPr lang="ru-RU" sz="1400" dirty="0"/>
              <a:t>, проведена за 3 </a:t>
            </a:r>
            <a:r>
              <a:rPr lang="ru-RU" sz="1400" dirty="0" err="1"/>
              <a:t>години</a:t>
            </a:r>
            <a:r>
              <a:rPr lang="ru-RU" sz="1400" dirty="0"/>
              <a:t> до початку </a:t>
            </a:r>
            <a:r>
              <a:rPr lang="ru-RU" sz="1400" dirty="0" err="1"/>
              <a:t>німецького</a:t>
            </a:r>
            <a:r>
              <a:rPr lang="ru-RU" sz="1400" dirty="0"/>
              <a:t> </a:t>
            </a:r>
            <a:r>
              <a:rPr lang="ru-RU" sz="1400" dirty="0" err="1"/>
              <a:t>наступу</a:t>
            </a:r>
            <a:r>
              <a:rPr lang="ru-RU" sz="1400" dirty="0"/>
              <a:t>. Оборона </a:t>
            </a:r>
            <a:r>
              <a:rPr lang="ru-RU" sz="1400" dirty="0" err="1"/>
              <a:t>Рокосовського</a:t>
            </a:r>
            <a:r>
              <a:rPr lang="ru-RU" sz="1400" dirty="0"/>
              <a:t> </a:t>
            </a:r>
            <a:r>
              <a:rPr lang="ru-RU" sz="1400" dirty="0" err="1"/>
              <a:t>виявилася</a:t>
            </a:r>
            <a:r>
              <a:rPr lang="ru-RU" sz="1400" dirty="0"/>
              <a:t> </a:t>
            </a:r>
            <a:r>
              <a:rPr lang="ru-RU" sz="1400" dirty="0" err="1"/>
              <a:t>настільки</a:t>
            </a:r>
            <a:r>
              <a:rPr lang="ru-RU" sz="1400" dirty="0"/>
              <a:t> </a:t>
            </a:r>
            <a:r>
              <a:rPr lang="ru-RU" sz="1400" dirty="0" err="1"/>
              <a:t>міцною</a:t>
            </a:r>
            <a:r>
              <a:rPr lang="ru-RU" sz="1400" dirty="0"/>
              <a:t> і </a:t>
            </a:r>
            <a:r>
              <a:rPr lang="ru-RU" sz="1400" dirty="0" err="1"/>
              <a:t>стабільною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зміг</a:t>
            </a:r>
            <a:r>
              <a:rPr lang="ru-RU" sz="1400" dirty="0"/>
              <a:t> </a:t>
            </a:r>
            <a:r>
              <a:rPr lang="ru-RU" sz="1400" dirty="0" err="1"/>
              <a:t>передати</a:t>
            </a:r>
            <a:r>
              <a:rPr lang="ru-RU" sz="1400" dirty="0"/>
              <a:t> </a:t>
            </a:r>
            <a:r>
              <a:rPr lang="ru-RU" sz="1400" dirty="0" err="1"/>
              <a:t>значну</a:t>
            </a:r>
            <a:r>
              <a:rPr lang="ru-RU" sz="1400" dirty="0"/>
              <a:t> </a:t>
            </a:r>
            <a:r>
              <a:rPr lang="ru-RU" sz="1400" dirty="0" err="1"/>
              <a:t>частину</a:t>
            </a:r>
            <a:r>
              <a:rPr lang="ru-RU" sz="1400" dirty="0"/>
              <a:t>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резервів</a:t>
            </a:r>
            <a:r>
              <a:rPr lang="ru-RU" sz="1400" dirty="0"/>
              <a:t> генералу </a:t>
            </a:r>
            <a:r>
              <a:rPr lang="ru-RU" sz="1400" dirty="0" err="1"/>
              <a:t>Ватутіну</a:t>
            </a:r>
            <a:r>
              <a:rPr lang="ru-RU" sz="1400" dirty="0"/>
              <a:t>, коли у того на </a:t>
            </a:r>
            <a:r>
              <a:rPr lang="ru-RU" sz="1400" dirty="0" err="1"/>
              <a:t>південному</a:t>
            </a:r>
            <a:r>
              <a:rPr lang="ru-RU" sz="1400" dirty="0"/>
              <a:t> </a:t>
            </a:r>
            <a:r>
              <a:rPr lang="ru-RU" sz="1400" dirty="0" err="1"/>
              <a:t>фланзі</a:t>
            </a:r>
            <a:r>
              <a:rPr lang="ru-RU" sz="1400" dirty="0"/>
              <a:t> </a:t>
            </a:r>
            <a:r>
              <a:rPr lang="ru-RU" sz="1400" dirty="0" err="1"/>
              <a:t>Курської</a:t>
            </a:r>
            <a:r>
              <a:rPr lang="ru-RU" sz="1400" dirty="0"/>
              <a:t> дуги </a:t>
            </a:r>
            <a:r>
              <a:rPr lang="ru-RU" sz="1400" dirty="0" err="1"/>
              <a:t>виникла</a:t>
            </a:r>
            <a:r>
              <a:rPr lang="ru-RU" sz="1400" dirty="0"/>
              <a:t> </a:t>
            </a:r>
            <a:r>
              <a:rPr lang="ru-RU" sz="1400" dirty="0" err="1"/>
              <a:t>загроза</a:t>
            </a:r>
            <a:r>
              <a:rPr lang="ru-RU" sz="1400" dirty="0"/>
              <a:t> </a:t>
            </a:r>
            <a:r>
              <a:rPr lang="ru-RU" sz="1400" dirty="0" err="1"/>
              <a:t>прориву</a:t>
            </a:r>
            <a:r>
              <a:rPr lang="ru-RU" sz="1400" dirty="0"/>
              <a:t>.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Курської</a:t>
            </a:r>
            <a:r>
              <a:rPr lang="ru-RU" sz="1400" dirty="0"/>
              <a:t> </a:t>
            </a:r>
            <a:r>
              <a:rPr lang="ru-RU" sz="1400" dirty="0" err="1"/>
              <a:t>битви</a:t>
            </a:r>
            <a:r>
              <a:rPr lang="ru-RU" sz="1400" dirty="0"/>
              <a:t> </a:t>
            </a:r>
            <a:r>
              <a:rPr lang="ru-RU" sz="1400" dirty="0" err="1"/>
              <a:t>Рокосовський</a:t>
            </a:r>
            <a:r>
              <a:rPr lang="ru-RU" sz="1400" dirty="0"/>
              <a:t> став генерал-полковником, </a:t>
            </a:r>
            <a:r>
              <a:rPr lang="ru-RU" sz="1400" dirty="0" err="1"/>
              <a:t>опісля</a:t>
            </a:r>
            <a:r>
              <a:rPr lang="ru-RU" sz="1400" dirty="0"/>
              <a:t> три </a:t>
            </a:r>
            <a:r>
              <a:rPr lang="ru-RU" sz="1400" dirty="0" err="1"/>
              <a:t>місяці</a:t>
            </a:r>
            <a:r>
              <a:rPr lang="ru-RU" sz="1400" dirty="0"/>
              <a:t> — генералом </a:t>
            </a:r>
            <a:r>
              <a:rPr lang="ru-RU" sz="1400" dirty="0" err="1"/>
              <a:t>армії</a:t>
            </a:r>
            <a:r>
              <a:rPr lang="ru-RU" sz="1400" dirty="0" smtClean="0"/>
              <a:t>.</a:t>
            </a:r>
          </a:p>
          <a:p>
            <a:r>
              <a:rPr lang="ru-RU" sz="1400" dirty="0" err="1"/>
              <a:t>Полководницький</a:t>
            </a:r>
            <a:r>
              <a:rPr lang="ru-RU" sz="1400" dirty="0"/>
              <a:t> талант </a:t>
            </a:r>
            <a:r>
              <a:rPr lang="ru-RU" sz="1400" dirty="0" err="1"/>
              <a:t>Рокосовського</a:t>
            </a:r>
            <a:r>
              <a:rPr lang="ru-RU" sz="1400" dirty="0"/>
              <a:t> </a:t>
            </a:r>
            <a:r>
              <a:rPr lang="ru-RU" sz="1400" dirty="0" err="1"/>
              <a:t>виявився</a:t>
            </a:r>
            <a:r>
              <a:rPr lang="ru-RU" sz="1400" dirty="0"/>
              <a:t> </a:t>
            </a:r>
            <a:r>
              <a:rPr lang="ru-RU" sz="1400" dirty="0" err="1"/>
              <a:t>повною</a:t>
            </a:r>
            <a:r>
              <a:rPr lang="ru-RU" sz="1400" dirty="0"/>
              <a:t> </a:t>
            </a:r>
            <a:r>
              <a:rPr lang="ru-RU" sz="1400" dirty="0" err="1"/>
              <a:t>мірою</a:t>
            </a:r>
            <a:r>
              <a:rPr lang="ru-RU" sz="1400" dirty="0"/>
              <a:t> </a:t>
            </a:r>
            <a:r>
              <a:rPr lang="ru-RU" sz="1400" dirty="0" err="1"/>
              <a:t>літом</a:t>
            </a:r>
            <a:r>
              <a:rPr lang="ru-RU" sz="1400" dirty="0"/>
              <a:t> 1944 при </a:t>
            </a:r>
            <a:r>
              <a:rPr lang="ru-RU" sz="1400" dirty="0" err="1"/>
              <a:t>проведенні</a:t>
            </a:r>
            <a:r>
              <a:rPr lang="ru-RU" sz="1400" dirty="0"/>
              <a:t> </a:t>
            </a:r>
            <a:r>
              <a:rPr lang="ru-RU" sz="1400" dirty="0" err="1"/>
              <a:t>операції</a:t>
            </a:r>
            <a:r>
              <a:rPr lang="ru-RU" sz="1400" dirty="0"/>
              <a:t> по </a:t>
            </a:r>
            <a:r>
              <a:rPr lang="ru-RU" sz="1400" dirty="0" err="1"/>
              <a:t>звільненню</a:t>
            </a:r>
            <a:r>
              <a:rPr lang="ru-RU" sz="1400" dirty="0"/>
              <a:t> </a:t>
            </a:r>
            <a:r>
              <a:rPr lang="ru-RU" sz="1400" dirty="0" err="1"/>
              <a:t>Білорусі</a:t>
            </a:r>
            <a:r>
              <a:rPr lang="ru-RU" sz="1400" dirty="0"/>
              <a:t>,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err="1"/>
              <a:t>умовною</a:t>
            </a:r>
            <a:r>
              <a:rPr lang="ru-RU" sz="1400" dirty="0"/>
              <a:t> </a:t>
            </a:r>
            <a:r>
              <a:rPr lang="ru-RU" sz="1400" dirty="0" err="1"/>
              <a:t>назвою</a:t>
            </a:r>
            <a:r>
              <a:rPr lang="ru-RU" sz="1400" dirty="0"/>
              <a:t> «</a:t>
            </a:r>
            <a:r>
              <a:rPr lang="ru-RU" sz="1400" dirty="0" err="1"/>
              <a:t>Багратіон</a:t>
            </a:r>
            <a:r>
              <a:rPr lang="ru-RU" sz="1400" dirty="0"/>
              <a:t>». План </a:t>
            </a:r>
            <a:r>
              <a:rPr lang="ru-RU" sz="1400" dirty="0" err="1"/>
              <a:t>операції</a:t>
            </a:r>
            <a:r>
              <a:rPr lang="ru-RU" sz="1400" dirty="0"/>
              <a:t> </a:t>
            </a:r>
            <a:r>
              <a:rPr lang="ru-RU" sz="1400" dirty="0" err="1"/>
              <a:t>розроблявся</a:t>
            </a:r>
            <a:r>
              <a:rPr lang="ru-RU" sz="1400" dirty="0"/>
              <a:t> </a:t>
            </a:r>
            <a:r>
              <a:rPr lang="ru-RU" sz="1400" dirty="0" err="1"/>
              <a:t>Рокосовським</a:t>
            </a:r>
            <a:r>
              <a:rPr lang="ru-RU" sz="1400" dirty="0"/>
              <a:t> </a:t>
            </a:r>
            <a:r>
              <a:rPr lang="ru-RU" sz="1400" dirty="0" err="1"/>
              <a:t>спільно</a:t>
            </a:r>
            <a:r>
              <a:rPr lang="ru-RU" sz="1400" dirty="0"/>
              <a:t> з О. М. </a:t>
            </a:r>
            <a:r>
              <a:rPr lang="ru-RU" sz="1400" dirty="0" err="1"/>
              <a:t>Василевським</a:t>
            </a:r>
            <a:r>
              <a:rPr lang="ru-RU" sz="1400" dirty="0"/>
              <a:t> та Г. К. </a:t>
            </a:r>
            <a:r>
              <a:rPr lang="ru-RU" sz="1400" dirty="0" err="1"/>
              <a:t>Жуковим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В </a:t>
            </a:r>
            <a:r>
              <a:rPr lang="ru-RU" sz="1400" dirty="0" err="1"/>
              <a:t>листопаді</a:t>
            </a:r>
            <a:r>
              <a:rPr lang="ru-RU" sz="1400" dirty="0"/>
              <a:t> 1944 р. </a:t>
            </a:r>
            <a:r>
              <a:rPr lang="ru-RU" sz="1400" dirty="0" err="1"/>
              <a:t>командуючим</a:t>
            </a:r>
            <a:r>
              <a:rPr lang="ru-RU" sz="1400" dirty="0"/>
              <a:t> 1-м </a:t>
            </a:r>
            <a:r>
              <a:rPr lang="ru-RU" sz="1400" dirty="0" err="1"/>
              <a:t>Білоруським</a:t>
            </a:r>
            <a:r>
              <a:rPr lang="ru-RU" sz="1400" dirty="0"/>
              <a:t> фронтом </a:t>
            </a:r>
            <a:r>
              <a:rPr lang="ru-RU" sz="1400" dirty="0" err="1"/>
              <a:t>був</a:t>
            </a:r>
            <a:r>
              <a:rPr lang="ru-RU" sz="1400" dirty="0"/>
              <a:t> </a:t>
            </a:r>
            <a:r>
              <a:rPr lang="ru-RU" sz="1400" dirty="0" err="1"/>
              <a:t>призначений</a:t>
            </a:r>
            <a:r>
              <a:rPr lang="ru-RU" sz="1400" dirty="0"/>
              <a:t> Г. К. Жуков, і честь </a:t>
            </a:r>
            <a:r>
              <a:rPr lang="ru-RU" sz="1400" dirty="0" err="1"/>
              <a:t>взяття</a:t>
            </a:r>
            <a:r>
              <a:rPr lang="ru-RU" sz="1400" dirty="0"/>
              <a:t> </a:t>
            </a:r>
            <a:r>
              <a:rPr lang="ru-RU" sz="1400" dirty="0" err="1"/>
              <a:t>Берліну</a:t>
            </a:r>
            <a:r>
              <a:rPr lang="ru-RU" sz="1400" dirty="0"/>
              <a:t> </a:t>
            </a:r>
            <a:r>
              <a:rPr lang="ru-RU" sz="1400" dirty="0" err="1"/>
              <a:t>була</a:t>
            </a:r>
            <a:r>
              <a:rPr lang="ru-RU" sz="1400" dirty="0"/>
              <a:t> </a:t>
            </a:r>
            <a:r>
              <a:rPr lang="ru-RU" sz="1400" dirty="0" err="1"/>
              <a:t>надана</a:t>
            </a:r>
            <a:r>
              <a:rPr lang="ru-RU" sz="1400" dirty="0"/>
              <a:t> </a:t>
            </a:r>
            <a:r>
              <a:rPr lang="ru-RU" sz="1400" dirty="0" err="1"/>
              <a:t>йому</a:t>
            </a:r>
            <a:r>
              <a:rPr lang="ru-RU" sz="1400" dirty="0" smtClean="0"/>
              <a:t>.</a:t>
            </a:r>
          </a:p>
          <a:p>
            <a:r>
              <a:rPr lang="ru-RU" sz="1400" dirty="0"/>
              <a:t>24 </a:t>
            </a:r>
            <a:r>
              <a:rPr lang="ru-RU" sz="1400" dirty="0" err="1"/>
              <a:t>червня</a:t>
            </a:r>
            <a:r>
              <a:rPr lang="ru-RU" sz="1400" dirty="0"/>
              <a:t> 1945 за </a:t>
            </a:r>
            <a:r>
              <a:rPr lang="ru-RU" sz="1400" dirty="0" err="1"/>
              <a:t>рішенням</a:t>
            </a:r>
            <a:r>
              <a:rPr lang="ru-RU" sz="1400" dirty="0"/>
              <a:t> </a:t>
            </a:r>
            <a:r>
              <a:rPr lang="ru-RU" sz="1400" dirty="0" err="1"/>
              <a:t>Сталіна</a:t>
            </a:r>
            <a:r>
              <a:rPr lang="ru-RU" sz="1400" dirty="0"/>
              <a:t> К. К. </a:t>
            </a:r>
            <a:r>
              <a:rPr lang="ru-RU" sz="1400" dirty="0" err="1"/>
              <a:t>Рокосовський</a:t>
            </a:r>
            <a:r>
              <a:rPr lang="ru-RU" sz="1400" dirty="0"/>
              <a:t> </a:t>
            </a:r>
            <a:r>
              <a:rPr lang="ru-RU" sz="1400" dirty="0" err="1"/>
              <a:t>командував</a:t>
            </a:r>
            <a:r>
              <a:rPr lang="ru-RU" sz="1400" dirty="0"/>
              <a:t> Парадом Перемоги в </a:t>
            </a:r>
            <a:r>
              <a:rPr lang="ru-RU" sz="1400" dirty="0" err="1"/>
              <a:t>Москві</a:t>
            </a: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65919"/>
            <a:ext cx="2007686" cy="290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9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5758408" cy="1156990"/>
          </a:xfrm>
        </p:spPr>
        <p:txBody>
          <a:bodyPr/>
          <a:lstStyle/>
          <a:p>
            <a:r>
              <a:rPr lang="ru-RU" dirty="0" err="1"/>
              <a:t>Конєв</a:t>
            </a:r>
            <a:r>
              <a:rPr lang="ru-RU" dirty="0"/>
              <a:t> </a:t>
            </a:r>
            <a:r>
              <a:rPr lang="ru-RU" dirty="0" err="1"/>
              <a:t>Іван</a:t>
            </a:r>
            <a:r>
              <a:rPr lang="ru-RU" dirty="0"/>
              <a:t> Степанович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0266" y="1052736"/>
            <a:ext cx="6293734" cy="4608512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vi-VN" sz="1200" dirty="0">
                <a:latin typeface="Arial" pitchFamily="34" charset="0"/>
                <a:cs typeface="Arial" pitchFamily="34" charset="0"/>
              </a:rPr>
              <a:t>Ко́нєв Іва́н Степа́нович </a:t>
            </a:r>
            <a:r>
              <a:rPr lang="vi-VN" sz="1200" dirty="0" smtClean="0">
                <a:latin typeface="Arial" pitchFamily="34" charset="0"/>
                <a:cs typeface="Arial" pitchFamily="34" charset="0"/>
              </a:rPr>
              <a:t>(28 </a:t>
            </a:r>
            <a:r>
              <a:rPr lang="vi-VN" sz="1200" dirty="0">
                <a:latin typeface="Arial" pitchFamily="34" charset="0"/>
                <a:cs typeface="Arial" pitchFamily="34" charset="0"/>
              </a:rPr>
              <a:t>грудня 1897 </a:t>
            </a:r>
            <a:r>
              <a:rPr lang="vi-VN" sz="1200" dirty="0" smtClean="0">
                <a:latin typeface="Arial" pitchFamily="34" charset="0"/>
                <a:cs typeface="Arial" pitchFamily="34" charset="0"/>
              </a:rPr>
              <a:t>— 21 </a:t>
            </a:r>
            <a:r>
              <a:rPr lang="vi-VN" sz="1200" dirty="0">
                <a:latin typeface="Arial" pitchFamily="34" charset="0"/>
                <a:cs typeface="Arial" pitchFamily="34" charset="0"/>
              </a:rPr>
              <a:t>травня </a:t>
            </a:r>
            <a:r>
              <a:rPr lang="vi-VN" sz="1200" dirty="0" smtClean="0">
                <a:latin typeface="Arial" pitchFamily="34" charset="0"/>
                <a:cs typeface="Arial" pitchFamily="34" charset="0"/>
              </a:rPr>
              <a:t>1973)  </a:t>
            </a:r>
            <a:r>
              <a:rPr lang="vi-VN" sz="1200" dirty="0">
                <a:latin typeface="Arial" pitchFamily="34" charset="0"/>
                <a:cs typeface="Arial" pitchFamily="34" charset="0"/>
              </a:rPr>
              <a:t>— радянський воєначальник, маршал Радянського Союзу (1944), двічі Герой Радянського </a:t>
            </a:r>
            <a:r>
              <a:rPr lang="vi-VN" sz="1200" dirty="0" smtClean="0">
                <a:latin typeface="Arial" pitchFamily="34" charset="0"/>
                <a:cs typeface="Arial" pitchFamily="34" charset="0"/>
              </a:rPr>
              <a:t>Союзу.</a:t>
            </a:r>
            <a:endParaRPr lang="ru-RU" sz="1200" dirty="0" smtClean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З початком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війни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генерал-лейтенант І. С.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Конєв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почав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командувати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19-ою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армією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Командував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військами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Калінінського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Західного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фронту (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вересень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жовтень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1941 р.), де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зазнав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найтяжчої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поразки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Вязьмою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та Ржевим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9-тої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армії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генерал-фельдмаршала Вальтера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Моделя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За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чутками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розправи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Конєва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врятував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інший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сталінський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генерал —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Георгій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Жуков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якості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командувача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Калінінським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фронтом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успішно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діяв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час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контрнаступу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Москвою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В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Курській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битві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Степового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фронту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Конєва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захопили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Білгород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згодом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перетнули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український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кордон і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зайняли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Харків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У 1944 р. за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вмілу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організацію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й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відмінне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керівництво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військами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Корсунь-Шевченківській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операції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де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було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оточено й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розгромлене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велике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вороже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угруповання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Конєву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було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присвоєне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військове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звання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маршала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Радянського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Союзу (20.02.1944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26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березня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1944 р.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1-го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Українського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фронту першими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вийшли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до державного кордону СРСР. 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липні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серпні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вони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намагалися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розбити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групу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армій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«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Північна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Україна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» генерал-фельдмаршала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Манштейна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Львівско-Сандомирскій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операції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й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захопили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Сандомирський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плацдарм,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став одним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із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трамплінів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окупації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Німеччини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січні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1945 р.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фронту в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стрімкого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удару й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обхідного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маневру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перешкодили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противнику,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відступав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зруйнувати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промисловість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Сілезії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мала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велике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економічне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значення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Польщі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Конєва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брали участь 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Берлінській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операції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й у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звільненні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latin typeface="Arial" pitchFamily="34" charset="0"/>
                <a:cs typeface="Arial" pitchFamily="34" charset="0"/>
              </a:rPr>
              <a:t>Празі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7" y="1356257"/>
            <a:ext cx="2286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</a:t>
            </a:r>
            <a:r>
              <a:rPr lang="ru-RU" dirty="0" err="1" smtClean="0"/>
              <a:t>Ватутін</a:t>
            </a:r>
            <a:r>
              <a:rPr lang="ru-RU" dirty="0" smtClean="0"/>
              <a:t> </a:t>
            </a:r>
            <a:r>
              <a:rPr lang="ru-RU" dirty="0" err="1"/>
              <a:t>Микола</a:t>
            </a:r>
            <a:r>
              <a:rPr lang="ru-RU" dirty="0"/>
              <a:t> Федорович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2218878" cy="3096344"/>
          </a:xfrm>
        </p:spPr>
      </p:pic>
      <p:sp>
        <p:nvSpPr>
          <p:cNvPr id="7" name="Прямоугольник 6"/>
          <p:cNvSpPr/>
          <p:nvPr/>
        </p:nvSpPr>
        <p:spPr>
          <a:xfrm>
            <a:off x="2915816" y="1268760"/>
            <a:ext cx="6120680" cy="460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400" dirty="0">
                <a:latin typeface="Arial" pitchFamily="34" charset="0"/>
                <a:cs typeface="Arial" pitchFamily="34" charset="0"/>
              </a:rPr>
              <a:t>Вату́тін Мико́ла Фе́дорович </a:t>
            </a:r>
            <a:r>
              <a:rPr lang="vi-VN" sz="1400" dirty="0" smtClean="0">
                <a:latin typeface="Arial" pitchFamily="34" charset="0"/>
                <a:cs typeface="Arial" pitchFamily="34" charset="0"/>
              </a:rPr>
              <a:t>(16 </a:t>
            </a:r>
            <a:r>
              <a:rPr lang="vi-VN" sz="1400" dirty="0">
                <a:latin typeface="Arial" pitchFamily="34" charset="0"/>
                <a:cs typeface="Arial" pitchFamily="34" charset="0"/>
              </a:rPr>
              <a:t>грудня </a:t>
            </a:r>
            <a:r>
              <a:rPr lang="vi-VN" sz="1400" dirty="0" smtClean="0">
                <a:latin typeface="Arial" pitchFamily="34" charset="0"/>
                <a:cs typeface="Arial" pitchFamily="34" charset="0"/>
              </a:rPr>
              <a:t>1901— 15 </a:t>
            </a:r>
            <a:r>
              <a:rPr lang="vi-VN" sz="1400" dirty="0">
                <a:latin typeface="Arial" pitchFamily="34" charset="0"/>
                <a:cs typeface="Arial" pitchFamily="34" charset="0"/>
              </a:rPr>
              <a:t>квітня </a:t>
            </a:r>
            <a:r>
              <a:rPr lang="vi-VN" sz="1400" dirty="0" smtClean="0">
                <a:latin typeface="Arial" pitchFamily="34" charset="0"/>
                <a:cs typeface="Arial" pitchFamily="34" charset="0"/>
              </a:rPr>
              <a:t>1944) </a:t>
            </a:r>
            <a:r>
              <a:rPr lang="vi-VN" sz="1400" dirty="0">
                <a:latin typeface="Arial" pitchFamily="34" charset="0"/>
                <a:cs typeface="Arial" pitchFamily="34" charset="0"/>
              </a:rPr>
              <a:t>— радянський воєначальник, генерал армії (1943), Герой Радянського Союзу </a:t>
            </a:r>
            <a:r>
              <a:rPr lang="vi-VN" sz="1400" dirty="0" smtClean="0">
                <a:latin typeface="Arial" pitchFamily="34" charset="0"/>
                <a:cs typeface="Arial" pitchFamily="34" charset="0"/>
              </a:rPr>
              <a:t>посмертно.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30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червня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1941 — начальник штабу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Північно-Західного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фронту. Брав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активну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участь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обороні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Новгорода,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очоливши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оперативну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групу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діяла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тут.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керівництвом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здійснювалися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контрудари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проти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німецького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корпусу генерала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Манштейна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яких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німецькі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зазнали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втрат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підступах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Ленінграду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Під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час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Сталінградської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битви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командував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Південно-Західним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фронтом.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взаємодії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військами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Сталінградського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Донського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фронтів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оточили 330-тисячне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угрупування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противника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Сталінградом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  22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березня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1943 року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Ватутін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знов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призначений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командувачем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Воронезького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фронту.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Влітку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1943 роки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період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оборонної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битви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Курській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дузі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частини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з'єднання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фронту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відбили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потужні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удари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противника, в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ході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контрнаступу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успішно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вирішили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завдання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прориву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глибоко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ешелонованої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оборони Вермахту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10218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404664"/>
            <a:ext cx="5758408" cy="5145361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Ватутіна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Воронезького</a:t>
            </a:r>
            <a:r>
              <a:rPr lang="ru-RU" dirty="0"/>
              <a:t> (з </a:t>
            </a:r>
            <a:r>
              <a:rPr lang="ru-RU" dirty="0" err="1"/>
              <a:t>жовтня</a:t>
            </a:r>
            <a:r>
              <a:rPr lang="ru-RU" dirty="0"/>
              <a:t> 1943 року — 1-го </a:t>
            </a:r>
            <a:r>
              <a:rPr lang="ru-RU" dirty="0" err="1"/>
              <a:t>Українського</a:t>
            </a:r>
            <a:r>
              <a:rPr lang="ru-RU" dirty="0"/>
              <a:t>) фронту брали участь в </a:t>
            </a:r>
            <a:r>
              <a:rPr lang="ru-RU" dirty="0" err="1"/>
              <a:t>битві</a:t>
            </a:r>
            <a:r>
              <a:rPr lang="ru-RU" dirty="0"/>
              <a:t> за </a:t>
            </a:r>
            <a:r>
              <a:rPr lang="ru-RU" dirty="0" err="1"/>
              <a:t>Дніпро</a:t>
            </a:r>
            <a:r>
              <a:rPr lang="ru-RU" dirty="0"/>
              <a:t>, </a:t>
            </a:r>
            <a:r>
              <a:rPr lang="ru-RU" dirty="0" err="1"/>
              <a:t>захопленні</a:t>
            </a:r>
            <a:r>
              <a:rPr lang="ru-RU" dirty="0"/>
              <a:t> </a:t>
            </a:r>
            <a:r>
              <a:rPr lang="ru-RU" dirty="0" err="1"/>
              <a:t>Києва</a:t>
            </a:r>
            <a:r>
              <a:rPr lang="ru-RU" dirty="0"/>
              <a:t> (6 листопада 1943 року), а </a:t>
            </a:r>
            <a:r>
              <a:rPr lang="ru-RU" dirty="0" err="1"/>
              <a:t>також</a:t>
            </a:r>
            <a:r>
              <a:rPr lang="ru-RU" dirty="0"/>
              <a:t> в </a:t>
            </a:r>
            <a:r>
              <a:rPr lang="ru-RU" dirty="0" err="1"/>
              <a:t>подальших</a:t>
            </a:r>
            <a:r>
              <a:rPr lang="ru-RU" dirty="0"/>
              <a:t> </a:t>
            </a:r>
            <a:r>
              <a:rPr lang="ru-RU" dirty="0" err="1"/>
              <a:t>операціях</a:t>
            </a:r>
            <a:r>
              <a:rPr lang="ru-RU" dirty="0"/>
              <a:t> по </a:t>
            </a:r>
            <a:r>
              <a:rPr lang="ru-RU" dirty="0" err="1"/>
              <a:t>вигнанню</a:t>
            </a:r>
            <a:r>
              <a:rPr lang="ru-RU" dirty="0"/>
              <a:t> </a:t>
            </a:r>
            <a:r>
              <a:rPr lang="ru-RU" dirty="0" err="1"/>
              <a:t>німців</a:t>
            </a:r>
            <a:r>
              <a:rPr lang="ru-RU" dirty="0"/>
              <a:t> з </a:t>
            </a:r>
            <a:r>
              <a:rPr lang="ru-RU" dirty="0" err="1"/>
              <a:t>Правобережної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У </a:t>
            </a:r>
            <a:r>
              <a:rPr lang="ru-RU" dirty="0" err="1"/>
              <a:t>взаємодії</a:t>
            </a:r>
            <a:r>
              <a:rPr lang="ru-RU" dirty="0"/>
              <a:t> з 2-м </a:t>
            </a:r>
            <a:r>
              <a:rPr lang="ru-RU" dirty="0" err="1"/>
              <a:t>Українським</a:t>
            </a:r>
            <a:r>
              <a:rPr lang="ru-RU" dirty="0"/>
              <a:t> фронтом на </a:t>
            </a:r>
            <a:r>
              <a:rPr lang="ru-RU" dirty="0" err="1"/>
              <a:t>чолі</a:t>
            </a:r>
            <a:r>
              <a:rPr lang="ru-RU" dirty="0"/>
              <a:t> з </a:t>
            </a:r>
            <a:r>
              <a:rPr lang="ru-RU" dirty="0" err="1"/>
              <a:t>Конєвим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1-го </a:t>
            </a:r>
            <a:r>
              <a:rPr lang="ru-RU" dirty="0" err="1"/>
              <a:t>Українського</a:t>
            </a:r>
            <a:r>
              <a:rPr lang="ru-RU" dirty="0"/>
              <a:t> фронту в </a:t>
            </a:r>
            <a:r>
              <a:rPr lang="ru-RU" dirty="0" err="1"/>
              <a:t>січні</a:t>
            </a:r>
            <a:r>
              <a:rPr lang="ru-RU" dirty="0"/>
              <a:t> — лютому 1944 року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Корсунь-Шевченковської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оточили </a:t>
            </a:r>
            <a:r>
              <a:rPr lang="ru-RU" dirty="0" err="1"/>
              <a:t>крупне</a:t>
            </a:r>
            <a:r>
              <a:rPr lang="ru-RU" dirty="0"/>
              <a:t> </a:t>
            </a:r>
            <a:r>
              <a:rPr lang="ru-RU" dirty="0" err="1"/>
              <a:t>угрупування</a:t>
            </a:r>
            <a:r>
              <a:rPr lang="ru-RU" dirty="0"/>
              <a:t> Вермахту та </a:t>
            </a:r>
            <a:r>
              <a:rPr lang="ru-RU" dirty="0" err="1"/>
              <a:t>ліквідовували</a:t>
            </a:r>
            <a:r>
              <a:rPr lang="ru-RU" dirty="0"/>
              <a:t> </a:t>
            </a:r>
            <a:r>
              <a:rPr lang="ru-RU" dirty="0" err="1" smtClean="0"/>
              <a:t>його</a:t>
            </a:r>
            <a:endParaRPr lang="ru-RU" dirty="0" smtClean="0"/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dirty="0"/>
              <a:t>29 лютого 1944 року </a:t>
            </a:r>
            <a:r>
              <a:rPr lang="ru-RU" dirty="0" err="1" smtClean="0"/>
              <a:t>Ватутін</a:t>
            </a:r>
            <a:r>
              <a:rPr lang="ru-RU" dirty="0" smtClean="0"/>
              <a:t> </a:t>
            </a:r>
            <a:r>
              <a:rPr lang="ru-RU" dirty="0" err="1" smtClean="0"/>
              <a:t>патрапив</a:t>
            </a:r>
            <a:r>
              <a:rPr lang="ru-RU" dirty="0" smtClean="0"/>
              <a:t> в за</a:t>
            </a:r>
            <a:r>
              <a:rPr lang="uk-UA" dirty="0" err="1" smtClean="0"/>
              <a:t>сідку</a:t>
            </a:r>
            <a:r>
              <a:rPr lang="ru-RU" dirty="0"/>
              <a:t> </a:t>
            </a:r>
            <a:r>
              <a:rPr lang="ru-RU" dirty="0" err="1" smtClean="0"/>
              <a:t>загонів</a:t>
            </a:r>
            <a:r>
              <a:rPr lang="ru-RU" dirty="0" smtClean="0"/>
              <a:t> УПА і </a:t>
            </a:r>
            <a:r>
              <a:rPr lang="ru-RU" dirty="0" err="1" smtClean="0"/>
              <a:t>внаслідок</a:t>
            </a:r>
            <a:r>
              <a:rPr lang="ru-RU" dirty="0" smtClean="0"/>
              <a:t> тяжкого </a:t>
            </a:r>
            <a:r>
              <a:rPr lang="ru-RU" dirty="0" err="1" smtClean="0"/>
              <a:t>поранення</a:t>
            </a:r>
            <a:r>
              <a:rPr lang="ru-RU" dirty="0"/>
              <a:t> 15 </a:t>
            </a:r>
            <a:r>
              <a:rPr lang="ru-RU" dirty="0" err="1"/>
              <a:t>квітня</a:t>
            </a:r>
            <a:r>
              <a:rPr lang="ru-RU" dirty="0"/>
              <a:t> </a:t>
            </a:r>
            <a:r>
              <a:rPr lang="ru-RU" dirty="0" err="1"/>
              <a:t>Ватутін</a:t>
            </a:r>
            <a:r>
              <a:rPr lang="ru-RU" dirty="0"/>
              <a:t> помер у </a:t>
            </a:r>
            <a:r>
              <a:rPr lang="ru-RU" dirty="0" err="1"/>
              <a:t>військовому</a:t>
            </a:r>
            <a:r>
              <a:rPr lang="ru-RU" dirty="0"/>
              <a:t> </a:t>
            </a:r>
            <a:r>
              <a:rPr lang="ru-RU" dirty="0" err="1"/>
              <a:t>шпиталі</a:t>
            </a:r>
            <a:r>
              <a:rPr lang="ru-RU" dirty="0"/>
              <a:t> </a:t>
            </a:r>
            <a:r>
              <a:rPr lang="ru-RU" dirty="0" err="1"/>
              <a:t>Києва</a:t>
            </a:r>
            <a:r>
              <a:rPr lang="ru-RU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90" y="260648"/>
            <a:ext cx="2336860" cy="29249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58" y="3501008"/>
            <a:ext cx="2547000" cy="196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TC101859862[[fn=Поп-музыка]]</Template>
  <TotalTime>142</TotalTime>
  <Words>2060</Words>
  <Application>Microsoft Office PowerPoint</Application>
  <PresentationFormat>Экран (4:3)</PresentationFormat>
  <Paragraphs>79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Urban Pop</vt:lpstr>
      <vt:lpstr>Військові діячі у період другої світової війни</vt:lpstr>
      <vt:lpstr>Ворошилов Климент Єфремович</vt:lpstr>
      <vt:lpstr>    Жуков Георгій Костянтинович</vt:lpstr>
      <vt:lpstr>Презентация PowerPoint</vt:lpstr>
      <vt:lpstr>Рокосовський Костянтин Костянтинович</vt:lpstr>
      <vt:lpstr>Презентация PowerPoint</vt:lpstr>
      <vt:lpstr>Конєв Іван Степанович</vt:lpstr>
      <vt:lpstr>        Ватутін Микола Федорович</vt:lpstr>
      <vt:lpstr>Презентация PowerPoint</vt:lpstr>
      <vt:lpstr>Двайт ейзенхауер</vt:lpstr>
      <vt:lpstr>Філіп леклерк</vt:lpstr>
      <vt:lpstr>Бернард Лоу Монтгомері</vt:lpstr>
      <vt:lpstr>Презентация PowerPoint</vt:lpstr>
      <vt:lpstr>Презентация PowerPoint</vt:lpstr>
      <vt:lpstr>Шарль де голль</vt:lpstr>
      <vt:lpstr>Презентация PowerPoint</vt:lpstr>
      <vt:lpstr>Презентация PowerPoint</vt:lpstr>
      <vt:lpstr>Анрі роль - тангі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Bodster</dc:creator>
  <cp:lastModifiedBy>Viktor</cp:lastModifiedBy>
  <cp:revision>19</cp:revision>
  <dcterms:created xsi:type="dcterms:W3CDTF">2013-10-06T14:53:24Z</dcterms:created>
  <dcterms:modified xsi:type="dcterms:W3CDTF">2013-10-06T18:52:58Z</dcterms:modified>
</cp:coreProperties>
</file>