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56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  <a:alpha val="33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11/21/2012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534400" cy="421005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Технические усовершенствования в годы первой мировой войны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94cf_e8142cb5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860" t="8064" r="5065" b="19355"/>
          <a:stretch>
            <a:fillRect/>
          </a:stretch>
        </p:blipFill>
        <p:spPr>
          <a:xfrm>
            <a:off x="3200400" y="3200400"/>
            <a:ext cx="5791200" cy="3429000"/>
          </a:xfrm>
        </p:spPr>
      </p:pic>
      <p:sp>
        <p:nvSpPr>
          <p:cNvPr id="5" name="TextBox 4"/>
          <p:cNvSpPr txBox="1"/>
          <p:nvPr/>
        </p:nvSpPr>
        <p:spPr>
          <a:xfrm>
            <a:off x="3886200" y="64886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Бронещит</a:t>
            </a:r>
            <a:r>
              <a:rPr lang="ru-RU" b="1" dirty="0" smtClean="0"/>
              <a:t> для санитаров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7315201" cy="5791200"/>
            <a:chOff x="-1" y="304800"/>
            <a:chExt cx="7315201" cy="5791200"/>
          </a:xfrm>
        </p:grpSpPr>
        <p:pic>
          <p:nvPicPr>
            <p:cNvPr id="7" name="Рисунок 6" descr="0_694cd_8432667f_orig.jpg"/>
            <p:cNvPicPr>
              <a:picLocks noChangeAspect="1"/>
            </p:cNvPicPr>
            <p:nvPr/>
          </p:nvPicPr>
          <p:blipFill>
            <a:blip r:embed="rId3" cstate="print"/>
            <a:srcRect l="11246" t="10331" r="8477" b="3719"/>
            <a:stretch>
              <a:fillRect/>
            </a:stretch>
          </p:blipFill>
          <p:spPr>
            <a:xfrm>
              <a:off x="-1" y="304800"/>
              <a:ext cx="2878739" cy="5791200"/>
            </a:xfrm>
            <a:prstGeom prst="rect">
              <a:avLst/>
            </a:prstGeom>
          </p:spPr>
        </p:pic>
        <p:pic>
          <p:nvPicPr>
            <p:cNvPr id="8" name="Рисунок 7" descr="0_694ce_91424e2f_orig.jpg"/>
            <p:cNvPicPr>
              <a:picLocks noChangeAspect="1"/>
            </p:cNvPicPr>
            <p:nvPr/>
          </p:nvPicPr>
          <p:blipFill>
            <a:blip r:embed="rId4" cstate="print"/>
            <a:srcRect t="12292" r="5085" b="10631"/>
            <a:stretch>
              <a:fillRect/>
            </a:stretch>
          </p:blipFill>
          <p:spPr>
            <a:xfrm>
              <a:off x="2819400" y="304800"/>
              <a:ext cx="4495800" cy="261202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895600" y="2590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Бронещит</a:t>
            </a:r>
            <a:r>
              <a:rPr lang="ru-RU" b="1" dirty="0" smtClean="0"/>
              <a:t> из Японии</a:t>
            </a:r>
            <a:endParaRPr lang="ru-RU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0"/>
            <a:ext cx="4191000" cy="71596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Monotype Corsiva" pitchFamily="66" charset="0"/>
              </a:rPr>
              <a:t>Подводный флот</a:t>
            </a: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4" name="Содержимое 3" descr="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73" t="3247" b="5844"/>
          <a:stretch>
            <a:fillRect/>
          </a:stretch>
        </p:blipFill>
        <p:spPr>
          <a:xfrm>
            <a:off x="457200" y="762000"/>
            <a:ext cx="3276600" cy="2133600"/>
          </a:xfrm>
        </p:spPr>
      </p:pic>
      <p:sp>
        <p:nvSpPr>
          <p:cNvPr id="5" name="TextBox 4"/>
          <p:cNvSpPr txBox="1"/>
          <p:nvPr/>
        </p:nvSpPr>
        <p:spPr>
          <a:xfrm>
            <a:off x="0" y="31242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Первый подводный боевой корабль «Дельфин</a:t>
            </a:r>
            <a:r>
              <a:rPr lang="ru-RU" sz="1600" b="1" dirty="0" smtClean="0"/>
              <a:t>»</a:t>
            </a:r>
            <a:r>
              <a:rPr lang="ru-RU" sz="1600" dirty="0" smtClean="0"/>
              <a:t>,</a:t>
            </a:r>
            <a:r>
              <a:rPr lang="ru-RU" sz="1600" b="1" dirty="0" smtClean="0"/>
              <a:t> </a:t>
            </a:r>
            <a:r>
              <a:rPr lang="ru-RU" sz="1600" dirty="0" smtClean="0"/>
              <a:t>перемещался за счет бензинового мотора и электродвигателя, который мог работать в режиме генератора.</a:t>
            </a:r>
            <a:endParaRPr lang="ru-RU" sz="1600" dirty="0"/>
          </a:p>
        </p:txBody>
      </p:sp>
      <p:pic>
        <p:nvPicPr>
          <p:cNvPr id="6" name="Рисунок 5" descr="139.jpg"/>
          <p:cNvPicPr>
            <a:picLocks noChangeAspect="1"/>
          </p:cNvPicPr>
          <p:nvPr/>
        </p:nvPicPr>
        <p:blipFill>
          <a:blip r:embed="rId3" cstate="print"/>
          <a:srcRect l="2326" t="4265" b="3465"/>
          <a:stretch>
            <a:fillRect/>
          </a:stretch>
        </p:blipFill>
        <p:spPr>
          <a:xfrm>
            <a:off x="5181600" y="762000"/>
            <a:ext cx="3200401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31242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Подводная лодка «Минога»</a:t>
            </a:r>
            <a:r>
              <a:rPr lang="ru-RU" sz="1600" dirty="0" smtClean="0"/>
              <a:t>,</a:t>
            </a:r>
            <a:r>
              <a:rPr lang="ru-RU" sz="1600" b="1" dirty="0" smtClean="0"/>
              <a:t> </a:t>
            </a:r>
            <a:r>
              <a:rPr lang="ru-RU" sz="1600" dirty="0" smtClean="0"/>
              <a:t>успешно участвовала в боевых действиях подводных сил Балтийского моря во время Первой мировой войны.</a:t>
            </a:r>
            <a:endParaRPr lang="ru-RU" sz="1600" dirty="0"/>
          </a:p>
        </p:txBody>
      </p:sp>
      <p:pic>
        <p:nvPicPr>
          <p:cNvPr id="8" name="Рисунок 7" descr="140.jpg"/>
          <p:cNvPicPr>
            <a:picLocks noChangeAspect="1"/>
          </p:cNvPicPr>
          <p:nvPr/>
        </p:nvPicPr>
        <p:blipFill>
          <a:blip r:embed="rId4" cstate="print"/>
          <a:srcRect l="6667" t="7039" b="4977"/>
          <a:stretch>
            <a:fillRect/>
          </a:stretch>
        </p:blipFill>
        <p:spPr>
          <a:xfrm>
            <a:off x="533400" y="4191000"/>
            <a:ext cx="3200400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09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Подводная лодка «Акул</a:t>
            </a:r>
            <a:r>
              <a:rPr lang="ru-RU" sz="1600" dirty="0" smtClean="0"/>
              <a:t>а». </a:t>
            </a:r>
            <a:r>
              <a:rPr lang="ru-RU" sz="1600" dirty="0" smtClean="0"/>
              <a:t>Могла </a:t>
            </a:r>
            <a:r>
              <a:rPr lang="ru-RU" sz="1600" dirty="0" smtClean="0"/>
              <a:t>надолго уходить с базы и плавать при любой погоде.</a:t>
            </a:r>
            <a:endParaRPr lang="ru-RU" sz="1600" dirty="0"/>
          </a:p>
        </p:txBody>
      </p:sp>
      <p:pic>
        <p:nvPicPr>
          <p:cNvPr id="10" name="Рисунок 9" descr="141.jpg"/>
          <p:cNvPicPr>
            <a:picLocks noChangeAspect="1"/>
          </p:cNvPicPr>
          <p:nvPr/>
        </p:nvPicPr>
        <p:blipFill>
          <a:blip r:embed="rId5" cstate="print"/>
          <a:srcRect l="2084" t="3759" b="6035"/>
          <a:stretch>
            <a:fillRect/>
          </a:stretch>
        </p:blipFill>
        <p:spPr>
          <a:xfrm>
            <a:off x="4953000" y="4267200"/>
            <a:ext cx="3581400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0600" y="6027003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Подводный минный заградитель «Краб». </a:t>
            </a:r>
            <a:r>
              <a:rPr lang="ru-RU" sz="1600" dirty="0" smtClean="0"/>
              <a:t>Он принимал на борт до 60 якорных гальваноударных мин.</a:t>
            </a:r>
            <a:endParaRPr lang="ru-RU" sz="16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383" t="7160" r="2128" b="6915"/>
          <a:stretch>
            <a:fillRect/>
          </a:stretch>
        </p:blipFill>
        <p:spPr>
          <a:xfrm>
            <a:off x="304800" y="1600200"/>
            <a:ext cx="4232275" cy="2362200"/>
          </a:xfrm>
        </p:spPr>
      </p:pic>
      <p:sp>
        <p:nvSpPr>
          <p:cNvPr id="5" name="TextBox 4"/>
          <p:cNvSpPr txBox="1"/>
          <p:nvPr/>
        </p:nvSpPr>
        <p:spPr>
          <a:xfrm>
            <a:off x="0" y="41910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 smtClean="0"/>
              <a:t>Подводная лодка «Барс</a:t>
            </a:r>
            <a:r>
              <a:rPr lang="ru-RU" sz="1600" b="1" dirty="0" smtClean="0"/>
              <a:t>». </a:t>
            </a:r>
            <a:r>
              <a:rPr lang="ru-RU" sz="1600" b="1" dirty="0" smtClean="0"/>
              <a:t>Тактико-технические показатели «Барса» превосходили характеристики подлодок, построенных в то же время.</a:t>
            </a:r>
            <a:endParaRPr lang="ru-RU" sz="1600" b="1" dirty="0"/>
          </a:p>
        </p:txBody>
      </p:sp>
      <p:pic>
        <p:nvPicPr>
          <p:cNvPr id="6" name="Рисунок 5" descr="143.jpg"/>
          <p:cNvPicPr>
            <a:picLocks noChangeAspect="1"/>
          </p:cNvPicPr>
          <p:nvPr/>
        </p:nvPicPr>
        <p:blipFill>
          <a:blip r:embed="rId3" cstate="print"/>
          <a:srcRect t="3307" b="794"/>
          <a:stretch>
            <a:fillRect/>
          </a:stretch>
        </p:blipFill>
        <p:spPr>
          <a:xfrm>
            <a:off x="4876800" y="1600200"/>
            <a:ext cx="3962400" cy="2377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4191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Подводная лодка типа АГ</a:t>
            </a:r>
            <a:endParaRPr lang="ru-RU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0200" y="1828800"/>
            <a:ext cx="5715000" cy="3352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i="1" dirty="0" smtClean="0">
                <a:latin typeface="Monotype Corsiva" pitchFamily="66" charset="0"/>
              </a:rPr>
              <a:t>Презентацию выполнила</a:t>
            </a:r>
          </a:p>
          <a:p>
            <a:pPr algn="ctr">
              <a:buNone/>
            </a:pPr>
            <a:r>
              <a:rPr lang="ru-RU" sz="4000" b="1" i="1" dirty="0" smtClean="0">
                <a:latin typeface="Monotype Corsiva" pitchFamily="66" charset="0"/>
              </a:rPr>
              <a:t>Ученица 10-А класса</a:t>
            </a:r>
          </a:p>
          <a:p>
            <a:pPr algn="ctr">
              <a:buNone/>
            </a:pPr>
            <a:r>
              <a:rPr lang="ru-RU" sz="4000" b="1" i="1" dirty="0" smtClean="0">
                <a:latin typeface="Monotype Corsiva" pitchFamily="66" charset="0"/>
              </a:rPr>
              <a:t>Алчевской</a:t>
            </a:r>
            <a:r>
              <a:rPr lang="ru-RU" sz="4000" b="1" i="1" dirty="0" smtClean="0">
                <a:latin typeface="Monotype Corsiva" pitchFamily="66" charset="0"/>
              </a:rPr>
              <a:t> ИТГ</a:t>
            </a:r>
          </a:p>
          <a:p>
            <a:pPr algn="ctr">
              <a:buNone/>
            </a:pPr>
            <a:r>
              <a:rPr lang="ru-RU" sz="4000" b="1" i="1" dirty="0" smtClean="0">
                <a:latin typeface="Monotype Corsiva" pitchFamily="66" charset="0"/>
              </a:rPr>
              <a:t>Мозолевской</a:t>
            </a:r>
            <a:r>
              <a:rPr lang="ru-RU" sz="4000" b="1" i="1" dirty="0" smtClean="0">
                <a:latin typeface="Monotype Corsiva" pitchFamily="66" charset="0"/>
              </a:rPr>
              <a:t> Анастасии</a:t>
            </a:r>
            <a:endParaRPr lang="ru-RU" sz="40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Война подстёгивает научно-технический прогресс. Государства ведущие войны стараются больше уничтожить солдат противника, и, в то же время, своих солдат уберечь от поражения. Пожалуй, самой плодовитой на изобретения была первая мировая война.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28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Развитие танков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Содержимое 7" descr="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447" r="1613" b="3472"/>
          <a:stretch>
            <a:fillRect/>
          </a:stretch>
        </p:blipFill>
        <p:spPr>
          <a:xfrm>
            <a:off x="304800" y="1371600"/>
            <a:ext cx="4648200" cy="2057400"/>
          </a:xfrm>
          <a:effectLst>
            <a:softEdge rad="31750"/>
          </a:effectLst>
        </p:spPr>
      </p:pic>
      <p:sp>
        <p:nvSpPr>
          <p:cNvPr id="9" name="TextBox 8"/>
          <p:cNvSpPr txBox="1"/>
          <p:nvPr/>
        </p:nvSpPr>
        <p:spPr>
          <a:xfrm>
            <a:off x="762000" y="3429000"/>
            <a:ext cx="411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Английский танк марки IV без "хвоста"</a:t>
            </a:r>
            <a:endParaRPr lang="ru-RU" b="1" dirty="0"/>
          </a:p>
        </p:txBody>
      </p:sp>
      <p:pic>
        <p:nvPicPr>
          <p:cNvPr id="10" name="Рисунок 9" descr="42.jpg"/>
          <p:cNvPicPr>
            <a:picLocks noChangeAspect="1"/>
          </p:cNvPicPr>
          <p:nvPr/>
        </p:nvPicPr>
        <p:blipFill>
          <a:blip r:embed="rId3" cstate="print"/>
          <a:srcRect t="6202" r="1613" b="3873"/>
          <a:stretch>
            <a:fillRect/>
          </a:stretch>
        </p:blipFill>
        <p:spPr>
          <a:xfrm>
            <a:off x="304800" y="3886200"/>
            <a:ext cx="4648200" cy="22098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457200" y="60198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Английский танк марки V с одноступенчатым планетарным механизмом поворота</a:t>
            </a:r>
            <a:endParaRPr lang="ru-RU" b="1" dirty="0"/>
          </a:p>
        </p:txBody>
      </p:sp>
      <p:pic>
        <p:nvPicPr>
          <p:cNvPr id="12" name="Рисунок 11" descr="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6203" y="1371600"/>
            <a:ext cx="3997797" cy="20955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3" name="TextBox 12"/>
          <p:cNvSpPr txBox="1"/>
          <p:nvPr/>
        </p:nvSpPr>
        <p:spPr>
          <a:xfrm>
            <a:off x="5334000" y="3429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Английский скоростной танк Уипетт</a:t>
            </a:r>
            <a:endParaRPr lang="ru-RU" b="1" dirty="0"/>
          </a:p>
        </p:txBody>
      </p:sp>
      <p:pic>
        <p:nvPicPr>
          <p:cNvPr id="14" name="Рисунок 13" descr="44.jpg"/>
          <p:cNvPicPr>
            <a:picLocks noChangeAspect="1"/>
          </p:cNvPicPr>
          <p:nvPr/>
        </p:nvPicPr>
        <p:blipFill>
          <a:blip r:embed="rId5" cstate="print"/>
          <a:srcRect l="1887"/>
          <a:stretch>
            <a:fillRect/>
          </a:stretch>
        </p:blipFill>
        <p:spPr>
          <a:xfrm>
            <a:off x="5181600" y="3886200"/>
            <a:ext cx="3962400" cy="223699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" name="TextBox 14"/>
          <p:cNvSpPr txBox="1"/>
          <p:nvPr/>
        </p:nvSpPr>
        <p:spPr>
          <a:xfrm>
            <a:off x="5410200" y="6096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Легкий французский танк </a:t>
            </a:r>
            <a:r>
              <a:rPr lang="ru-RU" b="1" dirty="0" smtClean="0"/>
              <a:t>Рено</a:t>
            </a:r>
            <a:endParaRPr lang="ru-RU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333" b="3333"/>
          <a:stretch>
            <a:fillRect/>
          </a:stretch>
        </p:blipFill>
        <p:spPr>
          <a:xfrm>
            <a:off x="381000" y="609600"/>
            <a:ext cx="3709617" cy="2133600"/>
          </a:xfrm>
        </p:spPr>
      </p:pic>
      <p:pic>
        <p:nvPicPr>
          <p:cNvPr id="5" name="Рисунок 4" descr="46.jpg"/>
          <p:cNvPicPr>
            <a:picLocks noChangeAspect="1"/>
          </p:cNvPicPr>
          <p:nvPr/>
        </p:nvPicPr>
        <p:blipFill>
          <a:blip r:embed="rId3" cstate="print"/>
          <a:srcRect t="4027"/>
          <a:stretch>
            <a:fillRect/>
          </a:stretch>
        </p:blipFill>
        <p:spPr>
          <a:xfrm>
            <a:off x="381000" y="3733800"/>
            <a:ext cx="3441700" cy="1816100"/>
          </a:xfrm>
          <a:prstGeom prst="rect">
            <a:avLst/>
          </a:prstGeom>
        </p:spPr>
      </p:pic>
      <p:pic>
        <p:nvPicPr>
          <p:cNvPr id="6" name="Рисунок 5" descr="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609600"/>
            <a:ext cx="3568700" cy="2070100"/>
          </a:xfrm>
          <a:prstGeom prst="rect">
            <a:avLst/>
          </a:prstGeom>
        </p:spPr>
      </p:pic>
      <p:pic>
        <p:nvPicPr>
          <p:cNvPr id="7" name="Рисунок 6" descr="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733800"/>
            <a:ext cx="4041224" cy="1765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8956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Опытный американский танк Газ-электрик: </a:t>
            </a:r>
            <a:r>
              <a:rPr lang="ru-RU" sz="1600" dirty="0" smtClean="0"/>
              <a:t>броня 16мм; вооружение - 2 пушки; скорость 10 км/ч; год выпуска 1918; экипаж 2 чел.; вес 22.5 т.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4864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Опытный американский танк Форд: </a:t>
            </a:r>
            <a:r>
              <a:rPr lang="ru-RU" sz="1600" dirty="0" smtClean="0"/>
              <a:t>броня 16мм; вооружение - 1 пушка калибра 57 мм; скорость 13 км/ч; год выпуска 1918; экипаж 2 чел.; вес 3т.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2895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Первый немецкий танк </a:t>
            </a:r>
            <a:r>
              <a:rPr lang="en-US" b="1" dirty="0" smtClean="0"/>
              <a:t>A-7-V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5410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Немецкий танк марки A-7-V в разрезе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762000"/>
            <a:ext cx="4048539" cy="1981200"/>
          </a:xfrm>
        </p:spPr>
      </p:pic>
      <p:sp>
        <p:nvSpPr>
          <p:cNvPr id="5" name="TextBox 4"/>
          <p:cNvSpPr txBox="1"/>
          <p:nvPr/>
        </p:nvSpPr>
        <p:spPr>
          <a:xfrm>
            <a:off x="228600" y="26670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Немецкий тяжелый танк A-7-V-U</a:t>
            </a:r>
          </a:p>
          <a:p>
            <a:pPr algn="ctr"/>
            <a:r>
              <a:rPr lang="ru-RU" sz="1600" dirty="0" smtClean="0"/>
              <a:t>броня 15-45мм; вооружение - 1 пушка калибра 57 мм и 6 пулеметов; скорость 12 км/ч; год выпуска 1918; экипаж 7чел.; вес 44т.</a:t>
            </a:r>
            <a:endParaRPr lang="ru-RU" sz="1600" dirty="0"/>
          </a:p>
        </p:txBody>
      </p:sp>
      <p:pic>
        <p:nvPicPr>
          <p:cNvPr id="6" name="Рисунок 5" descr="50.jpg"/>
          <p:cNvPicPr>
            <a:picLocks noChangeAspect="1"/>
          </p:cNvPicPr>
          <p:nvPr/>
        </p:nvPicPr>
        <p:blipFill>
          <a:blip r:embed="rId3" cstate="print"/>
          <a:srcRect l="3150" r="2362"/>
          <a:stretch>
            <a:fillRect/>
          </a:stretch>
        </p:blipFill>
        <p:spPr>
          <a:xfrm>
            <a:off x="228600" y="4038600"/>
            <a:ext cx="4495800" cy="1536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5626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Сверхтяжелый немецкий танк марки К</a:t>
            </a:r>
          </a:p>
          <a:p>
            <a:pPr algn="ctr"/>
            <a:r>
              <a:rPr lang="ru-RU" sz="1600" dirty="0" smtClean="0"/>
              <a:t>броня 30 мм; вооружение - 2пушки калибра 57 мм и 4 пулемета; скорость 8 км/ч; год выпуска 1918; экипаж 7чел.; вес 150 т</a:t>
            </a:r>
            <a:endParaRPr lang="ru-RU" sz="1600" dirty="0"/>
          </a:p>
        </p:txBody>
      </p:sp>
      <p:pic>
        <p:nvPicPr>
          <p:cNvPr id="8" name="Рисунок 7" descr="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762000"/>
            <a:ext cx="4318000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6800" y="2667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Танк марки К, вид сзади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5257800" y="3048000"/>
            <a:ext cx="2743200" cy="3035621"/>
            <a:chOff x="5181600" y="3048000"/>
            <a:chExt cx="2743200" cy="3035621"/>
          </a:xfrm>
        </p:grpSpPr>
        <p:pic>
          <p:nvPicPr>
            <p:cNvPr id="10" name="Рисунок 9" descr="52.jpg"/>
            <p:cNvPicPr>
              <a:picLocks noChangeAspect="1"/>
            </p:cNvPicPr>
            <p:nvPr/>
          </p:nvPicPr>
          <p:blipFill>
            <a:blip r:embed="rId5" cstate="print"/>
            <a:srcRect l="10526" t="4724" r="13684"/>
            <a:stretch>
              <a:fillRect/>
            </a:stretch>
          </p:blipFill>
          <p:spPr>
            <a:xfrm>
              <a:off x="5181600" y="3048000"/>
              <a:ext cx="2743200" cy="1536700"/>
            </a:xfrm>
            <a:prstGeom prst="rect">
              <a:avLst/>
            </a:prstGeom>
          </p:spPr>
        </p:pic>
        <p:pic>
          <p:nvPicPr>
            <p:cNvPr id="11" name="Рисунок 10" descr="53.jpg"/>
            <p:cNvPicPr>
              <a:picLocks noChangeAspect="1"/>
            </p:cNvPicPr>
            <p:nvPr/>
          </p:nvPicPr>
          <p:blipFill>
            <a:blip r:embed="rId6" cstate="print"/>
            <a:srcRect l="5128" t="4799" r="2564"/>
            <a:stretch>
              <a:fillRect/>
            </a:stretch>
          </p:blipFill>
          <p:spPr>
            <a:xfrm>
              <a:off x="5181600" y="4572000"/>
              <a:ext cx="2743200" cy="151162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257800" y="6096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Легкие немецкие танки LK-I и LK-II</a:t>
            </a:r>
            <a:endParaRPr lang="ru-RU" sz="16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Авиатехника Первой мировой войны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9600"/>
            <a:ext cx="4343400" cy="2438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/>
              <a:t>	</a:t>
            </a:r>
            <a:r>
              <a:rPr lang="ru-RU" sz="1600" dirty="0" smtClean="0"/>
              <a:t>	Авиационные технологии в 1914 году имели крутой поворот, результатом чего стала мировая война.  Именно на этот период использование разновидного оружия и вооруженных сил достигло своего пика.  Франция, например, имела менее чем сто сорок самолетов, когда началась война против Германии, всего через четыре года число увеличилось до четырех тысяч пятисот. 	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/>
              <a:t>	</a:t>
            </a:r>
            <a:r>
              <a:rPr lang="ru-RU" sz="1600" dirty="0" smtClean="0"/>
              <a:t>	</a:t>
            </a:r>
            <a:endParaRPr lang="ru-RU" sz="1600" dirty="0"/>
          </a:p>
        </p:txBody>
      </p:sp>
      <p:pic>
        <p:nvPicPr>
          <p:cNvPr id="5" name="Рисунок 4" descr="pic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50"/>
            <a:ext cx="4572000" cy="37147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609600"/>
            <a:ext cx="457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    Более </a:t>
            </a:r>
            <a:r>
              <a:rPr lang="ru-RU" dirty="0" smtClean="0"/>
              <a:t>чем важна роль авиации и </a:t>
            </a:r>
            <a:r>
              <a:rPr lang="ru-RU" dirty="0" smtClean="0"/>
              <a:t>военно</a:t>
            </a:r>
            <a:r>
              <a:rPr lang="ru-RU" dirty="0" smtClean="0"/>
              <a:t> -воздушных сил в защите границ собственной республики.  Сегодня это понимает каждый президент и правитель, поэтому в эту сферу вкладывается очень много средств для достижения полной защищенности в случае нападения на страну.  Начиная с Первой Мировой войны </a:t>
            </a:r>
            <a:r>
              <a:rPr lang="ru-RU" dirty="0" smtClean="0"/>
              <a:t>военном воздушные </a:t>
            </a:r>
            <a:r>
              <a:rPr lang="ru-RU" dirty="0" smtClean="0"/>
              <a:t>силы стали одним из самых ключевых факторов, решающих последствие и результат наступлений. С тех времен очень много инновационной авиатехники было изобретено, такая как боевые самолеты, самолеты – разведчики, самолеты – бомбардировщик, цеппелины, предназначенные для морского флота и т.д.  </a:t>
            </a:r>
            <a:r>
              <a:rPr lang="ru-RU" dirty="0" smtClean="0"/>
              <a:t>        С </a:t>
            </a:r>
            <a:r>
              <a:rPr lang="ru-RU" dirty="0" smtClean="0"/>
              <a:t>каждым новым изобретением решались проблемы на новом уровне, тем самым создавая неприкосновенную стену для защиты собственной страны. Все, что раньше было невозможным, со временем становилось легко </a:t>
            </a:r>
            <a:r>
              <a:rPr lang="ru-RU" dirty="0" smtClean="0"/>
              <a:t>решимым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8800" y="0"/>
            <a:ext cx="5181600" cy="838200"/>
          </a:xfrm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</a:t>
            </a: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ронежилеты</a:t>
            </a:r>
            <a:endParaRPr lang="ru-RU" sz="5400" b="1" i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0_694be_d495fb01_orig.jpg"/>
          <p:cNvPicPr>
            <a:picLocks noChangeAspect="1"/>
          </p:cNvPicPr>
          <p:nvPr/>
        </p:nvPicPr>
        <p:blipFill>
          <a:blip r:embed="rId2" cstate="print"/>
          <a:srcRect t="8898" b="9239"/>
          <a:stretch>
            <a:fillRect/>
          </a:stretch>
        </p:blipFill>
        <p:spPr>
          <a:xfrm>
            <a:off x="457200" y="990600"/>
            <a:ext cx="3060799" cy="35052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4495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Французские окопные доспехи против пуль и осколков. 1915г.</a:t>
            </a:r>
            <a:endParaRPr lang="ru-RU" sz="1600" dirty="0"/>
          </a:p>
        </p:txBody>
      </p:sp>
      <p:pic>
        <p:nvPicPr>
          <p:cNvPr id="6" name="Рисунок 5" descr="0_694bf_3749ff23_orig.jpg"/>
          <p:cNvPicPr>
            <a:picLocks noChangeAspect="1"/>
          </p:cNvPicPr>
          <p:nvPr/>
        </p:nvPicPr>
        <p:blipFill>
          <a:blip r:embed="rId3" cstate="print"/>
          <a:srcRect l="9709" t="7630" r="14563"/>
          <a:stretch>
            <a:fillRect/>
          </a:stretch>
        </p:blipFill>
        <p:spPr>
          <a:xfrm>
            <a:off x="5029200" y="4038600"/>
            <a:ext cx="3352800" cy="266504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990600"/>
            <a:ext cx="4343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Sappenpanzer</a:t>
            </a:r>
            <a:r>
              <a:rPr lang="ru-RU" sz="1600" dirty="0" smtClean="0"/>
              <a:t> появился на Западном фронте в 1916 году. В июне 1917 года, захватив несколько немецких бронежилетов, союзники провели исследования. Согласно этим документам, немецкий бронежилет может остановить пулю винтовки на расстоянии в 500 метров, но его главное предназначение против шрапнели и осколков. Жилет можно вешать как на спине, так на грудь. Первые образцы собраны оказались менее тяжелыми, чем поздние, с начальной толщиной 2,3 мм. Материал — сплав стали с кремнием и никелем.</a:t>
            </a:r>
            <a:endParaRPr lang="ru-RU" sz="16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94c0_360eefa5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021" b="5666"/>
          <a:stretch>
            <a:fillRect/>
          </a:stretch>
        </p:blipFill>
        <p:spPr>
          <a:xfrm>
            <a:off x="152400" y="381000"/>
            <a:ext cx="4831917" cy="3200400"/>
          </a:xfrm>
        </p:spPr>
      </p:pic>
      <p:pic>
        <p:nvPicPr>
          <p:cNvPr id="5" name="Рисунок 4" descr="0_694c1_515ebf93_orig.jpg"/>
          <p:cNvPicPr>
            <a:picLocks noChangeAspect="1"/>
          </p:cNvPicPr>
          <p:nvPr/>
        </p:nvPicPr>
        <p:blipFill>
          <a:blip r:embed="rId3" cstate="print"/>
          <a:srcRect r="26323" b="4348"/>
          <a:stretch>
            <a:fillRect/>
          </a:stretch>
        </p:blipFill>
        <p:spPr>
          <a:xfrm>
            <a:off x="5715000" y="457200"/>
            <a:ext cx="3133436" cy="5908764"/>
          </a:xfrm>
          <a:prstGeom prst="rect">
            <a:avLst/>
          </a:prstGeom>
        </p:spPr>
      </p:pic>
      <p:pic>
        <p:nvPicPr>
          <p:cNvPr id="6" name="Рисунок 5" descr="0_694c2_94d09c4_orig.jpg"/>
          <p:cNvPicPr>
            <a:picLocks noChangeAspect="1"/>
          </p:cNvPicPr>
          <p:nvPr/>
        </p:nvPicPr>
        <p:blipFill>
          <a:blip r:embed="rId4" cstate="print"/>
          <a:srcRect l="4545" t="5682" r="4545" b="11932"/>
          <a:stretch>
            <a:fillRect/>
          </a:stretch>
        </p:blipFill>
        <p:spPr>
          <a:xfrm>
            <a:off x="838200" y="3581400"/>
            <a:ext cx="3352800" cy="2430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93467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Такую </a:t>
            </a:r>
            <a:r>
              <a:rPr lang="ru-RU" dirty="0" smtClean="0"/>
              <a:t>маску </a:t>
            </a:r>
            <a:r>
              <a:rPr lang="ru-RU" dirty="0" smtClean="0"/>
              <a:t>носили командир и водитель английского </a:t>
            </a:r>
            <a:r>
              <a:rPr lang="ru-RU" dirty="0" smtClean="0"/>
              <a:t>Mark</a:t>
            </a:r>
            <a:r>
              <a:rPr lang="ru-RU" dirty="0" smtClean="0"/>
              <a:t> I для защиты лица от осколков.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94c6_2915bb1e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4837072" cy="3233928"/>
          </a:xfr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3124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Экспериментальные шлемы пулеметчиков на самолётах. США,1918 год.</a:t>
            </a:r>
            <a:endParaRPr lang="ru-RU" b="1" dirty="0"/>
          </a:p>
        </p:txBody>
      </p:sp>
      <p:pic>
        <p:nvPicPr>
          <p:cNvPr id="6" name="Рисунок 5" descr="0_694ca_4a4591ed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04800"/>
            <a:ext cx="3778745" cy="47244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5105400" y="5105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Австрийский окопный щит, который мог носиться как нагрудник. </a:t>
            </a:r>
            <a:endParaRPr lang="ru-RU" b="1" dirty="0"/>
          </a:p>
        </p:txBody>
      </p:sp>
      <p:pic>
        <p:nvPicPr>
          <p:cNvPr id="12" name="Рисунок 11" descr="0_694d1_a41c179c_orig.jpg"/>
          <p:cNvPicPr>
            <a:picLocks noChangeAspect="1"/>
          </p:cNvPicPr>
          <p:nvPr/>
        </p:nvPicPr>
        <p:blipFill>
          <a:blip r:embed="rId4" cstate="print"/>
          <a:srcRect l="17549" t="6841" r="13643" b="21514"/>
          <a:stretch>
            <a:fillRect/>
          </a:stretch>
        </p:blipFill>
        <p:spPr>
          <a:xfrm>
            <a:off x="609600" y="3733800"/>
            <a:ext cx="3581400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62116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Индивидуальная </a:t>
            </a:r>
            <a:r>
              <a:rPr lang="ru-RU" b="1" dirty="0" smtClean="0"/>
              <a:t>бронезащита</a:t>
            </a:r>
            <a:r>
              <a:rPr lang="ru-RU" b="1" dirty="0" smtClean="0"/>
              <a:t> «Черепаха». Россия, 1915</a:t>
            </a:r>
            <a:endParaRPr lang="ru-RU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606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Технические усовершенствования в годы первой мировой войны</vt:lpstr>
      <vt:lpstr>Слайд 2</vt:lpstr>
      <vt:lpstr>Слайд 3</vt:lpstr>
      <vt:lpstr>Слайд 4</vt:lpstr>
      <vt:lpstr>Слайд 5</vt:lpstr>
      <vt:lpstr>Авиатехника Первой мировой войны</vt:lpstr>
      <vt:lpstr>Бронежилеты</vt:lpstr>
      <vt:lpstr>Слайд 8</vt:lpstr>
      <vt:lpstr>Слайд 9</vt:lpstr>
      <vt:lpstr>Слайд 10</vt:lpstr>
      <vt:lpstr>Подводный флот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Технические усовершенствования в годы первой мировой войны</dc:title>
  <dc:creator>Виктор</dc:creator>
  <cp:lastModifiedBy>Виктор</cp:lastModifiedBy>
  <cp:revision>17</cp:revision>
  <dcterms:created xsi:type="dcterms:W3CDTF">2012-11-21T12:13:39Z</dcterms:created>
  <dcterms:modified xsi:type="dcterms:W3CDTF">2012-11-21T18:54:33Z</dcterms:modified>
</cp:coreProperties>
</file>