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1628800"/>
            <a:ext cx="6480720" cy="30243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Посилення економічної та політичної кризи в Російській та Австро-Угорській імперіях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38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2.gstatic.com/images?q=tbn:ANd9GcQp8ut5KOmS7je5WsAD4UoLo4pdu6MpRrvHwyRQC8wBsz13zDm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0" y="1556792"/>
            <a:ext cx="8424936" cy="351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3.gstatic.com/images?q=tbn:ANd9GcShO0P4JkCW97FUpHEc0lY8J_qJ_qBmK6vT5n4W13DAs8vhJjM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1124744"/>
            <a:ext cx="8518759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464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719070"/>
            <a:ext cx="8465364" cy="4806273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За </a:t>
            </a:r>
            <a:r>
              <a:rPr lang="ru-RU" dirty="0"/>
              <a:t>проданий</a:t>
            </a:r>
            <a:r>
              <a:rPr lang="ru-RU" dirty="0"/>
              <a:t> хліб, </a:t>
            </a:r>
            <a:r>
              <a:rPr lang="ru-RU" dirty="0"/>
              <a:t>вирощений</a:t>
            </a:r>
            <a:r>
              <a:rPr lang="ru-RU" dirty="0"/>
              <a:t> тяжкою </a:t>
            </a:r>
            <a:r>
              <a:rPr lang="ru-RU" dirty="0"/>
              <a:t>працею</a:t>
            </a:r>
            <a:r>
              <a:rPr lang="ru-RU" dirty="0"/>
              <a:t> </a:t>
            </a:r>
            <a:r>
              <a:rPr lang="ru-RU" dirty="0"/>
              <a:t>жінок</a:t>
            </a:r>
            <a:r>
              <a:rPr lang="ru-RU" dirty="0"/>
              <a:t> та </a:t>
            </a:r>
            <a:r>
              <a:rPr lang="ru-RU" dirty="0"/>
              <a:t>дітей</a:t>
            </a:r>
            <a:r>
              <a:rPr lang="ru-RU" dirty="0"/>
              <a:t> можна було купити на багато </a:t>
            </a:r>
            <a:r>
              <a:rPr lang="ru-RU" dirty="0"/>
              <a:t>менше</a:t>
            </a:r>
            <a:r>
              <a:rPr lang="ru-RU" dirty="0"/>
              <a:t> </a:t>
            </a:r>
            <a:r>
              <a:rPr lang="ru-RU" dirty="0"/>
              <a:t>промислових</a:t>
            </a:r>
            <a:r>
              <a:rPr lang="ru-RU" dirty="0"/>
              <a:t> товарів, ніж до війни. Наприклад, до війни можна було за 1,5 пуда </a:t>
            </a:r>
            <a:r>
              <a:rPr lang="ru-RU" dirty="0"/>
              <a:t>пшениці</a:t>
            </a:r>
            <a:r>
              <a:rPr lang="ru-RU" dirty="0"/>
              <a:t> </a:t>
            </a:r>
            <a:r>
              <a:rPr lang="ru-RU" dirty="0"/>
              <a:t>купувати</a:t>
            </a:r>
            <a:r>
              <a:rPr lang="ru-RU" dirty="0"/>
              <a:t> пуд </a:t>
            </a:r>
            <a:r>
              <a:rPr lang="ru-RU" dirty="0"/>
              <a:t>заліза</a:t>
            </a:r>
            <a:r>
              <a:rPr lang="ru-RU" dirty="0"/>
              <a:t>, а у 1916 році пуд </a:t>
            </a:r>
            <a:r>
              <a:rPr lang="ru-RU" dirty="0"/>
              <a:t>заліза</a:t>
            </a:r>
            <a:r>
              <a:rPr lang="ru-RU" dirty="0"/>
              <a:t> </a:t>
            </a:r>
            <a:r>
              <a:rPr lang="ru-RU" dirty="0"/>
              <a:t>коштував</a:t>
            </a:r>
            <a:r>
              <a:rPr lang="ru-RU" dirty="0"/>
              <a:t> 6 </a:t>
            </a:r>
            <a:r>
              <a:rPr lang="ru-RU" dirty="0"/>
              <a:t>пудів</a:t>
            </a:r>
            <a:r>
              <a:rPr lang="ru-RU" dirty="0"/>
              <a:t> </a:t>
            </a:r>
            <a:r>
              <a:rPr lang="ru-RU" dirty="0"/>
              <a:t>пшениці</a:t>
            </a:r>
            <a:r>
              <a:rPr lang="ru-RU" dirty="0"/>
              <a:t>, за пуд </a:t>
            </a:r>
            <a:r>
              <a:rPr lang="ru-RU" dirty="0"/>
              <a:t>пшениці</a:t>
            </a:r>
            <a:r>
              <a:rPr lang="ru-RU" dirty="0"/>
              <a:t> до війни можна було купити 10 аршин </a:t>
            </a:r>
            <a:r>
              <a:rPr lang="ru-RU" dirty="0"/>
              <a:t>ситцю</a:t>
            </a:r>
            <a:r>
              <a:rPr lang="ru-RU" dirty="0"/>
              <a:t>, а у 1916 року – тільки 2. За таких </a:t>
            </a:r>
            <a:r>
              <a:rPr lang="ru-RU" dirty="0"/>
              <a:t>обставин</a:t>
            </a:r>
            <a:r>
              <a:rPr lang="ru-RU" dirty="0"/>
              <a:t> </a:t>
            </a:r>
            <a:r>
              <a:rPr lang="ru-RU" dirty="0"/>
              <a:t>селяни</a:t>
            </a:r>
            <a:r>
              <a:rPr lang="ru-RU" dirty="0"/>
              <a:t> почали </a:t>
            </a:r>
            <a:r>
              <a:rPr lang="ru-RU" dirty="0"/>
              <a:t>скорочувати</a:t>
            </a:r>
            <a:r>
              <a:rPr lang="ru-RU" dirty="0"/>
              <a:t> </a:t>
            </a:r>
            <a:r>
              <a:rPr lang="ru-RU" dirty="0"/>
              <a:t>виробництво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Залізниці</a:t>
            </a:r>
            <a:r>
              <a:rPr lang="ru-RU" dirty="0"/>
              <a:t> не </a:t>
            </a:r>
            <a:r>
              <a:rPr lang="ru-RU" dirty="0"/>
              <a:t>справлялися</a:t>
            </a:r>
            <a:r>
              <a:rPr lang="ru-RU" dirty="0"/>
              <a:t> з </a:t>
            </a:r>
            <a:r>
              <a:rPr lang="ru-RU" dirty="0"/>
              <a:t>перевезеннями</a:t>
            </a:r>
            <a:r>
              <a:rPr lang="ru-RU" dirty="0"/>
              <a:t>. У той час як потяги з </a:t>
            </a:r>
            <a:r>
              <a:rPr lang="ru-RU" dirty="0"/>
              <a:t>врожаєм</a:t>
            </a:r>
            <a:r>
              <a:rPr lang="ru-RU" dirty="0"/>
              <a:t> часто </a:t>
            </a:r>
            <a:r>
              <a:rPr lang="ru-RU" dirty="0"/>
              <a:t>застрягали</a:t>
            </a:r>
            <a:r>
              <a:rPr lang="ru-RU" dirty="0"/>
              <a:t> на </a:t>
            </a:r>
            <a:r>
              <a:rPr lang="ru-RU" dirty="0"/>
              <a:t>залізничних</a:t>
            </a:r>
            <a:r>
              <a:rPr lang="ru-RU" dirty="0"/>
              <a:t> </a:t>
            </a:r>
            <a:r>
              <a:rPr lang="ru-RU" dirty="0"/>
              <a:t>станціях</a:t>
            </a:r>
            <a:r>
              <a:rPr lang="ru-RU" dirty="0"/>
              <a:t> і </a:t>
            </a:r>
            <a:r>
              <a:rPr lang="ru-RU" dirty="0"/>
              <a:t>розкрадалися</a:t>
            </a:r>
            <a:r>
              <a:rPr lang="ru-RU" dirty="0"/>
              <a:t> </a:t>
            </a:r>
            <a:r>
              <a:rPr lang="ru-RU" dirty="0"/>
              <a:t>місцевим</a:t>
            </a:r>
            <a:r>
              <a:rPr lang="ru-RU" dirty="0"/>
              <a:t> </a:t>
            </a:r>
            <a:r>
              <a:rPr lang="ru-RU" dirty="0"/>
              <a:t>населенням</a:t>
            </a:r>
            <a:r>
              <a:rPr lang="ru-RU" dirty="0"/>
              <a:t> та </a:t>
            </a:r>
            <a:r>
              <a:rPr lang="ru-RU" dirty="0"/>
              <a:t>втікачами</a:t>
            </a:r>
            <a:r>
              <a:rPr lang="ru-RU" dirty="0"/>
              <a:t> з фронту, у </a:t>
            </a:r>
            <a:r>
              <a:rPr lang="ru-RU" dirty="0"/>
              <a:t>промислових</a:t>
            </a:r>
            <a:r>
              <a:rPr lang="ru-RU" dirty="0"/>
              <a:t> центрах не вистачало продуктів. </a:t>
            </a:r>
            <a:r>
              <a:rPr lang="ru-RU" dirty="0"/>
              <a:t>Почалися</a:t>
            </a:r>
            <a:r>
              <a:rPr lang="ru-RU" dirty="0"/>
              <a:t> </a:t>
            </a:r>
            <a:r>
              <a:rPr lang="ru-RU" dirty="0"/>
              <a:t>перебої</a:t>
            </a:r>
            <a:r>
              <a:rPr lang="ru-RU" dirty="0"/>
              <a:t> у роботі </a:t>
            </a:r>
            <a:r>
              <a:rPr lang="ru-RU" dirty="0"/>
              <a:t>цукроварень</a:t>
            </a:r>
            <a:r>
              <a:rPr lang="ru-RU" dirty="0"/>
              <a:t>, </a:t>
            </a:r>
            <a:r>
              <a:rPr lang="ru-RU" dirty="0"/>
              <a:t>млинів</a:t>
            </a:r>
            <a:r>
              <a:rPr lang="ru-RU" dirty="0"/>
              <a:t>. З кожним роком війни </a:t>
            </a:r>
            <a:r>
              <a:rPr lang="ru-RU" dirty="0"/>
              <a:t>зростав</a:t>
            </a:r>
            <a:r>
              <a:rPr lang="ru-RU" dirty="0"/>
              <a:t> </a:t>
            </a:r>
            <a:r>
              <a:rPr lang="ru-RU" dirty="0"/>
              <a:t>дефіцит</a:t>
            </a:r>
            <a:r>
              <a:rPr lang="ru-RU" dirty="0"/>
              <a:t> продуктів </a:t>
            </a:r>
            <a:r>
              <a:rPr lang="ru-RU" dirty="0"/>
              <a:t>харчування</a:t>
            </a:r>
            <a:r>
              <a:rPr lang="ru-RU" dirty="0"/>
              <a:t>. В </a:t>
            </a:r>
            <a:r>
              <a:rPr lang="ru-RU" dirty="0"/>
              <a:t>містах</a:t>
            </a:r>
            <a:r>
              <a:rPr lang="ru-RU" dirty="0"/>
              <a:t> стали </a:t>
            </a:r>
            <a:r>
              <a:rPr lang="ru-RU" dirty="0"/>
              <a:t>звичайним</a:t>
            </a:r>
            <a:r>
              <a:rPr lang="ru-RU" dirty="0"/>
              <a:t> </a:t>
            </a:r>
            <a:r>
              <a:rPr lang="ru-RU" dirty="0"/>
              <a:t>явищем</a:t>
            </a:r>
            <a:r>
              <a:rPr lang="ru-RU" dirty="0"/>
              <a:t> </a:t>
            </a:r>
            <a:r>
              <a:rPr lang="ru-RU" dirty="0"/>
              <a:t>багатотисячні</a:t>
            </a:r>
            <a:r>
              <a:rPr lang="ru-RU" dirty="0"/>
              <a:t> </a:t>
            </a:r>
            <a:r>
              <a:rPr lang="ru-RU" dirty="0"/>
              <a:t>черги</a:t>
            </a:r>
            <a:r>
              <a:rPr lang="ru-RU" dirty="0"/>
              <a:t> за </a:t>
            </a:r>
            <a:r>
              <a:rPr lang="ru-RU" dirty="0"/>
              <a:t>хлібом</a:t>
            </a:r>
            <a:r>
              <a:rPr lang="ru-RU" dirty="0"/>
              <a:t>, який для багатьох </a:t>
            </a:r>
            <a:r>
              <a:rPr lang="ru-RU" dirty="0"/>
              <a:t>сімей</a:t>
            </a:r>
            <a:r>
              <a:rPr lang="ru-RU" dirty="0"/>
              <a:t> </a:t>
            </a:r>
            <a:r>
              <a:rPr lang="ru-RU" dirty="0"/>
              <a:t>перетворився</a:t>
            </a:r>
            <a:r>
              <a:rPr lang="ru-RU" dirty="0"/>
              <a:t> на </a:t>
            </a:r>
            <a:r>
              <a:rPr lang="ru-RU" dirty="0"/>
              <a:t>основний</a:t>
            </a:r>
            <a:r>
              <a:rPr lang="ru-RU" dirty="0"/>
              <a:t> продукт </a:t>
            </a:r>
            <a:r>
              <a:rPr lang="ru-RU" dirty="0"/>
              <a:t>харчування</a:t>
            </a:r>
            <a:r>
              <a:rPr lang="ru-RU" dirty="0"/>
              <a:t>. У 1917 р. </a:t>
            </a:r>
            <a:r>
              <a:rPr lang="ru-RU" dirty="0"/>
              <a:t>ціна</a:t>
            </a:r>
            <a:r>
              <a:rPr lang="ru-RU" dirty="0"/>
              <a:t> на </a:t>
            </a:r>
            <a:r>
              <a:rPr lang="ru-RU" dirty="0"/>
              <a:t>одяг</a:t>
            </a:r>
            <a:r>
              <a:rPr lang="ru-RU" dirty="0"/>
              <a:t>, мило, тютюн та ін. </a:t>
            </a:r>
            <a:r>
              <a:rPr lang="ru-RU" dirty="0"/>
              <a:t>товари</a:t>
            </a:r>
            <a:r>
              <a:rPr lang="ru-RU" dirty="0"/>
              <a:t> широкого </a:t>
            </a:r>
            <a:r>
              <a:rPr lang="ru-RU" dirty="0"/>
              <a:t>вжитку</a:t>
            </a:r>
            <a:r>
              <a:rPr lang="ru-RU" dirty="0"/>
              <a:t> </a:t>
            </a:r>
            <a:r>
              <a:rPr lang="ru-RU" dirty="0"/>
              <a:t>зросла</a:t>
            </a:r>
            <a:r>
              <a:rPr lang="ru-RU" dirty="0"/>
              <a:t> на 200% у </a:t>
            </a:r>
            <a:r>
              <a:rPr lang="ru-RU" dirty="0"/>
              <a:t>порівнянні</a:t>
            </a:r>
            <a:r>
              <a:rPr lang="ru-RU" dirty="0"/>
              <a:t> з </a:t>
            </a:r>
            <a:r>
              <a:rPr lang="ru-RU" dirty="0"/>
              <a:t>довоєнними</a:t>
            </a:r>
            <a:r>
              <a:rPr lang="ru-RU" dirty="0"/>
              <a:t>. </a:t>
            </a:r>
            <a:r>
              <a:rPr lang="ru-RU" dirty="0"/>
              <a:t>Водночас</a:t>
            </a:r>
            <a:r>
              <a:rPr lang="ru-RU" dirty="0"/>
              <a:t> реальна </a:t>
            </a:r>
            <a:r>
              <a:rPr lang="ru-RU" dirty="0"/>
              <a:t>заробітна</a:t>
            </a:r>
            <a:r>
              <a:rPr lang="ru-RU" dirty="0"/>
              <a:t> плата </a:t>
            </a:r>
            <a:r>
              <a:rPr lang="ru-RU" dirty="0"/>
              <a:t>скоротилась</a:t>
            </a:r>
            <a:r>
              <a:rPr lang="ru-RU" dirty="0"/>
              <a:t> у </a:t>
            </a:r>
            <a:r>
              <a:rPr lang="ru-RU" dirty="0"/>
              <a:t>тричі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/>
              <a:t>Життя людей на фронті й у тилу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7909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47864" y="4581128"/>
            <a:ext cx="3240360" cy="1828800"/>
          </a:xfrm>
        </p:spPr>
        <p:txBody>
          <a:bodyPr/>
          <a:lstStyle/>
          <a:p>
            <a:pPr algn="r"/>
            <a:r>
              <a:rPr lang="uk-UA" dirty="0" smtClean="0"/>
              <a:t>Виконали:</a:t>
            </a:r>
          </a:p>
          <a:p>
            <a:pPr algn="r"/>
            <a:r>
              <a:rPr lang="uk-UA" dirty="0" smtClean="0"/>
              <a:t>Пустильник А.В.</a:t>
            </a:r>
          </a:p>
          <a:p>
            <a:pPr algn="r"/>
            <a:r>
              <a:rPr lang="uk-UA" dirty="0" smtClean="0"/>
              <a:t>Руденко М.О.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93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2204863"/>
            <a:ext cx="8407893" cy="3921615"/>
          </a:xfrm>
        </p:spPr>
        <p:txBody>
          <a:bodyPr/>
          <a:lstStyle/>
          <a:p>
            <a:pPr marL="45720" indent="0"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*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Назрівання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суспільної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кризи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в Російській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імперії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та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Австро-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Угорщині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*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Тенденції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розвитку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національного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руху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в 1915-1916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рр.</a:t>
            </a:r>
          </a:p>
          <a:p>
            <a:pPr>
              <a:buFont typeface="Arial" charset="0"/>
              <a:buChar char="•"/>
            </a:pPr>
            <a:endParaRPr lang="ru-RU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 * Життя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людей на 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фронті</a:t>
            </a:r>
            <a:r>
              <a:rPr lang="ru-RU" sz="2800" i="1" dirty="0">
                <a:solidFill>
                  <a:schemeClr val="tx2">
                    <a:lumMod val="75000"/>
                  </a:schemeClr>
                </a:solidFill>
              </a:rPr>
              <a:t> й у 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тилу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900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Війна</a:t>
            </a:r>
            <a:r>
              <a:rPr lang="ru-RU" dirty="0"/>
              <a:t> </a:t>
            </a:r>
            <a:r>
              <a:rPr lang="ru-RU" dirty="0"/>
              <a:t>погіршила</a:t>
            </a:r>
            <a:r>
              <a:rPr lang="ru-RU" dirty="0"/>
              <a:t> </a:t>
            </a:r>
            <a:r>
              <a:rPr lang="ru-RU" dirty="0"/>
              <a:t>економічне</a:t>
            </a:r>
            <a:r>
              <a:rPr lang="ru-RU" dirty="0"/>
              <a:t> становище в </a:t>
            </a:r>
            <a:r>
              <a:rPr lang="ru-RU" dirty="0"/>
              <a:t>Росії</a:t>
            </a:r>
            <a:r>
              <a:rPr lang="ru-RU" dirty="0"/>
              <a:t> та Австро-</a:t>
            </a:r>
            <a:r>
              <a:rPr lang="ru-RU" dirty="0"/>
              <a:t>Угорщині</a:t>
            </a:r>
            <a:r>
              <a:rPr lang="ru-RU" dirty="0"/>
              <a:t>. </a:t>
            </a:r>
            <a:r>
              <a:rPr lang="ru-RU" dirty="0"/>
              <a:t>Росія</a:t>
            </a:r>
            <a:r>
              <a:rPr lang="ru-RU" dirty="0"/>
              <a:t> </a:t>
            </a:r>
            <a:r>
              <a:rPr lang="ru-RU" dirty="0"/>
              <a:t>втратила</a:t>
            </a:r>
            <a:r>
              <a:rPr lang="ru-RU" dirty="0"/>
              <a:t> у </a:t>
            </a:r>
            <a:r>
              <a:rPr lang="ru-RU" dirty="0"/>
              <a:t>захопленій</a:t>
            </a:r>
            <a:r>
              <a:rPr lang="ru-RU" dirty="0"/>
              <a:t> </a:t>
            </a:r>
            <a:r>
              <a:rPr lang="ru-RU" dirty="0"/>
              <a:t>німцями</a:t>
            </a:r>
            <a:r>
              <a:rPr lang="ru-RU" dirty="0"/>
              <a:t> Польщі </a:t>
            </a:r>
            <a:r>
              <a:rPr lang="ru-RU" dirty="0"/>
              <a:t>Домбровський</a:t>
            </a:r>
            <a:r>
              <a:rPr lang="ru-RU" dirty="0"/>
              <a:t> </a:t>
            </a:r>
            <a:r>
              <a:rPr lang="ru-RU" dirty="0"/>
              <a:t>вугільний</a:t>
            </a:r>
            <a:r>
              <a:rPr lang="ru-RU" dirty="0"/>
              <a:t> </a:t>
            </a:r>
            <a:r>
              <a:rPr lang="ru-RU" dirty="0"/>
              <a:t>басейн</a:t>
            </a:r>
            <a:r>
              <a:rPr lang="ru-RU" dirty="0"/>
              <a:t>, який давав 20% </a:t>
            </a:r>
            <a:r>
              <a:rPr lang="ru-RU" dirty="0"/>
              <a:t>загальноросійського</a:t>
            </a:r>
            <a:r>
              <a:rPr lang="ru-RU" dirty="0"/>
              <a:t> </a:t>
            </a:r>
            <a:r>
              <a:rPr lang="ru-RU" dirty="0"/>
              <a:t>видобутку</a:t>
            </a:r>
            <a:r>
              <a:rPr lang="ru-RU" dirty="0"/>
              <a:t> </a:t>
            </a:r>
            <a:r>
              <a:rPr lang="ru-RU" dirty="0"/>
              <a:t>вугілля</a:t>
            </a:r>
            <a:r>
              <a:rPr lang="ru-RU" dirty="0"/>
              <a:t>. </a:t>
            </a:r>
            <a:r>
              <a:rPr lang="ru-RU" dirty="0"/>
              <a:t>Донбас</a:t>
            </a:r>
            <a:r>
              <a:rPr lang="ru-RU" dirty="0"/>
              <a:t> залишився єдиним великими </a:t>
            </a:r>
            <a:r>
              <a:rPr lang="ru-RU" dirty="0"/>
              <a:t>джерелом</a:t>
            </a:r>
            <a:r>
              <a:rPr lang="ru-RU" dirty="0"/>
              <a:t> </a:t>
            </a:r>
            <a:r>
              <a:rPr lang="ru-RU" dirty="0"/>
              <a:t>постачання</a:t>
            </a:r>
            <a:r>
              <a:rPr lang="ru-RU" dirty="0"/>
              <a:t> </a:t>
            </a:r>
            <a:r>
              <a:rPr lang="ru-RU" dirty="0"/>
              <a:t>воєнної</a:t>
            </a:r>
            <a:r>
              <a:rPr lang="ru-RU" dirty="0"/>
              <a:t> </a:t>
            </a:r>
            <a:r>
              <a:rPr lang="ru-RU" dirty="0"/>
              <a:t>промисловості</a:t>
            </a:r>
            <a:r>
              <a:rPr lang="ru-RU" dirty="0"/>
              <a:t> і </a:t>
            </a:r>
            <a:r>
              <a:rPr lang="ru-RU" dirty="0"/>
              <a:t>залізниць</a:t>
            </a:r>
            <a:r>
              <a:rPr lang="ru-RU" dirty="0"/>
              <a:t> </a:t>
            </a:r>
            <a:r>
              <a:rPr lang="ru-RU" dirty="0"/>
              <a:t>паливом</a:t>
            </a:r>
            <a:r>
              <a:rPr lang="ru-RU" dirty="0"/>
              <a:t>. Були </a:t>
            </a:r>
            <a:r>
              <a:rPr lang="ru-RU" dirty="0"/>
              <a:t>вжиті</a:t>
            </a:r>
            <a:r>
              <a:rPr lang="ru-RU" dirty="0"/>
              <a:t> заходи, що дозволили </a:t>
            </a:r>
            <a:r>
              <a:rPr lang="ru-RU" dirty="0"/>
              <a:t>трохи</a:t>
            </a:r>
            <a:r>
              <a:rPr lang="ru-RU" dirty="0"/>
              <a:t> </a:t>
            </a:r>
            <a:r>
              <a:rPr lang="ru-RU" dirty="0"/>
              <a:t>збільшити</a:t>
            </a:r>
            <a:r>
              <a:rPr lang="ru-RU" dirty="0"/>
              <a:t> </a:t>
            </a:r>
            <a:r>
              <a:rPr lang="ru-RU" dirty="0"/>
              <a:t>видобуток</a:t>
            </a:r>
            <a:r>
              <a:rPr lang="ru-RU" dirty="0"/>
              <a:t> </a:t>
            </a:r>
            <a:r>
              <a:rPr lang="ru-RU" dirty="0"/>
              <a:t>вугілля</a:t>
            </a:r>
            <a:r>
              <a:rPr lang="ru-RU" dirty="0"/>
              <a:t> </a:t>
            </a:r>
            <a:r>
              <a:rPr lang="ru-RU" dirty="0"/>
              <a:t>відносно</a:t>
            </a:r>
            <a:r>
              <a:rPr lang="ru-RU" dirty="0"/>
              <a:t> </a:t>
            </a:r>
            <a:r>
              <a:rPr lang="ru-RU" dirty="0"/>
              <a:t>довоєнного</a:t>
            </a:r>
            <a:r>
              <a:rPr lang="ru-RU" dirty="0"/>
              <a:t> рівня. Проте </a:t>
            </a:r>
            <a:r>
              <a:rPr lang="ru-RU" dirty="0"/>
              <a:t>Донбас</a:t>
            </a:r>
            <a:r>
              <a:rPr lang="ru-RU" dirty="0"/>
              <a:t> не </a:t>
            </a:r>
            <a:r>
              <a:rPr lang="ru-RU" dirty="0"/>
              <a:t>міг</a:t>
            </a:r>
            <a:r>
              <a:rPr lang="ru-RU" dirty="0"/>
              <a:t> </a:t>
            </a:r>
            <a:r>
              <a:rPr lang="ru-RU" dirty="0"/>
              <a:t>забезпечити</a:t>
            </a:r>
            <a:r>
              <a:rPr lang="ru-RU" dirty="0"/>
              <a:t> потреби </a:t>
            </a:r>
            <a:r>
              <a:rPr lang="ru-RU" dirty="0"/>
              <a:t>імперії</a:t>
            </a:r>
            <a:r>
              <a:rPr lang="ru-RU" dirty="0"/>
              <a:t> у </a:t>
            </a:r>
            <a:r>
              <a:rPr lang="ru-RU" dirty="0"/>
              <a:t>паливі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Не </a:t>
            </a:r>
            <a:r>
              <a:rPr lang="ru-RU" dirty="0"/>
              <a:t>кращою</a:t>
            </a:r>
            <a:r>
              <a:rPr lang="ru-RU" dirty="0"/>
              <a:t> була </a:t>
            </a:r>
            <a:r>
              <a:rPr lang="ru-RU" dirty="0"/>
              <a:t>ситуація</a:t>
            </a:r>
            <a:r>
              <a:rPr lang="ru-RU" dirty="0"/>
              <a:t> з </a:t>
            </a:r>
            <a:r>
              <a:rPr lang="ru-RU" dirty="0"/>
              <a:t>видобутком</a:t>
            </a:r>
            <a:r>
              <a:rPr lang="ru-RU" dirty="0"/>
              <a:t> </a:t>
            </a:r>
            <a:r>
              <a:rPr lang="ru-RU" dirty="0"/>
              <a:t>залізної</a:t>
            </a:r>
            <a:r>
              <a:rPr lang="ru-RU" dirty="0"/>
              <a:t> </a:t>
            </a:r>
            <a:r>
              <a:rPr lang="ru-RU" dirty="0"/>
              <a:t>руди</a:t>
            </a:r>
            <a:r>
              <a:rPr lang="ru-RU" dirty="0"/>
              <a:t>. У </a:t>
            </a:r>
            <a:r>
              <a:rPr lang="ru-RU" dirty="0"/>
              <a:t>Криворіжжі</a:t>
            </a:r>
            <a:r>
              <a:rPr lang="ru-RU" dirty="0"/>
              <a:t> її </a:t>
            </a:r>
            <a:r>
              <a:rPr lang="ru-RU" dirty="0"/>
              <a:t>видобуток</a:t>
            </a:r>
            <a:r>
              <a:rPr lang="ru-RU" dirty="0"/>
              <a:t> у 1916 р. </a:t>
            </a:r>
            <a:r>
              <a:rPr lang="ru-RU" dirty="0"/>
              <a:t>скоротився</a:t>
            </a:r>
            <a:r>
              <a:rPr lang="ru-RU" dirty="0"/>
              <a:t> на 27% </a:t>
            </a:r>
            <a:r>
              <a:rPr lang="ru-RU" dirty="0"/>
              <a:t>порівняно</a:t>
            </a:r>
            <a:r>
              <a:rPr lang="ru-RU" dirty="0"/>
              <a:t> з 1913 р. Брак </a:t>
            </a:r>
            <a:r>
              <a:rPr lang="ru-RU" dirty="0"/>
              <a:t>вугілля</a:t>
            </a:r>
            <a:r>
              <a:rPr lang="ru-RU" dirty="0"/>
              <a:t> та </a:t>
            </a:r>
            <a:r>
              <a:rPr lang="ru-RU" dirty="0"/>
              <a:t>залізної</a:t>
            </a:r>
            <a:r>
              <a:rPr lang="ru-RU" dirty="0"/>
              <a:t> </a:t>
            </a:r>
            <a:r>
              <a:rPr lang="ru-RU" dirty="0"/>
              <a:t>руди</a:t>
            </a:r>
            <a:r>
              <a:rPr lang="ru-RU" dirty="0"/>
              <a:t> </a:t>
            </a:r>
            <a:r>
              <a:rPr lang="ru-RU" dirty="0"/>
              <a:t>призвів</a:t>
            </a:r>
            <a:r>
              <a:rPr lang="ru-RU" dirty="0"/>
              <a:t> до </a:t>
            </a:r>
            <a:r>
              <a:rPr lang="ru-RU" dirty="0"/>
              <a:t>скорочення</a:t>
            </a:r>
            <a:r>
              <a:rPr lang="ru-RU" dirty="0"/>
              <a:t> </a:t>
            </a:r>
            <a:r>
              <a:rPr lang="ru-RU" dirty="0"/>
              <a:t>металургії</a:t>
            </a:r>
            <a:r>
              <a:rPr lang="ru-RU" dirty="0"/>
              <a:t>, а </a:t>
            </a:r>
            <a:r>
              <a:rPr lang="ru-RU" dirty="0"/>
              <a:t>нестача</a:t>
            </a:r>
            <a:r>
              <a:rPr lang="ru-RU" dirty="0"/>
              <a:t> </a:t>
            </a:r>
            <a:r>
              <a:rPr lang="ru-RU" dirty="0"/>
              <a:t>металу</a:t>
            </a:r>
            <a:r>
              <a:rPr lang="ru-RU" dirty="0"/>
              <a:t> </a:t>
            </a:r>
            <a:r>
              <a:rPr lang="ru-RU" dirty="0"/>
              <a:t>загрожувала</a:t>
            </a:r>
            <a:r>
              <a:rPr lang="ru-RU" dirty="0"/>
              <a:t> </a:t>
            </a:r>
            <a:r>
              <a:rPr lang="ru-RU" dirty="0"/>
              <a:t>підірвати</a:t>
            </a:r>
            <a:r>
              <a:rPr lang="ru-RU" dirty="0"/>
              <a:t> </a:t>
            </a:r>
            <a:r>
              <a:rPr lang="ru-RU" dirty="0"/>
              <a:t>виробництво</a:t>
            </a:r>
            <a:r>
              <a:rPr lang="ru-RU" dirty="0"/>
              <a:t> </a:t>
            </a:r>
            <a:r>
              <a:rPr lang="ru-RU" dirty="0"/>
              <a:t>зброї</a:t>
            </a:r>
            <a:r>
              <a:rPr lang="ru-RU" dirty="0"/>
              <a:t>. </a:t>
            </a:r>
          </a:p>
          <a:p>
            <a:pPr marL="45720" indent="0">
              <a:buNone/>
            </a:pPr>
            <a:r>
              <a:rPr lang="ru-RU" dirty="0"/>
              <a:t>У 1917 р. </a:t>
            </a:r>
            <a:r>
              <a:rPr lang="ru-RU" dirty="0"/>
              <a:t>стався</a:t>
            </a:r>
            <a:r>
              <a:rPr lang="ru-RU" dirty="0"/>
              <a:t> </a:t>
            </a:r>
            <a:r>
              <a:rPr lang="ru-RU" dirty="0"/>
              <a:t>справжній</a:t>
            </a:r>
            <a:r>
              <a:rPr lang="ru-RU" dirty="0"/>
              <a:t> обвал на </a:t>
            </a:r>
            <a:r>
              <a:rPr lang="ru-RU" dirty="0"/>
              <a:t>машинобудівних</a:t>
            </a:r>
            <a:r>
              <a:rPr lang="ru-RU" dirty="0"/>
              <a:t> заводах. Брак </a:t>
            </a:r>
            <a:r>
              <a:rPr lang="ru-RU" dirty="0"/>
              <a:t>палива</a:t>
            </a:r>
            <a:r>
              <a:rPr lang="ru-RU" dirty="0"/>
              <a:t> та </a:t>
            </a:r>
            <a:r>
              <a:rPr lang="ru-RU" dirty="0"/>
              <a:t>металу</a:t>
            </a:r>
            <a:r>
              <a:rPr lang="ru-RU" dirty="0"/>
              <a:t> </a:t>
            </a:r>
            <a:r>
              <a:rPr lang="ru-RU" dirty="0"/>
              <a:t>призвів</a:t>
            </a:r>
            <a:r>
              <a:rPr lang="ru-RU" dirty="0"/>
              <a:t> до </a:t>
            </a:r>
            <a:r>
              <a:rPr lang="ru-RU" dirty="0"/>
              <a:t>збоїв</a:t>
            </a:r>
            <a:r>
              <a:rPr lang="ru-RU" dirty="0"/>
              <a:t> на </a:t>
            </a:r>
            <a:r>
              <a:rPr lang="ru-RU" dirty="0"/>
              <a:t>транспорті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Назрівання</a:t>
            </a:r>
            <a:r>
              <a:rPr lang="ru-RU" sz="2400" b="1" dirty="0"/>
              <a:t> </a:t>
            </a:r>
            <a:r>
              <a:rPr lang="ru-RU" sz="2400" b="1" dirty="0"/>
              <a:t>суспільної</a:t>
            </a:r>
            <a:r>
              <a:rPr lang="ru-RU" sz="2400" b="1" dirty="0"/>
              <a:t> </a:t>
            </a:r>
            <a:r>
              <a:rPr lang="ru-RU" sz="2400" b="1" dirty="0"/>
              <a:t>кризи</a:t>
            </a:r>
            <a:r>
              <a:rPr lang="ru-RU" sz="2400" b="1" dirty="0"/>
              <a:t> у Російській </a:t>
            </a:r>
            <a:r>
              <a:rPr lang="ru-RU" sz="2400" b="1" dirty="0"/>
              <a:t>імперії</a:t>
            </a:r>
            <a:r>
              <a:rPr lang="ru-RU" sz="2400" b="1" dirty="0"/>
              <a:t> та Австро-</a:t>
            </a:r>
            <a:r>
              <a:rPr lang="ru-RU" sz="2400" b="1" dirty="0"/>
              <a:t>Угорщині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5520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krmap.su/program2010/uh10/uh10_12_files/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05" y="764704"/>
            <a:ext cx="8079894" cy="524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kuncevo.ucoz.ru/ist_ukr10_turch/cherga19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98" y="849014"/>
            <a:ext cx="8265801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39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Назрівання</a:t>
            </a:r>
            <a:r>
              <a:rPr lang="ru-RU" sz="2400" b="1" dirty="0"/>
              <a:t> </a:t>
            </a:r>
            <a:r>
              <a:rPr lang="ru-RU" sz="2400" b="1" dirty="0"/>
              <a:t>суспільної</a:t>
            </a:r>
            <a:r>
              <a:rPr lang="ru-RU" sz="2400" b="1" dirty="0"/>
              <a:t> </a:t>
            </a:r>
            <a:r>
              <a:rPr lang="ru-RU" sz="2400" b="1" dirty="0"/>
              <a:t>кризи</a:t>
            </a:r>
            <a:r>
              <a:rPr lang="ru-RU" sz="2400" b="1" dirty="0"/>
              <a:t> у Російській </a:t>
            </a:r>
            <a:r>
              <a:rPr lang="ru-RU" sz="2400" b="1" dirty="0"/>
              <a:t>імперії</a:t>
            </a:r>
            <a:r>
              <a:rPr lang="ru-RU" sz="2400" b="1" dirty="0"/>
              <a:t> та Австро-</a:t>
            </a:r>
            <a:r>
              <a:rPr lang="ru-RU" sz="2400" b="1" dirty="0"/>
              <a:t>Угорщині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19070"/>
            <a:ext cx="8424936" cy="4878282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Посилилась </a:t>
            </a:r>
            <a:r>
              <a:rPr lang="ru-RU" dirty="0"/>
              <a:t>соціальна</a:t>
            </a:r>
            <a:r>
              <a:rPr lang="ru-RU" dirty="0"/>
              <a:t> </a:t>
            </a:r>
            <a:r>
              <a:rPr lang="ru-RU" dirty="0"/>
              <a:t>напруга</a:t>
            </a:r>
            <a:r>
              <a:rPr lang="ru-RU" dirty="0"/>
              <a:t>. </a:t>
            </a:r>
            <a:r>
              <a:rPr lang="ru-RU" dirty="0"/>
              <a:t>Намагаючись</a:t>
            </a:r>
            <a:r>
              <a:rPr lang="ru-RU" dirty="0"/>
              <a:t> </a:t>
            </a:r>
            <a:r>
              <a:rPr lang="ru-RU" dirty="0"/>
              <a:t>відстояти</a:t>
            </a:r>
            <a:r>
              <a:rPr lang="ru-RU" dirty="0"/>
              <a:t> свої </a:t>
            </a:r>
            <a:r>
              <a:rPr lang="ru-RU" dirty="0"/>
              <a:t>інтереси</a:t>
            </a:r>
            <a:r>
              <a:rPr lang="ru-RU" dirty="0"/>
              <a:t>, </a:t>
            </a:r>
            <a:r>
              <a:rPr lang="ru-RU" dirty="0"/>
              <a:t>робітники</a:t>
            </a:r>
            <a:r>
              <a:rPr lang="ru-RU" dirty="0"/>
              <a:t> </a:t>
            </a:r>
            <a:r>
              <a:rPr lang="ru-RU" dirty="0"/>
              <a:t>вдавалися</a:t>
            </a:r>
            <a:r>
              <a:rPr lang="ru-RU" dirty="0"/>
              <a:t> до </a:t>
            </a:r>
            <a:r>
              <a:rPr lang="ru-RU" dirty="0"/>
              <a:t>страйків</a:t>
            </a:r>
            <a:r>
              <a:rPr lang="ru-RU" dirty="0"/>
              <a:t>. З 1914 по 1917 рр. в </a:t>
            </a:r>
            <a:r>
              <a:rPr lang="ru-RU" dirty="0"/>
              <a:t>Україні</a:t>
            </a:r>
            <a:r>
              <a:rPr lang="ru-RU" dirty="0"/>
              <a:t> </a:t>
            </a:r>
            <a:r>
              <a:rPr lang="ru-RU" dirty="0"/>
              <a:t>відбулось</a:t>
            </a:r>
            <a:r>
              <a:rPr lang="ru-RU" dirty="0"/>
              <a:t> близько 400 </a:t>
            </a:r>
            <a:r>
              <a:rPr lang="ru-RU" dirty="0"/>
              <a:t>страйків</a:t>
            </a:r>
            <a:r>
              <a:rPr lang="ru-RU" dirty="0"/>
              <a:t>, у яких взяло участь майже 300 </a:t>
            </a:r>
            <a:r>
              <a:rPr lang="ru-RU" dirty="0"/>
              <a:t>тисяч</a:t>
            </a:r>
            <a:r>
              <a:rPr lang="ru-RU" dirty="0"/>
              <a:t> </a:t>
            </a:r>
            <a:r>
              <a:rPr lang="ru-RU" dirty="0"/>
              <a:t>чол</a:t>
            </a:r>
            <a:r>
              <a:rPr lang="ru-RU" dirty="0"/>
              <a:t>. Уряд </a:t>
            </a:r>
            <a:r>
              <a:rPr lang="ru-RU" dirty="0"/>
              <a:t>відповідав</a:t>
            </a:r>
            <a:r>
              <a:rPr lang="ru-RU" dirty="0"/>
              <a:t> на такі заходи </a:t>
            </a:r>
            <a:r>
              <a:rPr lang="ru-RU" dirty="0"/>
              <a:t>репресіями</a:t>
            </a:r>
            <a:r>
              <a:rPr lang="ru-RU" dirty="0"/>
              <a:t>, </a:t>
            </a:r>
            <a:r>
              <a:rPr lang="ru-RU" dirty="0"/>
              <a:t>арештовуючи</a:t>
            </a:r>
            <a:r>
              <a:rPr lang="ru-RU" dirty="0"/>
              <a:t> </a:t>
            </a:r>
            <a:r>
              <a:rPr lang="ru-RU" dirty="0"/>
              <a:t>страйкарів</a:t>
            </a:r>
            <a:r>
              <a:rPr lang="ru-RU" dirty="0"/>
              <a:t> та </a:t>
            </a:r>
            <a:r>
              <a:rPr lang="ru-RU" dirty="0"/>
              <a:t>відправляючи</a:t>
            </a:r>
            <a:r>
              <a:rPr lang="ru-RU" dirty="0"/>
              <a:t> їх на фронт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Найбільш </a:t>
            </a:r>
            <a:r>
              <a:rPr lang="ru-RU" dirty="0"/>
              <a:t>гострою</a:t>
            </a:r>
            <a:r>
              <a:rPr lang="ru-RU" dirty="0"/>
              <a:t> формою протесту стали </a:t>
            </a:r>
            <a:r>
              <a:rPr lang="ru-RU" dirty="0"/>
              <a:t>солдатські</a:t>
            </a:r>
            <a:r>
              <a:rPr lang="ru-RU" dirty="0"/>
              <a:t> </a:t>
            </a:r>
            <a:r>
              <a:rPr lang="ru-RU" dirty="0"/>
              <a:t>постання</a:t>
            </a:r>
            <a:r>
              <a:rPr lang="ru-RU" dirty="0"/>
              <a:t>. Так, 25 жовтня 1916 р. </a:t>
            </a:r>
            <a:r>
              <a:rPr lang="ru-RU" dirty="0"/>
              <a:t>повстало</a:t>
            </a:r>
            <a:r>
              <a:rPr lang="ru-RU" dirty="0"/>
              <a:t> 6 тис. </a:t>
            </a:r>
            <a:r>
              <a:rPr lang="ru-RU" dirty="0"/>
              <a:t>солдатів</a:t>
            </a:r>
            <a:r>
              <a:rPr lang="ru-RU" dirty="0"/>
              <a:t> </a:t>
            </a:r>
            <a:r>
              <a:rPr lang="ru-RU" dirty="0"/>
              <a:t>охоплених</a:t>
            </a:r>
            <a:r>
              <a:rPr lang="ru-RU" dirty="0"/>
              <a:t> </a:t>
            </a:r>
            <a:r>
              <a:rPr lang="ru-RU" dirty="0"/>
              <a:t>антивоєнними</a:t>
            </a:r>
            <a:r>
              <a:rPr lang="ru-RU" dirty="0"/>
              <a:t> настроями на </a:t>
            </a:r>
            <a:r>
              <a:rPr lang="ru-RU" dirty="0"/>
              <a:t>призовному</a:t>
            </a:r>
            <a:r>
              <a:rPr lang="ru-RU" dirty="0"/>
              <a:t> </a:t>
            </a:r>
            <a:r>
              <a:rPr lang="ru-RU" dirty="0"/>
              <a:t>пункті</a:t>
            </a:r>
            <a:r>
              <a:rPr lang="ru-RU" dirty="0"/>
              <a:t> у </a:t>
            </a:r>
            <a:r>
              <a:rPr lang="ru-RU" dirty="0"/>
              <a:t>Кременчуці</a:t>
            </a:r>
            <a:r>
              <a:rPr lang="ru-RU" dirty="0"/>
              <a:t>. Влада </a:t>
            </a:r>
            <a:r>
              <a:rPr lang="ru-RU" dirty="0"/>
              <a:t>намагалась</a:t>
            </a:r>
            <a:r>
              <a:rPr lang="ru-RU" dirty="0"/>
              <a:t> </a:t>
            </a:r>
            <a:r>
              <a:rPr lang="ru-RU" dirty="0"/>
              <a:t>контролювати</a:t>
            </a:r>
            <a:r>
              <a:rPr lang="ru-RU" dirty="0"/>
              <a:t> </a:t>
            </a:r>
            <a:r>
              <a:rPr lang="ru-RU" dirty="0"/>
              <a:t>ситуацію</a:t>
            </a:r>
            <a:r>
              <a:rPr lang="ru-RU" dirty="0"/>
              <a:t> не тільки </a:t>
            </a:r>
            <a:r>
              <a:rPr lang="ru-RU" dirty="0"/>
              <a:t>насильницькими</a:t>
            </a:r>
            <a:r>
              <a:rPr lang="ru-RU" dirty="0"/>
              <a:t> методами, а й через вплив на </a:t>
            </a:r>
            <a:r>
              <a:rPr lang="ru-RU" dirty="0"/>
              <a:t>громадські</a:t>
            </a:r>
            <a:r>
              <a:rPr lang="ru-RU" dirty="0"/>
              <a:t> </a:t>
            </a:r>
            <a:r>
              <a:rPr lang="ru-RU" dirty="0"/>
              <a:t>організації</a:t>
            </a:r>
            <a:r>
              <a:rPr lang="ru-RU" dirty="0"/>
              <a:t>, які </a:t>
            </a:r>
            <a:r>
              <a:rPr lang="ru-RU" dirty="0"/>
              <a:t>виникли</a:t>
            </a:r>
            <a:r>
              <a:rPr lang="ru-RU" dirty="0"/>
              <a:t> з її </a:t>
            </a:r>
            <a:r>
              <a:rPr lang="ru-RU" dirty="0"/>
              <a:t>дозволу</a:t>
            </a:r>
            <a:r>
              <a:rPr lang="ru-RU" dirty="0"/>
              <a:t>. Так, завдяки діяльності органів </a:t>
            </a:r>
            <a:r>
              <a:rPr lang="ru-RU" dirty="0"/>
              <a:t>земського</a:t>
            </a:r>
            <a:r>
              <a:rPr lang="ru-RU" dirty="0"/>
              <a:t> і </a:t>
            </a:r>
            <a:r>
              <a:rPr lang="ru-RU" dirty="0"/>
              <a:t>міського</a:t>
            </a:r>
            <a:r>
              <a:rPr lang="ru-RU" dirty="0"/>
              <a:t> </a:t>
            </a:r>
            <a:r>
              <a:rPr lang="ru-RU" dirty="0"/>
              <a:t>самоврядування</a:t>
            </a:r>
            <a:r>
              <a:rPr lang="ru-RU" dirty="0"/>
              <a:t>, були </a:t>
            </a:r>
            <a:r>
              <a:rPr lang="ru-RU" dirty="0"/>
              <a:t>створені</a:t>
            </a:r>
            <a:r>
              <a:rPr lang="ru-RU" dirty="0"/>
              <a:t> на </a:t>
            </a:r>
            <a:r>
              <a:rPr lang="ru-RU" dirty="0"/>
              <a:t>допомогу</a:t>
            </a:r>
            <a:r>
              <a:rPr lang="ru-RU" dirty="0"/>
              <a:t> фронту – Союз земств і Союз </a:t>
            </a:r>
            <a:r>
              <a:rPr lang="ru-RU" dirty="0"/>
              <a:t>міст</a:t>
            </a:r>
            <a:r>
              <a:rPr lang="ru-RU" dirty="0"/>
              <a:t>. </a:t>
            </a:r>
            <a:r>
              <a:rPr lang="ru-RU" dirty="0"/>
              <a:t>Комітет</a:t>
            </a:r>
            <a:r>
              <a:rPr lang="ru-RU" dirty="0"/>
              <a:t> </a:t>
            </a:r>
            <a:r>
              <a:rPr lang="ru-RU" dirty="0"/>
              <a:t>Всеросійського</a:t>
            </a:r>
            <a:r>
              <a:rPr lang="ru-RU" dirty="0"/>
              <a:t> союзу </a:t>
            </a:r>
            <a:r>
              <a:rPr lang="ru-RU" dirty="0"/>
              <a:t>міст</a:t>
            </a:r>
            <a:r>
              <a:rPr lang="ru-RU" dirty="0"/>
              <a:t> на </a:t>
            </a:r>
            <a:r>
              <a:rPr lang="ru-RU" dirty="0"/>
              <a:t>Південно-Західному</a:t>
            </a:r>
            <a:r>
              <a:rPr lang="ru-RU" dirty="0"/>
              <a:t> </a:t>
            </a:r>
            <a:r>
              <a:rPr lang="ru-RU" dirty="0"/>
              <a:t>фронті</a:t>
            </a:r>
            <a:r>
              <a:rPr lang="ru-RU" dirty="0"/>
              <a:t> </a:t>
            </a:r>
            <a:r>
              <a:rPr lang="ru-RU" dirty="0"/>
              <a:t>опинився</a:t>
            </a:r>
            <a:r>
              <a:rPr lang="ru-RU" dirty="0"/>
              <a:t> під контролем українських діячів, які </a:t>
            </a:r>
            <a:r>
              <a:rPr lang="ru-RU" dirty="0"/>
              <a:t>отримали</a:t>
            </a:r>
            <a:r>
              <a:rPr lang="ru-RU" dirty="0"/>
              <a:t> можливість </a:t>
            </a:r>
            <a:r>
              <a:rPr lang="ru-RU" dirty="0"/>
              <a:t>направляти</a:t>
            </a:r>
            <a:r>
              <a:rPr lang="ru-RU" dirty="0"/>
              <a:t> через </a:t>
            </a:r>
            <a:r>
              <a:rPr lang="ru-RU" dirty="0"/>
              <a:t>цю</a:t>
            </a:r>
            <a:r>
              <a:rPr lang="ru-RU" dirty="0"/>
              <a:t> </a:t>
            </a:r>
            <a:r>
              <a:rPr lang="ru-RU" dirty="0"/>
              <a:t>організації</a:t>
            </a:r>
            <a:r>
              <a:rPr lang="ru-RU" dirty="0"/>
              <a:t> </a:t>
            </a:r>
            <a:r>
              <a:rPr lang="ru-RU" dirty="0"/>
              <a:t>великі</a:t>
            </a:r>
            <a:r>
              <a:rPr lang="ru-RU" dirty="0"/>
              <a:t> </a:t>
            </a:r>
            <a:r>
              <a:rPr lang="ru-RU" dirty="0"/>
              <a:t>грошові</a:t>
            </a:r>
            <a:r>
              <a:rPr lang="ru-RU" dirty="0"/>
              <a:t> </a:t>
            </a:r>
            <a:r>
              <a:rPr lang="ru-RU" dirty="0"/>
              <a:t>суми</a:t>
            </a:r>
            <a:r>
              <a:rPr lang="ru-RU" dirty="0"/>
              <a:t> з державного бюджету </a:t>
            </a:r>
            <a:r>
              <a:rPr lang="ru-RU" dirty="0"/>
              <a:t>мешканцям</a:t>
            </a:r>
            <a:r>
              <a:rPr lang="ru-RU" dirty="0"/>
              <a:t> </a:t>
            </a:r>
            <a:r>
              <a:rPr lang="ru-RU" dirty="0"/>
              <a:t>Галичини</a:t>
            </a:r>
            <a:r>
              <a:rPr lang="ru-RU" dirty="0"/>
              <a:t>, які </a:t>
            </a:r>
            <a:r>
              <a:rPr lang="ru-RU" dirty="0"/>
              <a:t>опинилися</a:t>
            </a:r>
            <a:r>
              <a:rPr lang="ru-RU" dirty="0"/>
              <a:t> у </a:t>
            </a:r>
            <a:r>
              <a:rPr lang="ru-RU" dirty="0"/>
              <a:t>Наддніпрянщині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2977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910" dirty="0"/>
              <a:t>Перша </a:t>
            </a:r>
            <a:r>
              <a:rPr lang="ru-RU" sz="1910" dirty="0"/>
              <a:t>світова</a:t>
            </a:r>
            <a:r>
              <a:rPr lang="ru-RU" sz="1910" dirty="0"/>
              <a:t> </a:t>
            </a:r>
            <a:r>
              <a:rPr lang="ru-RU" sz="1910" dirty="0"/>
              <a:t>війна</a:t>
            </a:r>
            <a:r>
              <a:rPr lang="ru-RU" sz="1910" dirty="0"/>
              <a:t> набрала затяжного характеру і </a:t>
            </a:r>
            <a:r>
              <a:rPr lang="ru-RU" sz="1910" dirty="0"/>
              <a:t>сподівання</a:t>
            </a:r>
            <a:r>
              <a:rPr lang="ru-RU" sz="1910" dirty="0"/>
              <a:t> лідерів </a:t>
            </a:r>
            <a:r>
              <a:rPr lang="ru-RU" sz="1910" dirty="0"/>
              <a:t>національного</a:t>
            </a:r>
            <a:r>
              <a:rPr lang="ru-RU" sz="1910" dirty="0"/>
              <a:t> </a:t>
            </a:r>
            <a:r>
              <a:rPr lang="ru-RU" sz="1910" dirty="0"/>
              <a:t>руху</a:t>
            </a:r>
            <a:r>
              <a:rPr lang="ru-RU" sz="1910" dirty="0"/>
              <a:t> на </a:t>
            </a:r>
            <a:r>
              <a:rPr lang="ru-RU" sz="1910" dirty="0"/>
              <a:t>розв’язання</a:t>
            </a:r>
            <a:r>
              <a:rPr lang="ru-RU" sz="1910" dirty="0"/>
              <a:t> українського </a:t>
            </a:r>
            <a:r>
              <a:rPr lang="ru-RU" sz="1910" dirty="0"/>
              <a:t>питання</a:t>
            </a:r>
            <a:r>
              <a:rPr lang="ru-RU" sz="1910" dirty="0"/>
              <a:t> ставало все </a:t>
            </a:r>
            <a:r>
              <a:rPr lang="ru-RU" sz="1910" dirty="0"/>
              <a:t>більше</a:t>
            </a:r>
            <a:r>
              <a:rPr lang="ru-RU" sz="1910" dirty="0"/>
              <a:t> </a:t>
            </a:r>
            <a:r>
              <a:rPr lang="ru-RU" sz="1910" dirty="0"/>
              <a:t>безнадійним</a:t>
            </a:r>
            <a:r>
              <a:rPr lang="ru-RU" sz="1910" dirty="0"/>
              <a:t>. 5 травня 1915 р. було створено </a:t>
            </a:r>
            <a:r>
              <a:rPr lang="ru-RU" sz="1910" dirty="0"/>
              <a:t>організацію</a:t>
            </a:r>
            <a:r>
              <a:rPr lang="ru-RU" sz="1910" dirty="0"/>
              <a:t> під назвою “Загальна </a:t>
            </a:r>
            <a:r>
              <a:rPr lang="ru-RU" sz="1910" dirty="0"/>
              <a:t>українська</a:t>
            </a:r>
            <a:r>
              <a:rPr lang="ru-RU" sz="1910" dirty="0"/>
              <a:t> рада” (ЗУР). Штаб-квартира </a:t>
            </a:r>
            <a:r>
              <a:rPr lang="ru-RU" sz="1910" dirty="0"/>
              <a:t>організації</a:t>
            </a:r>
            <a:r>
              <a:rPr lang="ru-RU" sz="1910" dirty="0"/>
              <a:t> </a:t>
            </a:r>
            <a:r>
              <a:rPr lang="ru-RU" sz="1910" dirty="0"/>
              <a:t>знаходилась</a:t>
            </a:r>
            <a:r>
              <a:rPr lang="ru-RU" sz="1910" dirty="0"/>
              <a:t> у </a:t>
            </a:r>
            <a:r>
              <a:rPr lang="ru-RU" sz="1910" dirty="0"/>
              <a:t>Відні</a:t>
            </a:r>
            <a:r>
              <a:rPr lang="ru-RU" sz="1910" dirty="0"/>
              <a:t>. Її президентом став </a:t>
            </a:r>
            <a:r>
              <a:rPr lang="ru-RU" sz="1910" dirty="0" smtClean="0"/>
              <a:t>К.Левицький</a:t>
            </a:r>
            <a:r>
              <a:rPr lang="ru-RU" sz="1910" dirty="0" smtClean="0"/>
              <a:t>.</a:t>
            </a:r>
          </a:p>
          <a:p>
            <a:pPr marL="45720" indent="0">
              <a:buNone/>
            </a:pPr>
            <a:r>
              <a:rPr lang="ru-RU" sz="1910" dirty="0" smtClean="0"/>
              <a:t>Водночас</a:t>
            </a:r>
            <a:r>
              <a:rPr lang="ru-RU" sz="1910" dirty="0"/>
              <a:t>, </a:t>
            </a:r>
            <a:r>
              <a:rPr lang="ru-RU" sz="1910" dirty="0"/>
              <a:t>аналогічне</a:t>
            </a:r>
            <a:r>
              <a:rPr lang="ru-RU" sz="1910" dirty="0"/>
              <a:t> </a:t>
            </a:r>
            <a:r>
              <a:rPr lang="ru-RU" sz="1910" dirty="0"/>
              <a:t>питання</a:t>
            </a:r>
            <a:r>
              <a:rPr lang="ru-RU" sz="1910" dirty="0"/>
              <a:t> </a:t>
            </a:r>
            <a:r>
              <a:rPr lang="ru-RU" sz="1910" dirty="0"/>
              <a:t>намагались</a:t>
            </a:r>
            <a:r>
              <a:rPr lang="ru-RU" sz="1910" dirty="0"/>
              <a:t> </a:t>
            </a:r>
            <a:r>
              <a:rPr lang="ru-RU" sz="1910" dirty="0"/>
              <a:t>розв’язати</a:t>
            </a:r>
            <a:r>
              <a:rPr lang="ru-RU" sz="1910" dirty="0"/>
              <a:t> і поляки. Вони </a:t>
            </a:r>
            <a:r>
              <a:rPr lang="ru-RU" sz="1910" dirty="0"/>
              <a:t>теж</a:t>
            </a:r>
            <a:r>
              <a:rPr lang="ru-RU" sz="1910" dirty="0"/>
              <a:t> </a:t>
            </a:r>
            <a:r>
              <a:rPr lang="ru-RU" sz="1910" dirty="0"/>
              <a:t>хотіли</a:t>
            </a:r>
            <a:r>
              <a:rPr lang="ru-RU" sz="1910" dirty="0"/>
              <a:t> </a:t>
            </a:r>
            <a:r>
              <a:rPr lang="ru-RU" sz="1910" dirty="0"/>
              <a:t>відродити</a:t>
            </a:r>
            <a:r>
              <a:rPr lang="ru-RU" sz="1910" dirty="0"/>
              <a:t> свою </a:t>
            </a:r>
            <a:r>
              <a:rPr lang="ru-RU" sz="1910" dirty="0"/>
              <a:t>національну</a:t>
            </a:r>
            <a:r>
              <a:rPr lang="ru-RU" sz="1910" dirty="0"/>
              <a:t> державу. </a:t>
            </a:r>
            <a:r>
              <a:rPr lang="ru-RU" sz="1910" dirty="0"/>
              <a:t>Німеччина</a:t>
            </a:r>
            <a:r>
              <a:rPr lang="ru-RU" sz="1910" dirty="0"/>
              <a:t> та Австро-</a:t>
            </a:r>
            <a:r>
              <a:rPr lang="ru-RU" sz="1910" dirty="0"/>
              <a:t>Угорщина</a:t>
            </a:r>
            <a:r>
              <a:rPr lang="ru-RU" sz="1910" dirty="0"/>
              <a:t> </a:t>
            </a:r>
            <a:r>
              <a:rPr lang="ru-RU" sz="1910" dirty="0"/>
              <a:t>виснажені</a:t>
            </a:r>
            <a:r>
              <a:rPr lang="ru-RU" sz="1910" dirty="0"/>
              <a:t> </a:t>
            </a:r>
            <a:r>
              <a:rPr lang="ru-RU" sz="1910" dirty="0"/>
              <a:t>війною</a:t>
            </a:r>
            <a:r>
              <a:rPr lang="ru-RU" sz="1910" dirty="0"/>
              <a:t> з </a:t>
            </a:r>
            <a:r>
              <a:rPr lang="ru-RU" sz="1910" dirty="0"/>
              <a:t>Росією</a:t>
            </a:r>
            <a:r>
              <a:rPr lang="ru-RU" sz="1910" dirty="0"/>
              <a:t> </a:t>
            </a:r>
            <a:r>
              <a:rPr lang="ru-RU" sz="1910" dirty="0"/>
              <a:t>вирішили</a:t>
            </a:r>
            <a:r>
              <a:rPr lang="ru-RU" sz="1910" dirty="0"/>
              <a:t> </a:t>
            </a:r>
            <a:r>
              <a:rPr lang="ru-RU" sz="1910" dirty="0"/>
              <a:t>відгородитися</a:t>
            </a:r>
            <a:r>
              <a:rPr lang="ru-RU" sz="1910" dirty="0"/>
              <a:t> від неї </a:t>
            </a:r>
            <a:r>
              <a:rPr lang="ru-RU" sz="1910" dirty="0"/>
              <a:t>новоствореною</a:t>
            </a:r>
            <a:r>
              <a:rPr lang="ru-RU" sz="1910" dirty="0"/>
              <a:t> </a:t>
            </a:r>
            <a:r>
              <a:rPr lang="ru-RU" sz="1910" dirty="0"/>
              <a:t>польською</a:t>
            </a:r>
            <a:r>
              <a:rPr lang="ru-RU" sz="1910" dirty="0"/>
              <a:t> державою</a:t>
            </a:r>
            <a:r>
              <a:rPr lang="ru-RU" sz="1910" dirty="0" smtClean="0"/>
              <a:t>.</a:t>
            </a:r>
            <a:endParaRPr lang="ru-RU" sz="1910" dirty="0"/>
          </a:p>
          <a:p>
            <a:pPr marL="45720" indent="0">
              <a:buNone/>
            </a:pPr>
            <a:r>
              <a:rPr lang="ru-RU" sz="1910" dirty="0"/>
              <a:t>У листопада 1916 р. австро-</a:t>
            </a:r>
            <a:r>
              <a:rPr lang="ru-RU" sz="1910" dirty="0"/>
              <a:t>німецький</a:t>
            </a:r>
            <a:r>
              <a:rPr lang="ru-RU" sz="1910" dirty="0"/>
              <a:t> блок </a:t>
            </a:r>
            <a:r>
              <a:rPr lang="ru-RU" sz="1910" dirty="0"/>
              <a:t>погодився</a:t>
            </a:r>
            <a:r>
              <a:rPr lang="ru-RU" sz="1910" dirty="0"/>
              <a:t> на </a:t>
            </a:r>
            <a:r>
              <a:rPr lang="ru-RU" sz="1910" dirty="0"/>
              <a:t>утворення</a:t>
            </a:r>
            <a:r>
              <a:rPr lang="ru-RU" sz="1910" dirty="0"/>
              <a:t> </a:t>
            </a:r>
            <a:r>
              <a:rPr lang="ru-RU" sz="1910" dirty="0"/>
              <a:t>Польського</a:t>
            </a:r>
            <a:r>
              <a:rPr lang="ru-RU" sz="1910" dirty="0"/>
              <a:t> </a:t>
            </a:r>
            <a:r>
              <a:rPr lang="ru-RU" sz="1910" dirty="0"/>
              <a:t>королівства</a:t>
            </a:r>
            <a:r>
              <a:rPr lang="ru-RU" sz="1910" dirty="0"/>
              <a:t>, до складу якого мала </a:t>
            </a:r>
            <a:r>
              <a:rPr lang="ru-RU" sz="1910" dirty="0"/>
              <a:t>увійти</a:t>
            </a:r>
            <a:r>
              <a:rPr lang="ru-RU" sz="1910" dirty="0"/>
              <a:t> </a:t>
            </a:r>
            <a:r>
              <a:rPr lang="ru-RU" sz="1910" dirty="0"/>
              <a:t>Галичина</a:t>
            </a:r>
            <a:r>
              <a:rPr lang="ru-RU" sz="1910" dirty="0"/>
              <a:t>. Серед лідерів </a:t>
            </a:r>
            <a:r>
              <a:rPr lang="ru-RU" sz="1910" dirty="0"/>
              <a:t>Загальної</a:t>
            </a:r>
            <a:r>
              <a:rPr lang="ru-RU" sz="1910" dirty="0"/>
              <a:t> української ради взяли гору </a:t>
            </a:r>
            <a:r>
              <a:rPr lang="ru-RU" sz="1910" dirty="0"/>
              <a:t>емоції</a:t>
            </a:r>
            <a:r>
              <a:rPr lang="ru-RU" sz="1910" dirty="0"/>
              <a:t> і 6 листопада 1916 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 smtClean="0"/>
              <a:t>Тенденції розвитку національного руху 1915-1916 рр.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127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1.gstatic.com/images?q=tbn:ANd9GcR_Akrjgx8TdOTpgm6VPUi_PfRanf2dBCJcjLp9Ly10M4lj4_w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68" y="1268760"/>
            <a:ext cx="851977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3.gstatic.com/images?q=tbn:ANd9GcSHXJY5lhMF4DuGpOXOdlcp-eLRLtgAYXc11XMPhV7EoFX5dUURw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27003"/>
            <a:ext cx="8486657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66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/>
              <a:t>Тенденції розвитку національного руху 1915-1916 рр.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19070"/>
            <a:ext cx="8568951" cy="4878282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/>
              <a:t>У </a:t>
            </a:r>
            <a:r>
              <a:rPr lang="ru-RU" dirty="0"/>
              <a:t>Наддніпрянщині</a:t>
            </a:r>
            <a:r>
              <a:rPr lang="ru-RU" dirty="0"/>
              <a:t> мало хто </a:t>
            </a:r>
            <a:r>
              <a:rPr lang="ru-RU" dirty="0"/>
              <a:t>розраховував</a:t>
            </a:r>
            <a:r>
              <a:rPr lang="ru-RU" dirty="0"/>
              <a:t>, що австро-</a:t>
            </a:r>
            <a:r>
              <a:rPr lang="ru-RU" dirty="0"/>
              <a:t>німецькі</a:t>
            </a:r>
            <a:r>
              <a:rPr lang="ru-RU" dirty="0"/>
              <a:t> </a:t>
            </a:r>
            <a:r>
              <a:rPr lang="ru-RU" dirty="0"/>
              <a:t>війська</a:t>
            </a:r>
            <a:r>
              <a:rPr lang="ru-RU" dirty="0"/>
              <a:t> </a:t>
            </a:r>
            <a:r>
              <a:rPr lang="ru-RU" dirty="0"/>
              <a:t>принесуть</a:t>
            </a:r>
            <a:r>
              <a:rPr lang="ru-RU" dirty="0"/>
              <a:t> </a:t>
            </a:r>
            <a:r>
              <a:rPr lang="ru-RU" dirty="0"/>
              <a:t>Україні</a:t>
            </a:r>
            <a:r>
              <a:rPr lang="ru-RU" dirty="0"/>
              <a:t> </a:t>
            </a:r>
            <a:r>
              <a:rPr lang="ru-RU" dirty="0"/>
              <a:t>національне</a:t>
            </a:r>
            <a:r>
              <a:rPr lang="ru-RU" dirty="0"/>
              <a:t> </a:t>
            </a:r>
            <a:r>
              <a:rPr lang="ru-RU" dirty="0"/>
              <a:t>звільнення</a:t>
            </a:r>
            <a:r>
              <a:rPr lang="ru-RU" dirty="0"/>
              <a:t>. У </a:t>
            </a:r>
            <a:r>
              <a:rPr lang="ru-RU" dirty="0"/>
              <a:t>серпні</a:t>
            </a:r>
            <a:r>
              <a:rPr lang="ru-RU" dirty="0"/>
              <a:t> 1915 р. </a:t>
            </a:r>
            <a:r>
              <a:rPr lang="ru-RU" dirty="0"/>
              <a:t>міністр</a:t>
            </a:r>
            <a:r>
              <a:rPr lang="ru-RU" dirty="0"/>
              <a:t> </a:t>
            </a:r>
            <a:r>
              <a:rPr lang="ru-RU" dirty="0"/>
              <a:t>освіти</a:t>
            </a:r>
            <a:r>
              <a:rPr lang="ru-RU" dirty="0"/>
              <a:t> </a:t>
            </a:r>
            <a:r>
              <a:rPr lang="ru-RU" dirty="0"/>
              <a:t>Ігнатьєв</a:t>
            </a:r>
            <a:r>
              <a:rPr lang="ru-RU" dirty="0"/>
              <a:t> прийняв </a:t>
            </a:r>
            <a:r>
              <a:rPr lang="ru-RU" dirty="0"/>
              <a:t>українську</a:t>
            </a:r>
            <a:r>
              <a:rPr lang="ru-RU" dirty="0"/>
              <a:t> </a:t>
            </a:r>
            <a:r>
              <a:rPr lang="ru-RU" dirty="0"/>
              <a:t>делегацію</a:t>
            </a:r>
            <a:r>
              <a:rPr lang="ru-RU" dirty="0"/>
              <a:t> у </a:t>
            </a:r>
            <a:r>
              <a:rPr lang="ru-RU" dirty="0"/>
              <a:t>складі</a:t>
            </a:r>
            <a:r>
              <a:rPr lang="ru-RU" dirty="0"/>
              <a:t> депутата Державної </a:t>
            </a:r>
            <a:r>
              <a:rPr lang="ru-RU" dirty="0"/>
              <a:t>думи</a:t>
            </a:r>
            <a:r>
              <a:rPr lang="ru-RU" dirty="0"/>
              <a:t> </a:t>
            </a:r>
            <a:r>
              <a:rPr lang="ru-RU" dirty="0"/>
              <a:t>професора</a:t>
            </a:r>
            <a:r>
              <a:rPr lang="ru-RU" dirty="0"/>
              <a:t> </a:t>
            </a:r>
            <a:r>
              <a:rPr lang="ru-RU" dirty="0"/>
              <a:t>Є.Іванова</a:t>
            </a:r>
            <a:r>
              <a:rPr lang="ru-RU" dirty="0"/>
              <a:t>, педагога і </a:t>
            </a:r>
            <a:r>
              <a:rPr lang="ru-RU" dirty="0"/>
              <a:t>громадської</a:t>
            </a:r>
            <a:r>
              <a:rPr lang="ru-RU" dirty="0"/>
              <a:t> </a:t>
            </a:r>
            <a:r>
              <a:rPr lang="ru-RU" dirty="0"/>
              <a:t>діячки</a:t>
            </a:r>
            <a:r>
              <a:rPr lang="ru-RU" dirty="0"/>
              <a:t> </a:t>
            </a:r>
            <a:r>
              <a:rPr lang="ru-RU" dirty="0"/>
              <a:t>С.Русової</a:t>
            </a:r>
            <a:r>
              <a:rPr lang="ru-RU" dirty="0"/>
              <a:t> та </a:t>
            </a:r>
            <a:r>
              <a:rPr lang="ru-RU" dirty="0"/>
              <a:t>журналіста</a:t>
            </a:r>
            <a:r>
              <a:rPr lang="ru-RU" dirty="0"/>
              <a:t> </a:t>
            </a:r>
            <a:r>
              <a:rPr lang="ru-RU" dirty="0"/>
              <a:t>Ф.Матушевського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Влада не допускала й думки про можливість </a:t>
            </a:r>
            <a:r>
              <a:rPr lang="ru-RU" dirty="0"/>
              <a:t>розгортання</a:t>
            </a:r>
            <a:r>
              <a:rPr lang="ru-RU" dirty="0"/>
              <a:t> українського </a:t>
            </a:r>
            <a:r>
              <a:rPr lang="ru-RU" dirty="0"/>
              <a:t>національного</a:t>
            </a:r>
            <a:r>
              <a:rPr lang="ru-RU" dirty="0"/>
              <a:t> </a:t>
            </a:r>
            <a:r>
              <a:rPr lang="ru-RU" dirty="0"/>
              <a:t>руху</a:t>
            </a:r>
            <a:r>
              <a:rPr lang="ru-RU" dirty="0"/>
              <a:t>. Поступово потреба </a:t>
            </a:r>
            <a:r>
              <a:rPr lang="ru-RU" dirty="0"/>
              <a:t>змінити</a:t>
            </a:r>
            <a:r>
              <a:rPr lang="ru-RU" dirty="0"/>
              <a:t> </a:t>
            </a:r>
            <a:r>
              <a:rPr lang="ru-RU" dirty="0"/>
              <a:t>політику</a:t>
            </a:r>
            <a:r>
              <a:rPr lang="ru-RU" dirty="0"/>
              <a:t> стала ясною для його лідерів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У 1915 р. на Катеринославщині </a:t>
            </a:r>
            <a:r>
              <a:rPr lang="ru-RU" dirty="0"/>
              <a:t>виник</a:t>
            </a:r>
            <a:r>
              <a:rPr lang="ru-RU" dirty="0"/>
              <a:t> </a:t>
            </a:r>
            <a:r>
              <a:rPr lang="ru-RU" dirty="0"/>
              <a:t>комітет</a:t>
            </a:r>
            <a:r>
              <a:rPr lang="ru-RU" dirty="0"/>
              <a:t>, що </a:t>
            </a:r>
            <a:r>
              <a:rPr lang="ru-RU" dirty="0"/>
              <a:t>мав</a:t>
            </a:r>
            <a:r>
              <a:rPr lang="ru-RU" dirty="0"/>
              <a:t> </a:t>
            </a:r>
            <a:r>
              <a:rPr lang="ru-RU" dirty="0"/>
              <a:t>підготувати</a:t>
            </a:r>
            <a:r>
              <a:rPr lang="ru-RU" dirty="0"/>
              <a:t> створення </a:t>
            </a:r>
            <a:r>
              <a:rPr lang="ru-RU" dirty="0"/>
              <a:t>нової</a:t>
            </a:r>
            <a:r>
              <a:rPr lang="ru-RU" dirty="0"/>
              <a:t> </a:t>
            </a:r>
            <a:r>
              <a:rPr lang="ru-RU" dirty="0"/>
              <a:t>організації</a:t>
            </a:r>
            <a:r>
              <a:rPr lang="ru-RU" dirty="0"/>
              <a:t> “Українського </a:t>
            </a:r>
            <a:r>
              <a:rPr lang="ru-RU" dirty="0"/>
              <a:t>самостійного</a:t>
            </a:r>
            <a:r>
              <a:rPr lang="ru-RU" dirty="0"/>
              <a:t> союзу”, метою </a:t>
            </a:r>
            <a:r>
              <a:rPr lang="ru-RU" dirty="0"/>
              <a:t>якої</a:t>
            </a:r>
            <a:r>
              <a:rPr lang="ru-RU" dirty="0"/>
              <a:t> було </a:t>
            </a:r>
            <a:r>
              <a:rPr lang="ru-RU" dirty="0"/>
              <a:t>проголошення</a:t>
            </a:r>
            <a:r>
              <a:rPr lang="ru-RU" dirty="0"/>
              <a:t> незалежної української </a:t>
            </a:r>
            <a:r>
              <a:rPr lang="ru-RU" dirty="0"/>
              <a:t>республіки</a:t>
            </a:r>
            <a:r>
              <a:rPr lang="ru-RU" dirty="0"/>
              <a:t>. Але </a:t>
            </a:r>
            <a:r>
              <a:rPr lang="ru-RU" dirty="0"/>
              <a:t>поліція</a:t>
            </a:r>
            <a:r>
              <a:rPr lang="ru-RU" dirty="0"/>
              <a:t> </a:t>
            </a:r>
            <a:r>
              <a:rPr lang="ru-RU" dirty="0"/>
              <a:t>викрила</a:t>
            </a:r>
            <a:r>
              <a:rPr lang="ru-RU" dirty="0"/>
              <a:t> </a:t>
            </a:r>
            <a:r>
              <a:rPr lang="ru-RU" dirty="0"/>
              <a:t>комітет</a:t>
            </a:r>
            <a:r>
              <a:rPr lang="ru-RU" dirty="0"/>
              <a:t> і </a:t>
            </a:r>
            <a:r>
              <a:rPr lang="ru-RU" dirty="0"/>
              <a:t>заарештувала</a:t>
            </a:r>
            <a:r>
              <a:rPr lang="ru-RU" dirty="0"/>
              <a:t> організаторів цієї </a:t>
            </a:r>
            <a:r>
              <a:rPr lang="ru-RU" dirty="0"/>
              <a:t>акції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У 1916 р. </a:t>
            </a:r>
            <a:r>
              <a:rPr lang="ru-RU" dirty="0"/>
              <a:t>міжпартійна</a:t>
            </a:r>
            <a:r>
              <a:rPr lang="ru-RU" dirty="0"/>
              <a:t> </a:t>
            </a:r>
            <a:r>
              <a:rPr lang="ru-RU" dirty="0"/>
              <a:t>громадсько-політична</a:t>
            </a:r>
            <a:r>
              <a:rPr lang="ru-RU" dirty="0"/>
              <a:t> </a:t>
            </a:r>
            <a:r>
              <a:rPr lang="ru-RU" dirty="0"/>
              <a:t>організація</a:t>
            </a:r>
            <a:r>
              <a:rPr lang="ru-RU" dirty="0"/>
              <a:t> “</a:t>
            </a:r>
            <a:r>
              <a:rPr lang="ru-RU" dirty="0"/>
              <a:t>Товариство</a:t>
            </a:r>
            <a:r>
              <a:rPr lang="ru-RU" dirty="0"/>
              <a:t> Українських </a:t>
            </a:r>
            <a:r>
              <a:rPr lang="ru-RU" dirty="0"/>
              <a:t>Поступовців</a:t>
            </a:r>
            <a:r>
              <a:rPr lang="ru-RU" dirty="0"/>
              <a:t>” </a:t>
            </a:r>
            <a:r>
              <a:rPr lang="ru-RU" dirty="0"/>
              <a:t>виступила</a:t>
            </a:r>
            <a:r>
              <a:rPr lang="ru-RU" dirty="0"/>
              <a:t> з </a:t>
            </a:r>
            <a:r>
              <a:rPr lang="ru-RU" dirty="0"/>
              <a:t>вимогою</a:t>
            </a:r>
            <a:r>
              <a:rPr lang="ru-RU" dirty="0"/>
              <a:t> до </a:t>
            </a:r>
            <a:r>
              <a:rPr lang="ru-RU" dirty="0"/>
              <a:t>російської</a:t>
            </a:r>
            <a:r>
              <a:rPr lang="ru-RU" dirty="0"/>
              <a:t> </a:t>
            </a:r>
            <a:r>
              <a:rPr lang="ru-RU" dirty="0"/>
              <a:t>влади</a:t>
            </a:r>
            <a:r>
              <a:rPr lang="ru-RU" dirty="0"/>
              <a:t> </a:t>
            </a:r>
            <a:r>
              <a:rPr lang="ru-RU" dirty="0"/>
              <a:t>надати</a:t>
            </a:r>
            <a:r>
              <a:rPr lang="ru-RU" dirty="0"/>
              <a:t> </a:t>
            </a:r>
            <a:r>
              <a:rPr lang="ru-RU" dirty="0"/>
              <a:t>Україні</a:t>
            </a:r>
            <a:r>
              <a:rPr lang="ru-RU" dirty="0"/>
              <a:t> </a:t>
            </a:r>
            <a:r>
              <a:rPr lang="ru-RU" dirty="0"/>
              <a:t>автономію</a:t>
            </a:r>
            <a:r>
              <a:rPr lang="ru-RU" dirty="0"/>
              <a:t> із </a:t>
            </a:r>
            <a:r>
              <a:rPr lang="ru-RU" dirty="0"/>
              <a:t>забезпеченням</a:t>
            </a:r>
            <a:r>
              <a:rPr lang="ru-RU" dirty="0"/>
              <a:t> культурно-</a:t>
            </a:r>
            <a:r>
              <a:rPr lang="ru-RU" dirty="0"/>
              <a:t>національних</a:t>
            </a:r>
            <a:r>
              <a:rPr lang="ru-RU" dirty="0"/>
              <a:t> і політичних прав українського народу.</a:t>
            </a:r>
          </a:p>
        </p:txBody>
      </p:sp>
    </p:spTree>
    <p:extLst>
      <p:ext uri="{BB962C8B-B14F-4D97-AF65-F5344CB8AC3E}">
        <p14:creationId xmlns:p14="http://schemas.microsoft.com/office/powerpoint/2010/main" val="249780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Війна</a:t>
            </a:r>
            <a:r>
              <a:rPr lang="ru-RU" dirty="0"/>
              <a:t> </a:t>
            </a:r>
            <a:r>
              <a:rPr lang="ru-RU" dirty="0"/>
              <a:t>затягувалася</a:t>
            </a:r>
            <a:r>
              <a:rPr lang="ru-RU" dirty="0"/>
              <a:t>. </a:t>
            </a:r>
            <a:r>
              <a:rPr lang="ru-RU" dirty="0"/>
              <a:t>Фронти</a:t>
            </a:r>
            <a:r>
              <a:rPr lang="ru-RU" dirty="0"/>
              <a:t> стояли майже без </a:t>
            </a:r>
            <a:r>
              <a:rPr lang="ru-RU" dirty="0"/>
              <a:t>змін</a:t>
            </a:r>
            <a:r>
              <a:rPr lang="ru-RU" dirty="0"/>
              <a:t>. Наприкінці 1916 - на початку 1917 р. </a:t>
            </a:r>
            <a:r>
              <a:rPr lang="ru-RU" dirty="0"/>
              <a:t>російська</a:t>
            </a:r>
            <a:r>
              <a:rPr lang="ru-RU" dirty="0"/>
              <a:t> </a:t>
            </a:r>
            <a:r>
              <a:rPr lang="ru-RU" dirty="0"/>
              <a:t>армія</a:t>
            </a:r>
            <a:r>
              <a:rPr lang="ru-RU" dirty="0"/>
              <a:t> </a:t>
            </a:r>
            <a:r>
              <a:rPr lang="ru-RU" dirty="0"/>
              <a:t>значною</a:t>
            </a:r>
            <a:r>
              <a:rPr lang="ru-RU" dirty="0"/>
              <a:t> </a:t>
            </a:r>
            <a:r>
              <a:rPr lang="ru-RU" dirty="0"/>
              <a:t>мірою</a:t>
            </a:r>
            <a:r>
              <a:rPr lang="ru-RU" dirty="0"/>
              <a:t> </a:t>
            </a:r>
            <a:r>
              <a:rPr lang="ru-RU" dirty="0"/>
              <a:t>втратила</a:t>
            </a:r>
            <a:r>
              <a:rPr lang="ru-RU" dirty="0"/>
              <a:t> </a:t>
            </a:r>
            <a:r>
              <a:rPr lang="ru-RU" dirty="0"/>
              <a:t>бойовий</a:t>
            </a:r>
            <a:r>
              <a:rPr lang="ru-RU" dirty="0"/>
              <a:t> дух. </a:t>
            </a:r>
            <a:r>
              <a:rPr lang="ru-RU" dirty="0"/>
              <a:t>Призовники</a:t>
            </a:r>
            <a:r>
              <a:rPr lang="ru-RU" dirty="0"/>
              <a:t> із запасу </a:t>
            </a:r>
            <a:r>
              <a:rPr lang="ru-RU" dirty="0"/>
              <a:t>місяцями</a:t>
            </a:r>
            <a:r>
              <a:rPr lang="ru-RU" dirty="0"/>
              <a:t> без </a:t>
            </a:r>
            <a:r>
              <a:rPr lang="ru-RU" dirty="0"/>
              <a:t>діла</a:t>
            </a:r>
            <a:r>
              <a:rPr lang="ru-RU" dirty="0"/>
              <a:t> </a:t>
            </a:r>
            <a:r>
              <a:rPr lang="ru-RU" dirty="0"/>
              <a:t>сиділи</a:t>
            </a:r>
            <a:r>
              <a:rPr lang="ru-RU" dirty="0"/>
              <a:t> у казармах, </a:t>
            </a:r>
            <a:r>
              <a:rPr lang="ru-RU" dirty="0"/>
              <a:t>чекаючи</a:t>
            </a:r>
            <a:r>
              <a:rPr lang="ru-RU" dirty="0"/>
              <a:t>, коли їх </a:t>
            </a:r>
            <a:r>
              <a:rPr lang="ru-RU" dirty="0"/>
              <a:t>вишлють</a:t>
            </a:r>
            <a:r>
              <a:rPr lang="ru-RU" dirty="0"/>
              <a:t> на фронт. </a:t>
            </a:r>
            <a:r>
              <a:rPr lang="ru-RU" dirty="0"/>
              <a:t>Їм</a:t>
            </a:r>
            <a:r>
              <a:rPr lang="ru-RU" dirty="0"/>
              <a:t> не вистачало навіть </a:t>
            </a:r>
            <a:r>
              <a:rPr lang="ru-RU" dirty="0"/>
              <a:t>гвинтівок</a:t>
            </a:r>
            <a:r>
              <a:rPr lang="ru-RU" dirty="0"/>
              <a:t> для навчання </a:t>
            </a:r>
            <a:r>
              <a:rPr lang="ru-RU" dirty="0"/>
              <a:t>військовому</a:t>
            </a:r>
            <a:r>
              <a:rPr lang="ru-RU" dirty="0"/>
              <a:t> </a:t>
            </a:r>
            <a:r>
              <a:rPr lang="ru-RU" dirty="0"/>
              <a:t>вишколу</a:t>
            </a:r>
            <a:r>
              <a:rPr lang="ru-RU" dirty="0"/>
              <a:t>.</a:t>
            </a:r>
          </a:p>
          <a:p>
            <a:pPr marL="45720" indent="0">
              <a:buNone/>
            </a:pPr>
            <a:r>
              <a:rPr lang="ru-RU" dirty="0"/>
              <a:t>На початку </a:t>
            </a:r>
            <a:r>
              <a:rPr lang="ru-RU" dirty="0"/>
              <a:t>березня</a:t>
            </a:r>
            <a:r>
              <a:rPr lang="ru-RU" dirty="0"/>
              <a:t> 1917 р. генерал </a:t>
            </a:r>
            <a:r>
              <a:rPr lang="ru-RU" dirty="0"/>
              <a:t>А.Денікін</a:t>
            </a:r>
            <a:r>
              <a:rPr lang="ru-RU" dirty="0"/>
              <a:t> так </a:t>
            </a:r>
            <a:r>
              <a:rPr lang="ru-RU" dirty="0"/>
              <a:t>описував</a:t>
            </a:r>
            <a:r>
              <a:rPr lang="ru-RU" dirty="0"/>
              <a:t> стан 14-ї і 15-ї </a:t>
            </a:r>
            <a:r>
              <a:rPr lang="ru-RU" dirty="0"/>
              <a:t>дивізії</a:t>
            </a:r>
            <a:r>
              <a:rPr lang="ru-RU" dirty="0"/>
              <a:t> </a:t>
            </a:r>
            <a:r>
              <a:rPr lang="ru-RU" dirty="0"/>
              <a:t>російської</a:t>
            </a:r>
            <a:r>
              <a:rPr lang="ru-RU" dirty="0"/>
              <a:t> </a:t>
            </a:r>
            <a:r>
              <a:rPr lang="ru-RU" dirty="0"/>
              <a:t>армії</a:t>
            </a:r>
            <a:r>
              <a:rPr lang="ru-RU" dirty="0"/>
              <a:t> на </a:t>
            </a:r>
            <a:r>
              <a:rPr lang="ru-RU" dirty="0"/>
              <a:t>Південно-Західному</a:t>
            </a:r>
            <a:r>
              <a:rPr lang="ru-RU" dirty="0"/>
              <a:t> </a:t>
            </a:r>
            <a:r>
              <a:rPr lang="ru-RU" dirty="0"/>
              <a:t>фронті</a:t>
            </a:r>
            <a:r>
              <a:rPr lang="ru-RU" dirty="0"/>
              <a:t>: </a:t>
            </a:r>
            <a:r>
              <a:rPr lang="de-DE" dirty="0" smtClean="0"/>
              <a:t>“</a:t>
            </a:r>
            <a:r>
              <a:rPr lang="ru-RU" dirty="0" smtClean="0"/>
              <a:t>Коні</a:t>
            </a:r>
            <a:r>
              <a:rPr lang="ru-RU" dirty="0" smtClean="0"/>
              <a:t> </a:t>
            </a:r>
            <a:r>
              <a:rPr lang="ru-RU" dirty="0"/>
              <a:t>гинули від </a:t>
            </a:r>
            <a:r>
              <a:rPr lang="ru-RU" dirty="0"/>
              <a:t>нестачі</a:t>
            </a:r>
            <a:r>
              <a:rPr lang="ru-RU" dirty="0"/>
              <a:t> </a:t>
            </a:r>
            <a:r>
              <a:rPr lang="ru-RU" dirty="0"/>
              <a:t>кормів</a:t>
            </a:r>
            <a:r>
              <a:rPr lang="ru-RU" dirty="0"/>
              <a:t>, люди мерзли без </a:t>
            </a:r>
            <a:r>
              <a:rPr lang="ru-RU" dirty="0"/>
              <a:t>чобіт</a:t>
            </a:r>
            <a:r>
              <a:rPr lang="ru-RU" dirty="0"/>
              <a:t> та </a:t>
            </a:r>
            <a:r>
              <a:rPr lang="ru-RU" dirty="0"/>
              <a:t>теплої</a:t>
            </a:r>
            <a:r>
              <a:rPr lang="ru-RU" dirty="0"/>
              <a:t> </a:t>
            </a:r>
            <a:r>
              <a:rPr lang="ru-RU" dirty="0"/>
              <a:t>білизни</a:t>
            </a:r>
            <a:r>
              <a:rPr lang="ru-RU" dirty="0"/>
              <a:t> і </a:t>
            </a:r>
            <a:r>
              <a:rPr lang="ru-RU" dirty="0"/>
              <a:t>хворіли</a:t>
            </a:r>
            <a:r>
              <a:rPr lang="ru-RU" dirty="0"/>
              <a:t> </a:t>
            </a:r>
            <a:r>
              <a:rPr lang="ru-RU" dirty="0"/>
              <a:t>тисячами</a:t>
            </a:r>
            <a:r>
              <a:rPr lang="ru-RU" dirty="0"/>
              <a:t>. </a:t>
            </a:r>
            <a:r>
              <a:rPr lang="ru-RU" dirty="0"/>
              <a:t>Солдати</a:t>
            </a:r>
            <a:r>
              <a:rPr lang="ru-RU" dirty="0"/>
              <a:t> кидали </a:t>
            </a:r>
            <a:r>
              <a:rPr lang="ru-RU" dirty="0"/>
              <a:t>зброю</a:t>
            </a:r>
            <a:r>
              <a:rPr lang="ru-RU" dirty="0"/>
              <a:t>, </a:t>
            </a:r>
            <a:r>
              <a:rPr lang="ru-RU" dirty="0"/>
              <a:t>браталися</a:t>
            </a:r>
            <a:r>
              <a:rPr lang="ru-RU" dirty="0"/>
              <a:t> з противником, </a:t>
            </a:r>
            <a:r>
              <a:rPr lang="ru-RU" dirty="0"/>
              <a:t>тікали</a:t>
            </a:r>
            <a:r>
              <a:rPr lang="ru-RU" dirty="0"/>
              <a:t> з фронту</a:t>
            </a:r>
            <a:r>
              <a:rPr lang="ru-RU" dirty="0" smtClean="0"/>
              <a:t>.</a:t>
            </a:r>
            <a:r>
              <a:rPr lang="de-DE" dirty="0" smtClean="0"/>
              <a:t>“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Повертаючись</a:t>
            </a:r>
            <a:r>
              <a:rPr lang="ru-RU" dirty="0"/>
              <a:t> з фронту </a:t>
            </a:r>
            <a:r>
              <a:rPr lang="ru-RU" dirty="0"/>
              <a:t>додому</a:t>
            </a:r>
            <a:r>
              <a:rPr lang="ru-RU" dirty="0"/>
              <a:t> – в </a:t>
            </a:r>
            <a:r>
              <a:rPr lang="ru-RU" dirty="0"/>
              <a:t>рідне</a:t>
            </a:r>
            <a:r>
              <a:rPr lang="ru-RU" dirty="0"/>
              <a:t> село, </a:t>
            </a:r>
            <a:r>
              <a:rPr lang="ru-RU" dirty="0"/>
              <a:t>солдати</a:t>
            </a:r>
            <a:r>
              <a:rPr lang="ru-RU" dirty="0"/>
              <a:t> і тут </a:t>
            </a:r>
            <a:r>
              <a:rPr lang="ru-RU" dirty="0"/>
              <a:t>бачили</a:t>
            </a:r>
            <a:r>
              <a:rPr lang="ru-RU" dirty="0"/>
              <a:t> </a:t>
            </a:r>
            <a:r>
              <a:rPr lang="ru-RU" dirty="0"/>
              <a:t>тяжкі</a:t>
            </a:r>
            <a:r>
              <a:rPr lang="ru-RU" dirty="0"/>
              <a:t> наслідки війни.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dirty="0" smtClean="0"/>
              <a:t>Життя людей на фронті й у тилу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09765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15">
      <a:dk1>
        <a:sysClr val="windowText" lastClr="000000"/>
      </a:dk1>
      <a:lt1>
        <a:sysClr val="window" lastClr="FFFFFF"/>
      </a:lt1>
      <a:dk2>
        <a:srgbClr val="00487E"/>
      </a:dk2>
      <a:lt2>
        <a:srgbClr val="FFC000"/>
      </a:lt2>
      <a:accent1>
        <a:srgbClr val="FFC000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71</TotalTime>
  <Words>936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Сетка</vt:lpstr>
      <vt:lpstr>Посилення економічної та політичної кризи в Російській та Австро-Угорській імперіях</vt:lpstr>
      <vt:lpstr>Зміст:</vt:lpstr>
      <vt:lpstr>Назрівання суспільної кризи у Російській імперії та Австро-Угорщині</vt:lpstr>
      <vt:lpstr>Презентация PowerPoint</vt:lpstr>
      <vt:lpstr>Назрівання суспільної кризи у Російській імперії та Австро-Угорщині</vt:lpstr>
      <vt:lpstr>Тенденції розвитку національного руху 1915-1916 рр.</vt:lpstr>
      <vt:lpstr>Презентация PowerPoint</vt:lpstr>
      <vt:lpstr>Тенденції розвитку національного руху 1915-1916 рр.</vt:lpstr>
      <vt:lpstr>Життя людей на фронті й у тилу</vt:lpstr>
      <vt:lpstr>Презентация PowerPoint</vt:lpstr>
      <vt:lpstr>Життя людей на фронті й у тилу</vt:lpstr>
      <vt:lpstr>Дякуємо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Посилення економічної та політичної кризи в Російській та Австро-Угорській імперіях</dc:title>
  <cp:lastModifiedBy>Маша</cp:lastModifiedBy>
  <cp:revision>12</cp:revision>
  <dcterms:modified xsi:type="dcterms:W3CDTF">2013-12-16T15:48:28Z</dcterms:modified>
</cp:coreProperties>
</file>