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B88E4A-0E4A-4EE5-A80A-C84846CC6C68}" type="datetimeFigureOut">
              <a:rPr lang="uk-UA" smtClean="0"/>
              <a:pPr/>
              <a:t>09.04.2014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CACD62-0A5A-4D3D-94C2-8F45A500B2F2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621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3597024" cy="1427584"/>
          </a:xfrm>
        </p:spPr>
        <p:txBody>
          <a:bodyPr>
            <a:normAutofit fontScale="90000"/>
          </a:bodyPr>
          <a:lstStyle/>
          <a:p>
            <a:r>
              <a:rPr lang="uk-UA" sz="9600" dirty="0" smtClean="0">
                <a:solidFill>
                  <a:schemeClr val="accent1">
                    <a:lumMod val="50000"/>
                  </a:schemeClr>
                </a:solidFill>
              </a:rPr>
              <a:t>Ізраїль</a:t>
            </a:r>
            <a:endParaRPr lang="uk-UA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517232"/>
            <a:ext cx="3672080" cy="92054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Comic Sans MS" pitchFamily="66" charset="0"/>
              </a:rPr>
              <a:t>1948-1990 </a:t>
            </a:r>
            <a:r>
              <a:rPr lang="uk-UA" sz="3600" b="1" dirty="0" err="1" smtClean="0">
                <a:solidFill>
                  <a:srgbClr val="002060"/>
                </a:solidFill>
                <a:latin typeface="Comic Sans MS" pitchFamily="66" charset="0"/>
              </a:rPr>
              <a:t>рр</a:t>
            </a:r>
            <a:endParaRPr lang="uk-UA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4401688" cy="1362456"/>
          </a:xfrm>
        </p:spPr>
        <p:txBody>
          <a:bodyPr/>
          <a:lstStyle/>
          <a:p>
            <a:r>
              <a:rPr lang="uk-UA" dirty="0" err="1" smtClean="0">
                <a:solidFill>
                  <a:srgbClr val="002060"/>
                </a:solidFill>
              </a:rPr>
              <a:t>Залман</a:t>
            </a:r>
            <a:r>
              <a:rPr lang="uk-UA" dirty="0" smtClean="0"/>
              <a:t> </a:t>
            </a:r>
            <a:r>
              <a:rPr lang="uk-UA" dirty="0" err="1" smtClean="0">
                <a:solidFill>
                  <a:srgbClr val="002060"/>
                </a:solidFill>
              </a:rPr>
              <a:t>Шазар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509120"/>
            <a:ext cx="2673496" cy="16561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3-ій президент </a:t>
            </a:r>
          </a:p>
          <a:p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Ізраїлю</a:t>
            </a:r>
            <a:endParaRPr lang="ru-RU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(1973-1978)</a:t>
            </a:r>
            <a:endParaRPr lang="uk-UA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uk-UA" sz="2400" dirty="0">
              <a:latin typeface="Comic Sans MS" pitchFamily="66" charset="0"/>
            </a:endParaRPr>
          </a:p>
        </p:txBody>
      </p:sp>
      <p:pic>
        <p:nvPicPr>
          <p:cNvPr id="5" name="Рисунок 4" descr="peres-isra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76672"/>
            <a:ext cx="381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33536" cy="1050392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Мир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3816424" cy="3960440"/>
          </a:xfrm>
        </p:spPr>
        <p:txBody>
          <a:bodyPr/>
          <a:lstStyle/>
          <a:p>
            <a:r>
              <a:rPr lang="uk-UA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Після укладення </a:t>
            </a:r>
            <a:r>
              <a:rPr lang="uk-UA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кемп-девідських</a:t>
            </a:r>
            <a:r>
              <a:rPr lang="uk-UA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угод (1978 р.) і мирного договору між Ізраїлем і Єгиптом (1979 р.) єгиптянам було повернуто Синайський півострів.</a:t>
            </a:r>
          </a:p>
          <a:p>
            <a:endParaRPr lang="uk-UA" dirty="0"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2780928"/>
            <a:ext cx="4968552" cy="367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529480" cy="2274528"/>
          </a:xfrm>
        </p:spPr>
        <p:txBody>
          <a:bodyPr/>
          <a:lstStyle/>
          <a:p>
            <a:r>
              <a:rPr lang="uk-UA" dirty="0" err="1" smtClean="0">
                <a:solidFill>
                  <a:srgbClr val="002060"/>
                </a:solidFill>
              </a:rPr>
              <a:t>Ефраїм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Кацир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2313456" cy="2524536"/>
          </a:xfrm>
        </p:spPr>
        <p:txBody>
          <a:bodyPr/>
          <a:lstStyle/>
          <a:p>
            <a:r>
              <a:rPr lang="uk-UA" sz="2800" dirty="0" smtClean="0">
                <a:solidFill>
                  <a:srgbClr val="002060"/>
                </a:solidFill>
              </a:rPr>
              <a:t>4-</a:t>
            </a:r>
            <a:r>
              <a:rPr lang="vi-VN" sz="2800" dirty="0" smtClean="0">
                <a:solidFill>
                  <a:srgbClr val="002060"/>
                </a:solidFill>
              </a:rPr>
              <a:t>й президент </a:t>
            </a:r>
            <a:endParaRPr lang="uk-UA" sz="2800" dirty="0" smtClean="0">
              <a:solidFill>
                <a:srgbClr val="002060"/>
              </a:solidFill>
            </a:endParaRPr>
          </a:p>
          <a:p>
            <a:r>
              <a:rPr lang="vi-VN" sz="2800" dirty="0" smtClean="0">
                <a:solidFill>
                  <a:srgbClr val="002060"/>
                </a:solidFill>
              </a:rPr>
              <a:t>Ізраїлю </a:t>
            </a:r>
            <a:endParaRPr lang="uk-UA" sz="2800" dirty="0" smtClean="0">
              <a:solidFill>
                <a:srgbClr val="002060"/>
              </a:solidFill>
            </a:endParaRPr>
          </a:p>
          <a:p>
            <a:r>
              <a:rPr lang="vi-VN" sz="2800" dirty="0" smtClean="0">
                <a:solidFill>
                  <a:srgbClr val="002060"/>
                </a:solidFill>
              </a:rPr>
              <a:t>(1973—1978).</a:t>
            </a:r>
            <a:endParaRPr lang="uk-UA" sz="2800" dirty="0" smtClean="0">
              <a:solidFill>
                <a:srgbClr val="002060"/>
              </a:solidFill>
            </a:endParaRP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efraim-katzir-40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5464" y="1340768"/>
            <a:ext cx="6348536" cy="51899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3033536" cy="18002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Іцхак </a:t>
            </a:r>
            <a:r>
              <a:rPr lang="uk-UA" dirty="0" err="1" smtClean="0">
                <a:solidFill>
                  <a:srgbClr val="002060"/>
                </a:solidFill>
              </a:rPr>
              <a:t>Навон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581128"/>
            <a:ext cx="3024336" cy="150971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5-й президент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Ізраїлю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uk-UA" sz="2800" dirty="0" smtClean="0">
                <a:solidFill>
                  <a:srgbClr val="002060"/>
                </a:solidFill>
              </a:rPr>
              <a:t>(1978-1983)</a:t>
            </a:r>
          </a:p>
          <a:p>
            <a:endParaRPr lang="uk-UA" dirty="0"/>
          </a:p>
        </p:txBody>
      </p:sp>
      <p:pic>
        <p:nvPicPr>
          <p:cNvPr id="5" name="Рисунок 4" descr="Yitzhak_Navo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4636170" cy="62393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42048" cy="906376"/>
          </a:xfrm>
        </p:spPr>
        <p:txBody>
          <a:bodyPr/>
          <a:lstStyle/>
          <a:p>
            <a:r>
              <a:rPr lang="ru-RU" sz="6000" dirty="0" smtClean="0">
                <a:ln/>
                <a:solidFill>
                  <a:srgbClr val="002060"/>
                </a:solidFill>
              </a:rPr>
              <a:t>Перша </a:t>
            </a:r>
            <a:r>
              <a:rPr lang="ru-RU" sz="6000" dirty="0" err="1" smtClean="0">
                <a:ln/>
                <a:solidFill>
                  <a:srgbClr val="002060"/>
                </a:solidFill>
              </a:rPr>
              <a:t>ліванська</a:t>
            </a:r>
            <a:r>
              <a:rPr lang="ru-RU" sz="6000" dirty="0" smtClean="0">
                <a:ln/>
                <a:solidFill>
                  <a:srgbClr val="002060"/>
                </a:solidFill>
              </a:rPr>
              <a:t> </a:t>
            </a:r>
            <a:r>
              <a:rPr lang="ru-RU" sz="6000" dirty="0" err="1" smtClean="0">
                <a:ln/>
                <a:solidFill>
                  <a:srgbClr val="002060"/>
                </a:solidFill>
              </a:rPr>
              <a:t>війна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6264696" cy="16561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 1981 та 1982 роках </a:t>
            </a:r>
            <a:r>
              <a:rPr lang="ru-RU" sz="28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ізраїльська</a:t>
            </a:r>
            <a:r>
              <a:rPr lang="ru-RU" sz="28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армія</a:t>
            </a:r>
            <a:r>
              <a:rPr lang="ru-RU" sz="28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знову</a:t>
            </a:r>
            <a:r>
              <a:rPr lang="ru-RU" sz="28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напала на </a:t>
            </a:r>
            <a:r>
              <a:rPr lang="ru-RU" sz="28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Ліван</a:t>
            </a:r>
            <a:r>
              <a:rPr lang="ru-RU" sz="28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4931271" cy="348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1362456"/>
          </a:xfrm>
        </p:spPr>
        <p:txBody>
          <a:bodyPr/>
          <a:lstStyle/>
          <a:p>
            <a:r>
              <a:rPr lang="uk-UA" err="1" smtClean="0">
                <a:solidFill>
                  <a:srgbClr val="002060"/>
                </a:solidFill>
              </a:rPr>
              <a:t>Хаїм</a:t>
            </a:r>
            <a:r>
              <a:rPr lang="uk-UA" smtClean="0">
                <a:solidFill>
                  <a:srgbClr val="002060"/>
                </a:solidFill>
              </a:rPr>
              <a:t> Херцог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6-й президент </a:t>
            </a:r>
          </a:p>
          <a:p>
            <a:r>
              <a:rPr lang="ru-RU" sz="3200" dirty="0" err="1" smtClean="0">
                <a:solidFill>
                  <a:srgbClr val="002060"/>
                </a:solidFill>
              </a:rPr>
              <a:t>Ізраїлю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uk-UA" sz="3200" dirty="0" smtClean="0">
                <a:solidFill>
                  <a:srgbClr val="002060"/>
                </a:solidFill>
              </a:rPr>
              <a:t>(1983-1993).</a:t>
            </a:r>
          </a:p>
          <a:p>
            <a:endParaRPr lang="uk-UA" sz="2800" dirty="0"/>
          </a:p>
        </p:txBody>
      </p:sp>
      <p:pic>
        <p:nvPicPr>
          <p:cNvPr id="5" name="Рисунок 4" descr="70px-Chaim_Herz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392202"/>
            <a:ext cx="2637678" cy="48985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2440" cy="1002416"/>
          </a:xfrm>
        </p:spPr>
        <p:txBody>
          <a:bodyPr/>
          <a:lstStyle/>
          <a:p>
            <a:r>
              <a:rPr lang="uk-UA" dirty="0" err="1" smtClean="0">
                <a:solidFill>
                  <a:srgbClr val="002060"/>
                </a:solidFill>
              </a:rPr>
              <a:t>“Мир</a:t>
            </a:r>
            <a:r>
              <a:rPr lang="uk-UA" dirty="0" smtClean="0">
                <a:solidFill>
                  <a:srgbClr val="002060"/>
                </a:solidFill>
              </a:rPr>
              <a:t> в обмін на </a:t>
            </a:r>
            <a:r>
              <a:rPr lang="uk-UA" dirty="0" err="1" smtClean="0">
                <a:solidFill>
                  <a:srgbClr val="002060"/>
                </a:solidFill>
              </a:rPr>
              <a:t>території”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896544" cy="28083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У 1985 р.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Ізраїль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вивів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з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Лівану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основну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частину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своїх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військ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які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знаходилися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там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з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1982 року. </a:t>
            </a:r>
            <a:endParaRPr lang="uk-UA" sz="2800" dirty="0" smtClean="0"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Comic Sans MS" pitchFamily="66" charset="0"/>
            </a:endParaRPr>
          </a:p>
          <a:p>
            <a:endParaRPr lang="uk-UA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1052736"/>
            <a:ext cx="3672408" cy="27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88024" y="4149080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Прийшовши</a:t>
            </a:r>
            <a:r>
              <a:rPr lang="ru-RU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до </a:t>
            </a:r>
            <a:r>
              <a:rPr lang="ru-RU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влади</a:t>
            </a:r>
            <a:r>
              <a:rPr lang="ru-RU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в 1992 </a:t>
            </a:r>
            <a:r>
              <a:rPr lang="ru-RU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році</a:t>
            </a:r>
            <a:r>
              <a:rPr lang="ru-RU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, уряд </a:t>
            </a:r>
            <a:r>
              <a:rPr lang="ru-RU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І.Рабіна</a:t>
            </a:r>
            <a:r>
              <a:rPr lang="ru-RU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заявив про </a:t>
            </a:r>
            <a:r>
              <a:rPr lang="ru-RU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намір</a:t>
            </a:r>
            <a:r>
              <a:rPr lang="ru-RU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домагатися</a:t>
            </a:r>
            <a:r>
              <a:rPr lang="ru-RU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мирного </a:t>
            </a:r>
            <a:r>
              <a:rPr lang="ru-RU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врегулювання</a:t>
            </a:r>
            <a:r>
              <a:rPr lang="ru-RU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основі</a:t>
            </a:r>
            <a:r>
              <a:rPr lang="ru-RU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принципу «мир в </a:t>
            </a:r>
            <a:r>
              <a:rPr lang="ru-RU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обмін</a:t>
            </a:r>
            <a:r>
              <a:rPr lang="ru-RU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території</a:t>
            </a:r>
            <a:r>
              <a:rPr lang="ru-RU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».</a:t>
            </a:r>
            <a:endParaRPr lang="uk-UA" sz="2400" dirty="0" smtClean="0"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Comic Sans MS" pitchFamily="66" charset="0"/>
            </a:endParaRPr>
          </a:p>
          <a:p>
            <a:endParaRPr lang="uk-UA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3744416" cy="31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1362456"/>
          </a:xfrm>
        </p:spPr>
        <p:txBody>
          <a:bodyPr/>
          <a:lstStyle/>
          <a:p>
            <a:r>
              <a:rPr lang="ru-RU" sz="6000" dirty="0" err="1" smtClean="0">
                <a:solidFill>
                  <a:srgbClr val="002060"/>
                </a:solidFill>
              </a:rPr>
              <a:t>Декларацію</a:t>
            </a:r>
            <a:r>
              <a:rPr lang="ru-RU" sz="6000" dirty="0" smtClean="0">
                <a:solidFill>
                  <a:srgbClr val="002060"/>
                </a:solidFill>
              </a:rPr>
              <a:t> про </a:t>
            </a:r>
            <a:r>
              <a:rPr lang="ru-RU" sz="6000" dirty="0" err="1" smtClean="0">
                <a:solidFill>
                  <a:srgbClr val="002060"/>
                </a:solidFill>
              </a:rPr>
              <a:t>принципи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509120"/>
            <a:ext cx="8784976" cy="20924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13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вересня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1993 року у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Вашингтоні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між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Ізраїлем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і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ОВП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було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підписано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Декларацію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про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принципи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якою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передбачалося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введення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обмеженого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самоврядування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палестинських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територіях</a:t>
            </a:r>
            <a:endParaRPr lang="uk-UA" sz="2800" dirty="0" smtClean="0"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Comic Sans MS" pitchFamily="66" charset="0"/>
            </a:endParaRPr>
          </a:p>
          <a:p>
            <a:endParaRPr lang="uk-UA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432" y="764704"/>
            <a:ext cx="5112568" cy="3568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97152"/>
            <a:ext cx="5193776" cy="1626456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Підготувала </a:t>
            </a:r>
            <a:br>
              <a:rPr lang="uk-UA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Женчук</a:t>
            </a:r>
            <a:r>
              <a:rPr lang="uk-UA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Ірина</a:t>
            </a:r>
            <a:endParaRPr lang="uk-UA" dirty="0"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621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864096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Незалежність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568952" cy="532859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Після Другої світової війни сіоністи, вимагаючи більшої самостійності, перейшли до терористичної діяльності. Завершення колоніального правління Британії вже було очевидним, тому у лютому 1947 року Британія передала палестинське питання до ООН. 29 листопада Генеральна Асамблея ООН ухвалила резолюцію № 181 про припинення британського мандату і розподіл Палестини на дві держави. </a:t>
            </a:r>
            <a:r>
              <a:rPr lang="uk-UA" sz="2400" b="1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14 травня 1948 року </a:t>
            </a:r>
            <a:r>
              <a:rPr lang="uk-UA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ВСО та лідери єврейської спільноти Палестини проголосили створення Держави Ізраїль згідно з резолюцією Генеральної Асамблеї.</a:t>
            </a:r>
            <a:endParaRPr lang="uk-UA" sz="2400" dirty="0"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1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594928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Бен-Гуріон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проголошує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створення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Держави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Ізраїль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14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травня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1948 року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621" y="0"/>
            <a:ext cx="9156621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3681608" cy="1392184"/>
          </a:xfrm>
        </p:spPr>
        <p:txBody>
          <a:bodyPr/>
          <a:lstStyle/>
          <a:p>
            <a:pPr algn="ctr"/>
            <a:r>
              <a:rPr lang="uk-UA" sz="4800" dirty="0" err="1" smtClean="0">
                <a:solidFill>
                  <a:srgbClr val="002060"/>
                </a:solidFill>
              </a:rPr>
              <a:t>Хаїм</a:t>
            </a:r>
            <a:r>
              <a:rPr lang="uk-UA" sz="4800" dirty="0" smtClean="0">
                <a:solidFill>
                  <a:srgbClr val="002060"/>
                </a:solidFill>
              </a:rPr>
              <a:t> </a:t>
            </a:r>
            <a:r>
              <a:rPr lang="uk-UA" sz="4800" dirty="0" err="1" smtClean="0">
                <a:solidFill>
                  <a:srgbClr val="002060"/>
                </a:solidFill>
              </a:rPr>
              <a:t>Вейцман</a:t>
            </a:r>
            <a:endParaRPr lang="uk-UA" sz="4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3833664"/>
            <a:ext cx="3563888" cy="3024336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перший </a:t>
            </a:r>
          </a:p>
          <a:p>
            <a:pPr algn="ctr"/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президент </a:t>
            </a:r>
          </a:p>
          <a:p>
            <a:pPr algn="ctr"/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Ізраїлю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(1948 - 1952)</a:t>
            </a:r>
            <a:endParaRPr lang="uk-UA" sz="31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uk-UA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Weizmann_1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185857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621" y="0"/>
            <a:ext cx="9156621" cy="68580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7907216" cy="4464496"/>
          </a:xfrm>
        </p:spPr>
        <p:txBody>
          <a:bodyPr/>
          <a:lstStyle/>
          <a:p>
            <a:r>
              <a:rPr lang="uk-UA" sz="2800" dirty="0" smtClean="0">
                <a:ln w="1905"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Арабські держави не визнали рішення про Декларацію незалежності Ізраїлю і в той же день оголосили Ізраїлю війну. Під час війни в 1948-49 роках Ізраїль приєднав частину території, відведеної ООН для арабської держави, та Західну частину Єрусалиму.</a:t>
            </a:r>
          </a:p>
          <a:p>
            <a:endParaRPr lang="uk-UA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2400" cy="13624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Перша </a:t>
            </a:r>
            <a:r>
              <a:rPr lang="ru-RU" dirty="0" err="1" smtClean="0">
                <a:solidFill>
                  <a:srgbClr val="002060"/>
                </a:solidFill>
              </a:rPr>
              <a:t>арабо-ізраїльська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війна</a:t>
            </a:r>
            <a:r>
              <a:rPr lang="ru-RU" dirty="0" smtClean="0">
                <a:solidFill>
                  <a:srgbClr val="002060"/>
                </a:solidFill>
              </a:rPr>
              <a:t> 1948-49 </a:t>
            </a:r>
            <a:r>
              <a:rPr lang="ru-RU" dirty="0" err="1" smtClean="0">
                <a:solidFill>
                  <a:srgbClr val="002060"/>
                </a:solidFill>
              </a:rPr>
              <a:t>років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621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825624" cy="834368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Сіонізм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608512" cy="5328592"/>
          </a:xfrm>
          <a:effectLst>
            <a:glow rad="101600">
              <a:schemeClr val="tx2">
                <a:alpha val="6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Політичний сіонізм </a:t>
            </a:r>
            <a:r>
              <a:rPr lang="uk-UA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— це напрямок, який безпосередньо пов'язаний з ідеєю утворення єврейської держави. </a:t>
            </a:r>
          </a:p>
          <a:p>
            <a:endParaRPr lang="uk-UA" sz="2400" dirty="0" smtClean="0"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Comic Sans MS" pitchFamily="66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Сіонізм відображає уявлення того часу про шляхи вирішення проблем, які стоять перед єврейськими спільнотами в країнах їх проживання.</a:t>
            </a:r>
          </a:p>
          <a:p>
            <a:endParaRPr lang="uk-UA" sz="2400" dirty="0"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781425" cy="387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621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13656" cy="1914488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Іцхак</a:t>
            </a:r>
            <a:br>
              <a:rPr lang="uk-UA" sz="5400" dirty="0" smtClean="0">
                <a:solidFill>
                  <a:srgbClr val="002060"/>
                </a:solidFill>
              </a:rPr>
            </a:br>
            <a:r>
              <a:rPr lang="uk-UA" sz="5400" dirty="0" smtClean="0">
                <a:solidFill>
                  <a:srgbClr val="002060"/>
                </a:solidFill>
              </a:rPr>
              <a:t> </a:t>
            </a:r>
            <a:r>
              <a:rPr lang="uk-UA" sz="5400" dirty="0" err="1" smtClean="0">
                <a:solidFill>
                  <a:srgbClr val="002060"/>
                </a:solidFill>
              </a:rPr>
              <a:t>Бен-Цві</a:t>
            </a:r>
            <a:endParaRPr lang="uk-UA" sz="5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509120"/>
            <a:ext cx="2745504" cy="1948472"/>
          </a:xfrm>
        </p:spPr>
        <p:txBody>
          <a:bodyPr>
            <a:noAutofit/>
          </a:bodyPr>
          <a:lstStyle/>
          <a:p>
            <a:pPr algn="ctr"/>
            <a:r>
              <a:rPr lang="vi-VN" sz="3200" dirty="0" smtClean="0">
                <a:solidFill>
                  <a:srgbClr val="002060"/>
                </a:solidFill>
              </a:rPr>
              <a:t>президент </a:t>
            </a:r>
            <a:endParaRPr lang="uk-UA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vi-VN" sz="3200" dirty="0" smtClean="0">
                <a:solidFill>
                  <a:srgbClr val="002060"/>
                </a:solidFill>
              </a:rPr>
              <a:t>Ізраїлю </a:t>
            </a:r>
            <a:endParaRPr lang="uk-UA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vi-VN" sz="3200" dirty="0" smtClean="0">
                <a:solidFill>
                  <a:srgbClr val="002060"/>
                </a:solidFill>
              </a:rPr>
              <a:t>(1952–1963).</a:t>
            </a:r>
            <a:endParaRPr lang="uk-UA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uk-UA" sz="2800" dirty="0">
              <a:latin typeface="Comic Sans MS" pitchFamily="66" charset="0"/>
            </a:endParaRPr>
          </a:p>
        </p:txBody>
      </p:sp>
      <p:pic>
        <p:nvPicPr>
          <p:cNvPr id="4" name="Рисунок 3" descr="200px-Yitzhak_Ben-Z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1056" y="188640"/>
            <a:ext cx="4412944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56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69840" cy="1512168"/>
          </a:xfrm>
        </p:spPr>
        <p:txBody>
          <a:bodyPr/>
          <a:lstStyle/>
          <a:p>
            <a:r>
              <a:rPr lang="uk-UA" sz="4800" dirty="0" smtClean="0">
                <a:solidFill>
                  <a:srgbClr val="002060"/>
                </a:solidFill>
              </a:rPr>
              <a:t>Суецька криза та війна</a:t>
            </a:r>
            <a:endParaRPr lang="uk-UA" sz="4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16832"/>
            <a:ext cx="5400600" cy="4032448"/>
          </a:xfrm>
        </p:spPr>
        <p:txBody>
          <a:bodyPr>
            <a:noAutofit/>
          </a:bodyPr>
          <a:lstStyle/>
          <a:p>
            <a:r>
              <a:rPr lang="ru-RU" sz="24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У 1956—1957 </a:t>
            </a:r>
            <a:r>
              <a:rPr lang="ru-RU" sz="24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Ізраїль</a:t>
            </a:r>
            <a:r>
              <a:rPr lang="ru-RU" sz="24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вів</a:t>
            </a:r>
            <a:r>
              <a:rPr lang="ru-RU" sz="24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війну</a:t>
            </a:r>
            <a:r>
              <a:rPr lang="ru-RU" sz="24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з</a:t>
            </a:r>
            <a:r>
              <a:rPr lang="ru-RU" sz="24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Єгиптом</a:t>
            </a:r>
            <a:r>
              <a:rPr lang="ru-RU" sz="24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4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з</a:t>
            </a:r>
            <a:r>
              <a:rPr lang="ru-RU" sz="24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приводу </a:t>
            </a:r>
            <a:r>
              <a:rPr lang="ru-RU" sz="24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Суецького</a:t>
            </a:r>
            <a:r>
              <a:rPr lang="ru-RU" sz="24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каналу (</a:t>
            </a:r>
            <a:r>
              <a:rPr lang="ru-RU" sz="2400" dirty="0" err="1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Суецька</a:t>
            </a:r>
            <a:r>
              <a:rPr lang="ru-RU" sz="2400" dirty="0" smtClean="0">
                <a:ln/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криза).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В результаті війни 1967 року були захоплені інша частина території арабської держави, весь Єрусалим, а також єгипетський Синайський півострів і сирійські Голанські висоти.</a:t>
            </a:r>
          </a:p>
          <a:p>
            <a:endParaRPr lang="uk-UA" sz="2400" dirty="0" smtClean="0">
              <a:ln/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Comic Sans MS" pitchFamily="66" charset="0"/>
            </a:endParaRPr>
          </a:p>
          <a:p>
            <a:endParaRPr lang="uk-UA" sz="2400" dirty="0"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024336" cy="4297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666147"/>
            <a:ext cx="3456384" cy="219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пор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56621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7772400" cy="15097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У 1970-х роках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почалася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міграція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до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Ізраїлю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євреїв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з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Радянського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Союзу, в тому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числі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з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України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latin typeface="Comic Sans MS" pitchFamily="66" charset="0"/>
              </a:rPr>
              <a:t>. </a:t>
            </a:r>
            <a:endParaRPr lang="uk-UA" sz="2800" dirty="0" smtClean="0"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Comic Sans MS" pitchFamily="66" charset="0"/>
            </a:endParaRPr>
          </a:p>
          <a:p>
            <a:endParaRPr lang="uk-UA" sz="2400" dirty="0">
              <a:solidFill>
                <a:srgbClr val="002060"/>
              </a:solidFill>
              <a:effectLst>
                <a:glow rad="101600">
                  <a:schemeClr val="tx2"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1772816"/>
            <a:ext cx="7128792" cy="474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327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Ізраїль</vt:lpstr>
      <vt:lpstr>Незалежність</vt:lpstr>
      <vt:lpstr>Слайд 3</vt:lpstr>
      <vt:lpstr>Хаїм Вейцман</vt:lpstr>
      <vt:lpstr>Перша арабо-ізраїльська війна 1948-49 років</vt:lpstr>
      <vt:lpstr>Сіонізм</vt:lpstr>
      <vt:lpstr>Іцхак  Бен-Цві</vt:lpstr>
      <vt:lpstr>Суецька криза та війна</vt:lpstr>
      <vt:lpstr>Слайд 9</vt:lpstr>
      <vt:lpstr>Залман Шазар</vt:lpstr>
      <vt:lpstr>Мир</vt:lpstr>
      <vt:lpstr>Ефраїм Кацир</vt:lpstr>
      <vt:lpstr>Іцхак Навон</vt:lpstr>
      <vt:lpstr>Перша ліванська війна</vt:lpstr>
      <vt:lpstr>Хаїм Херцог</vt:lpstr>
      <vt:lpstr>“Мир в обмін на території”</vt:lpstr>
      <vt:lpstr>Декларацію про принципи</vt:lpstr>
      <vt:lpstr>Підготувала  Женчук Ірина</vt:lpstr>
    </vt:vector>
  </TitlesOfParts>
  <Company>slider999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2014-04-09T18:58:26Z</dcterms:created>
  <dcterms:modified xsi:type="dcterms:W3CDTF">2014-04-09T20:36:04Z</dcterms:modified>
</cp:coreProperties>
</file>