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2D3B4AD-3990-4FD4-9564-E89926F7F52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6A38783-AA50-4495-914D-0A06D609D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4AD-3990-4FD4-9564-E89926F7F52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783-AA50-4495-914D-0A06D609D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4AD-3990-4FD4-9564-E89926F7F52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783-AA50-4495-914D-0A06D609D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4AD-3990-4FD4-9564-E89926F7F52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783-AA50-4495-914D-0A06D609D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4AD-3990-4FD4-9564-E89926F7F52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783-AA50-4495-914D-0A06D609D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4AD-3990-4FD4-9564-E89926F7F52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783-AA50-4495-914D-0A06D609D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3B4AD-3990-4FD4-9564-E89926F7F52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A38783-AA50-4495-914D-0A06D609D8A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2D3B4AD-3990-4FD4-9564-E89926F7F52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6A38783-AA50-4495-914D-0A06D609D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4AD-3990-4FD4-9564-E89926F7F52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783-AA50-4495-914D-0A06D609D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4AD-3990-4FD4-9564-E89926F7F52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783-AA50-4495-914D-0A06D609D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B4AD-3990-4FD4-9564-E89926F7F52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38783-AA50-4495-914D-0A06D609D8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2D3B4AD-3990-4FD4-9564-E89926F7F521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6A38783-AA50-4495-914D-0A06D609D8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3"/>
            <a:ext cx="7992888" cy="194421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</a:t>
            </a:r>
            <a:r>
              <a:rPr lang="vi-VN" dirty="0" smtClean="0"/>
              <a:t>Фра́нклін </a:t>
            </a:r>
            <a:r>
              <a:rPr lang="vi-VN" dirty="0" smtClean="0"/>
              <a:t>Де́лано </a:t>
            </a:r>
            <a:r>
              <a:rPr lang="vi-VN" dirty="0" smtClean="0"/>
              <a:t>Ру́звельт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>( </a:t>
            </a:r>
            <a:r>
              <a:rPr lang="en-US" dirty="0" smtClean="0"/>
              <a:t>30 </a:t>
            </a:r>
            <a:r>
              <a:rPr lang="uk-UA" dirty="0" smtClean="0"/>
              <a:t>січня1882 — 12 квітня 1945)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Презентацію підготувала</a:t>
            </a:r>
          </a:p>
          <a:p>
            <a:r>
              <a:rPr lang="uk-UA" dirty="0" smtClean="0"/>
              <a:t>учениця 10 класу</a:t>
            </a:r>
          </a:p>
          <a:p>
            <a:r>
              <a:rPr lang="uk-UA" dirty="0" smtClean="0"/>
              <a:t>Карабіна Катерина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849694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 Тоді країна переживала </a:t>
            </a:r>
            <a:r>
              <a:rPr lang="uk-UA" dirty="0" err="1" smtClean="0"/>
              <a:t>наймасштабнішу</a:t>
            </a:r>
            <a:r>
              <a:rPr lang="uk-UA" dirty="0" smtClean="0"/>
              <a:t> економічну кризу в своїй </a:t>
            </a:r>
            <a:r>
              <a:rPr lang="uk-UA" dirty="0" err="1" smtClean="0"/>
              <a:t>історії.До</a:t>
            </a:r>
            <a:r>
              <a:rPr lang="uk-UA" dirty="0" smtClean="0"/>
              <a:t> моменту офіційного </a:t>
            </a:r>
            <a:r>
              <a:rPr lang="uk-UA" dirty="0" err="1" smtClean="0"/>
              <a:t>вступлення</a:t>
            </a:r>
            <a:r>
              <a:rPr lang="uk-UA" dirty="0" smtClean="0"/>
              <a:t> Рузвельта (4 березня 1933 року) на посаду президента банківська і фінансова системи США потерпіли повний </a:t>
            </a:r>
            <a:r>
              <a:rPr lang="uk-UA" dirty="0" err="1" smtClean="0"/>
              <a:t>крах.Банки</a:t>
            </a:r>
            <a:r>
              <a:rPr lang="uk-UA" dirty="0" smtClean="0"/>
              <a:t> не могли нормально функціонувати,і губернатори майже всіх штатів оголосили про їх закриття.</a:t>
            </a:r>
            <a:endParaRPr lang="ru-RU" dirty="0"/>
          </a:p>
        </p:txBody>
      </p:sp>
      <p:pic>
        <p:nvPicPr>
          <p:cNvPr id="3" name="Рисунок 2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712879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80728"/>
            <a:ext cx="856895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Тому перший свій робочий день президент змушений був почати з прийняття термінових мір для врятування банків,яких в США налічувалось  близько 14207.</a:t>
            </a:r>
            <a:endParaRPr lang="ru-RU" dirty="0"/>
          </a:p>
        </p:txBody>
      </p:sp>
      <p:pic>
        <p:nvPicPr>
          <p:cNvPr id="3" name="Рисунок 2" descr="21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828092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400600" cy="1224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err="1" smtClean="0"/>
              <a:t>“Новий</a:t>
            </a:r>
            <a:r>
              <a:rPr lang="uk-UA" dirty="0" smtClean="0"/>
              <a:t> </a:t>
            </a:r>
            <a:r>
              <a:rPr lang="uk-UA" dirty="0" err="1" smtClean="0"/>
              <a:t>кур</a:t>
            </a:r>
            <a:r>
              <a:rPr lang="uk-UA" dirty="0" err="1" smtClean="0"/>
              <a:t>с</a:t>
            </a:r>
            <a:r>
              <a:rPr lang="uk-UA" dirty="0" err="1" smtClean="0"/>
              <a:t>”</a:t>
            </a:r>
            <a:r>
              <a:rPr lang="uk-UA" dirty="0" smtClean="0"/>
              <a:t> Рузвельта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132856"/>
            <a:ext cx="6264696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err="1" smtClean="0"/>
              <a:t>“Новий</a:t>
            </a:r>
            <a:r>
              <a:rPr lang="uk-UA" dirty="0" smtClean="0"/>
              <a:t> </a:t>
            </a:r>
            <a:r>
              <a:rPr lang="uk-UA" dirty="0" err="1" smtClean="0"/>
              <a:t>курс”</a:t>
            </a:r>
            <a:r>
              <a:rPr lang="uk-UA" dirty="0" smtClean="0"/>
              <a:t> – назва економічної політики,яку проводила адміністрація Франкліна починаючи з 1933 року з метою виходу з величезної кризи(Великої депресії),яка охопила США в 1929-1939 роках. Економічні програми </a:t>
            </a:r>
            <a:r>
              <a:rPr lang="uk-UA" dirty="0" err="1" smtClean="0"/>
              <a:t>“Нового</a:t>
            </a:r>
            <a:r>
              <a:rPr lang="uk-UA" dirty="0" smtClean="0"/>
              <a:t> курсу ” були проведені через Конгрес під час першого </a:t>
            </a:r>
            <a:r>
              <a:rPr lang="uk-UA" dirty="0" err="1" smtClean="0"/>
              <a:t>президенського</a:t>
            </a:r>
            <a:r>
              <a:rPr lang="uk-UA" dirty="0" smtClean="0"/>
              <a:t> </a:t>
            </a:r>
            <a:r>
              <a:rPr lang="uk-UA" dirty="0" err="1" smtClean="0"/>
              <a:t>сроку</a:t>
            </a:r>
            <a:r>
              <a:rPr lang="uk-UA" dirty="0" smtClean="0"/>
              <a:t> Рузвельта. Їхньою метою було полегшення   положення безробітних,відновлення економіки та реформи фінансової системи . Його реформи </a:t>
            </a:r>
            <a:r>
              <a:rPr lang="uk-UA" dirty="0" err="1" smtClean="0"/>
              <a:t>заключались</a:t>
            </a:r>
            <a:r>
              <a:rPr lang="uk-UA" dirty="0" smtClean="0"/>
              <a:t>  в: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 </a:t>
            </a:r>
            <a:r>
              <a:rPr lang="uk-UA" dirty="0" smtClean="0"/>
              <a:t>стабілізація грошової системи;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 </a:t>
            </a:r>
            <a:r>
              <a:rPr lang="uk-UA" dirty="0" smtClean="0"/>
              <a:t>реформи для сільського господарства;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 </a:t>
            </a:r>
            <a:r>
              <a:rPr lang="uk-UA" dirty="0" smtClean="0"/>
              <a:t>боротьба з безробіттям;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 </a:t>
            </a:r>
            <a:r>
              <a:rPr lang="uk-UA" dirty="0" smtClean="0"/>
              <a:t>закони про відновлення промисловості;</a:t>
            </a:r>
          </a:p>
          <a:p>
            <a:pPr>
              <a:buFont typeface="Arial" pitchFamily="34" charset="0"/>
              <a:buChar char="•"/>
            </a:pPr>
            <a:r>
              <a:rPr lang="uk-UA" dirty="0"/>
              <a:t> </a:t>
            </a:r>
            <a:r>
              <a:rPr lang="uk-UA" dirty="0" smtClean="0"/>
              <a:t>закони про працю,пенсіонний фонд,житлове будівництво.</a:t>
            </a:r>
          </a:p>
        </p:txBody>
      </p:sp>
      <p:pic>
        <p:nvPicPr>
          <p:cNvPr id="4" name="Рисунок 3" descr="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780928"/>
            <a:ext cx="295232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052736"/>
            <a:ext cx="6048672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    Друге </a:t>
            </a:r>
            <a:r>
              <a:rPr lang="uk-UA" dirty="0" err="1" smtClean="0"/>
              <a:t>президенство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878497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1936 рік – знову </a:t>
            </a:r>
            <a:r>
              <a:rPr lang="uk-UA" dirty="0" err="1" smtClean="0"/>
              <a:t>президенські</a:t>
            </a:r>
            <a:r>
              <a:rPr lang="uk-UA" dirty="0" smtClean="0"/>
              <a:t> вибори .“Новий </a:t>
            </a:r>
            <a:r>
              <a:rPr lang="uk-UA" dirty="0" err="1" smtClean="0"/>
              <a:t>курс”</a:t>
            </a:r>
            <a:r>
              <a:rPr lang="uk-UA" dirty="0" smtClean="0"/>
              <a:t> покращив обстановку:8 </a:t>
            </a:r>
            <a:r>
              <a:rPr lang="uk-UA" dirty="0" err="1" smtClean="0"/>
              <a:t>млн.людей</a:t>
            </a:r>
            <a:r>
              <a:rPr lang="uk-UA" dirty="0" smtClean="0"/>
              <a:t> отримали роботу;індекс промислового виробництва збільшився з 58 пунктів 1932 року до 101 </a:t>
            </a:r>
            <a:r>
              <a:rPr lang="uk-UA" dirty="0" err="1" smtClean="0"/>
              <a:t>пункта</a:t>
            </a:r>
            <a:r>
              <a:rPr lang="uk-UA" dirty="0" smtClean="0"/>
              <a:t> в 1934.Національний дохід збільшився на 30%.</a:t>
            </a:r>
            <a:endParaRPr lang="ru-RU" dirty="0"/>
          </a:p>
        </p:txBody>
      </p:sp>
      <p:pic>
        <p:nvPicPr>
          <p:cNvPr id="4" name="Рисунок 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56992"/>
            <a:ext cx="7056784" cy="331236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799288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Другий строк був відмічений спадом виробництва весною 1938 </a:t>
            </a:r>
            <a:r>
              <a:rPr lang="uk-UA" dirty="0" err="1" smtClean="0"/>
              <a:t>року.У</a:t>
            </a:r>
            <a:r>
              <a:rPr lang="uk-UA" dirty="0" smtClean="0"/>
              <a:t> виступах звучали нові теми:про стабілізацію економіки;про введення справедливих норм труда;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безробітним;про</a:t>
            </a:r>
            <a:r>
              <a:rPr lang="ru-RU" dirty="0" smtClean="0"/>
              <a:t>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</a:t>
            </a:r>
            <a:r>
              <a:rPr lang="ru-RU" dirty="0" err="1" smtClean="0"/>
              <a:t>кредитів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.</a:t>
            </a:r>
            <a:endParaRPr lang="uk-UA" dirty="0" smtClean="0"/>
          </a:p>
        </p:txBody>
      </p:sp>
      <p:pic>
        <p:nvPicPr>
          <p:cNvPr id="3" name="Рисунок 2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564904"/>
            <a:ext cx="496855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564904"/>
            <a:ext cx="352839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4680520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Третє </a:t>
            </a:r>
            <a:r>
              <a:rPr lang="uk-UA" dirty="0" err="1" smtClean="0"/>
              <a:t>президенство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208912" cy="2862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В 1940 році Рузвельт вирішив не висувати свою кандидатуру на третій </a:t>
            </a:r>
            <a:r>
              <a:rPr lang="uk-UA" dirty="0" err="1" smtClean="0"/>
              <a:t>срок.Коли</a:t>
            </a:r>
            <a:r>
              <a:rPr lang="uk-UA" dirty="0" smtClean="0"/>
              <a:t> на конвенті демократичної партії ,зачитали послання Рузвельта про не бажання </a:t>
            </a:r>
            <a:r>
              <a:rPr lang="uk-UA" dirty="0" err="1" smtClean="0"/>
              <a:t>балатуватись</a:t>
            </a:r>
            <a:r>
              <a:rPr lang="uk-UA" dirty="0" smtClean="0"/>
              <a:t>,зал вибухнув голосами:</a:t>
            </a:r>
            <a:r>
              <a:rPr lang="uk-UA" dirty="0" err="1" smtClean="0"/>
              <a:t>”Америка</a:t>
            </a:r>
            <a:r>
              <a:rPr lang="uk-UA" dirty="0" smtClean="0"/>
              <a:t> хоче </a:t>
            </a:r>
            <a:r>
              <a:rPr lang="uk-UA" dirty="0" err="1" smtClean="0"/>
              <a:t>Рузвельта”</a:t>
            </a:r>
            <a:r>
              <a:rPr lang="uk-UA" dirty="0" smtClean="0"/>
              <a:t>,</a:t>
            </a:r>
            <a:r>
              <a:rPr lang="uk-UA" dirty="0" err="1" smtClean="0"/>
              <a:t>”Все</a:t>
            </a:r>
            <a:r>
              <a:rPr lang="uk-UA" dirty="0" smtClean="0"/>
              <a:t> за </a:t>
            </a:r>
            <a:r>
              <a:rPr lang="uk-UA" dirty="0" err="1" smtClean="0"/>
              <a:t>Рузвельта”</a:t>
            </a:r>
            <a:r>
              <a:rPr lang="uk-UA" dirty="0" smtClean="0"/>
              <a:t>…На наступний день його одноголосно  вибрали </a:t>
            </a:r>
            <a:r>
              <a:rPr lang="uk-UA" dirty="0" err="1" smtClean="0"/>
              <a:t>кандидатом.На</a:t>
            </a:r>
            <a:r>
              <a:rPr lang="uk-UA" dirty="0" smtClean="0"/>
              <a:t> виборах він отримав 27,2 млн. голосів.</a:t>
            </a:r>
          </a:p>
          <a:p>
            <a:r>
              <a:rPr lang="uk-UA" dirty="0"/>
              <a:t> </a:t>
            </a:r>
            <a:r>
              <a:rPr lang="uk-UA" dirty="0" smtClean="0"/>
              <a:t> В 1941-1942 рр. стали ключовими для внутрішньої і зовнішньої політики США.В зв’язку із </a:t>
            </a:r>
            <a:r>
              <a:rPr lang="uk-UA" dirty="0" err="1" smtClean="0"/>
              <a:t>вступленням</a:t>
            </a:r>
            <a:r>
              <a:rPr lang="uk-UA" dirty="0" smtClean="0"/>
              <a:t> Сполучених Штатів у війну,почалась </a:t>
            </a:r>
            <a:r>
              <a:rPr lang="uk-UA" dirty="0" err="1" smtClean="0"/>
              <a:t>обширна</a:t>
            </a:r>
            <a:r>
              <a:rPr lang="uk-UA" dirty="0" smtClean="0"/>
              <a:t> перебудова економіки в сторону розвитку оборонних </a:t>
            </a:r>
            <a:r>
              <a:rPr lang="uk-UA" dirty="0" err="1" smtClean="0"/>
              <a:t>галузей.Влада</a:t>
            </a:r>
            <a:r>
              <a:rPr lang="uk-UA" dirty="0" smtClean="0"/>
              <a:t> фінансувала  споруди воєнних заводів,</a:t>
            </a:r>
            <a:r>
              <a:rPr lang="uk-UA" dirty="0" err="1" smtClean="0"/>
              <a:t>виділала</a:t>
            </a:r>
            <a:r>
              <a:rPr lang="uk-UA" dirty="0" smtClean="0"/>
              <a:t> кошти приватному сектору  для </a:t>
            </a:r>
            <a:r>
              <a:rPr lang="uk-UA" dirty="0" err="1" smtClean="0"/>
              <a:t>заключення</a:t>
            </a:r>
            <a:r>
              <a:rPr lang="uk-UA" dirty="0" smtClean="0"/>
              <a:t> воєнних контрактів.</a:t>
            </a:r>
            <a:endParaRPr lang="ru-RU" dirty="0"/>
          </a:p>
        </p:txBody>
      </p:sp>
      <p:pic>
        <p:nvPicPr>
          <p:cNvPr id="4" name="Рисунок 3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5144"/>
            <a:ext cx="849694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5472608" cy="5760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Четверте </a:t>
            </a:r>
            <a:r>
              <a:rPr lang="uk-UA" dirty="0" err="1" smtClean="0"/>
              <a:t>президенство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1600" dirty="0" smtClean="0"/>
              <a:t>В 1944 році Рузвельт дав згоду </a:t>
            </a:r>
            <a:r>
              <a:rPr lang="uk-UA" sz="1600" dirty="0" err="1" smtClean="0"/>
              <a:t>балатуватись</a:t>
            </a:r>
            <a:r>
              <a:rPr lang="uk-UA" sz="1600" dirty="0" smtClean="0"/>
              <a:t> на пост президента на  четвертий </a:t>
            </a:r>
            <a:r>
              <a:rPr lang="uk-UA" sz="1600" dirty="0" err="1" smtClean="0"/>
              <a:t>срок.Вибори</a:t>
            </a:r>
            <a:r>
              <a:rPr lang="uk-UA" sz="1600" dirty="0" smtClean="0"/>
              <a:t> знову були успішними.</a:t>
            </a:r>
            <a:r>
              <a:rPr lang="ru-RU" sz="1600" dirty="0" smtClean="0"/>
              <a:t>Рузвельт </a:t>
            </a:r>
            <a:r>
              <a:rPr lang="ru-RU" sz="1600" dirty="0" err="1"/>
              <a:t>вніс</a:t>
            </a:r>
            <a:r>
              <a:rPr lang="ru-RU" sz="1600" dirty="0"/>
              <a:t> </a:t>
            </a:r>
            <a:r>
              <a:rPr lang="ru-RU" sz="1600" dirty="0" err="1"/>
              <a:t>значний</a:t>
            </a:r>
            <a:r>
              <a:rPr lang="ru-RU" sz="1600" dirty="0"/>
              <a:t> </a:t>
            </a:r>
            <a:r>
              <a:rPr lang="ru-RU" sz="1600" dirty="0" err="1"/>
              <a:t>внесок</a:t>
            </a:r>
            <a:r>
              <a:rPr lang="ru-RU" sz="1600" dirty="0"/>
              <a:t> в </a:t>
            </a:r>
            <a:r>
              <a:rPr lang="ru-RU" sz="1600" dirty="0" err="1"/>
              <a:t>історичні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/>
              <a:t> </a:t>
            </a:r>
            <a:r>
              <a:rPr lang="ru-RU" sz="1600" dirty="0" err="1"/>
              <a:t>Ялтинської</a:t>
            </a:r>
            <a:r>
              <a:rPr lang="ru-RU" sz="1600" dirty="0"/>
              <a:t> </a:t>
            </a:r>
            <a:r>
              <a:rPr lang="ru-RU" sz="1600" dirty="0" err="1"/>
              <a:t>конференції</a:t>
            </a:r>
            <a:r>
              <a:rPr lang="ru-RU" sz="1600" dirty="0"/>
              <a:t> 1945 року.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реалістична</a:t>
            </a:r>
            <a:r>
              <a:rPr lang="ru-RU" sz="1600" dirty="0"/>
              <a:t> </a:t>
            </a:r>
            <a:r>
              <a:rPr lang="ru-RU" sz="1600" dirty="0" err="1"/>
              <a:t>позиція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продиктована </a:t>
            </a:r>
            <a:r>
              <a:rPr lang="ru-RU" sz="1600" dirty="0" err="1"/>
              <a:t>тверезим</a:t>
            </a:r>
            <a:r>
              <a:rPr lang="ru-RU" sz="1600" dirty="0"/>
              <a:t> </a:t>
            </a:r>
            <a:r>
              <a:rPr lang="ru-RU" sz="1600" dirty="0" err="1"/>
              <a:t>прорахунком</a:t>
            </a:r>
            <a:r>
              <a:rPr lang="ru-RU" sz="1600" dirty="0"/>
              <a:t> </a:t>
            </a:r>
            <a:r>
              <a:rPr lang="ru-RU" sz="1600" dirty="0" err="1"/>
              <a:t>поточної</a:t>
            </a:r>
            <a:r>
              <a:rPr lang="ru-RU" sz="1600" dirty="0"/>
              <a:t> </a:t>
            </a:r>
            <a:r>
              <a:rPr lang="ru-RU" sz="1600" dirty="0" err="1"/>
              <a:t>військово-стратегічної</a:t>
            </a:r>
            <a:r>
              <a:rPr lang="ru-RU" sz="1600" dirty="0"/>
              <a:t> та </a:t>
            </a:r>
            <a:r>
              <a:rPr lang="ru-RU" sz="1600" dirty="0" err="1"/>
              <a:t>політичної</a:t>
            </a:r>
            <a:r>
              <a:rPr lang="ru-RU" sz="1600" dirty="0"/>
              <a:t> обстановки у </a:t>
            </a:r>
            <a:r>
              <a:rPr lang="ru-RU" sz="1600" dirty="0" err="1"/>
              <a:t>зв'язку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успішним</a:t>
            </a:r>
            <a:r>
              <a:rPr lang="ru-RU" sz="1600" dirty="0"/>
              <a:t> </a:t>
            </a:r>
            <a:r>
              <a:rPr lang="ru-RU" sz="1600" dirty="0" err="1"/>
              <a:t>просуванням</a:t>
            </a:r>
            <a:r>
              <a:rPr lang="ru-RU" sz="1600" dirty="0"/>
              <a:t> </a:t>
            </a:r>
            <a:r>
              <a:rPr lang="ru-RU" sz="1600" dirty="0" err="1"/>
              <a:t>радянських</a:t>
            </a:r>
            <a:r>
              <a:rPr lang="ru-RU" sz="1600" dirty="0"/>
              <a:t> </a:t>
            </a:r>
            <a:r>
              <a:rPr lang="ru-RU" sz="1600" dirty="0" err="1"/>
              <a:t>військ</a:t>
            </a:r>
            <a:r>
              <a:rPr lang="ru-RU" sz="1600" dirty="0"/>
              <a:t> </a:t>
            </a:r>
            <a:r>
              <a:rPr lang="ru-RU" sz="1600" dirty="0" err="1"/>
              <a:t>у</a:t>
            </a:r>
            <a:r>
              <a:rPr lang="ru-RU" sz="1600" dirty="0"/>
              <a:t> </a:t>
            </a:r>
            <a:r>
              <a:rPr lang="ru-RU" sz="1600" dirty="0" err="1"/>
              <a:t>Східній</a:t>
            </a:r>
            <a:r>
              <a:rPr lang="ru-RU" sz="1600" dirty="0"/>
              <a:t> </a:t>
            </a:r>
            <a:r>
              <a:rPr lang="ru-RU" sz="1600" dirty="0" err="1"/>
              <a:t>Європі</a:t>
            </a:r>
            <a:r>
              <a:rPr lang="ru-RU" sz="1600" dirty="0"/>
              <a:t> та </a:t>
            </a:r>
            <a:r>
              <a:rPr lang="ru-RU" sz="1600" dirty="0" err="1"/>
              <a:t>бажанням</a:t>
            </a:r>
            <a:r>
              <a:rPr lang="ru-RU" sz="1600" dirty="0"/>
              <a:t> </a:t>
            </a:r>
            <a:r>
              <a:rPr lang="ru-RU" sz="1600" dirty="0" err="1"/>
              <a:t>домовитися</a:t>
            </a:r>
            <a:r>
              <a:rPr lang="ru-RU" sz="1600" dirty="0"/>
              <a:t> про </a:t>
            </a:r>
            <a:r>
              <a:rPr lang="ru-RU" sz="1600" dirty="0" err="1"/>
              <a:t>вступ</a:t>
            </a:r>
            <a:r>
              <a:rPr lang="ru-RU" sz="1600" dirty="0"/>
              <a:t> </a:t>
            </a:r>
            <a:r>
              <a:rPr lang="ru-RU" sz="1600" dirty="0" err="1"/>
              <a:t>Радянського</a:t>
            </a:r>
            <a:r>
              <a:rPr lang="ru-RU" sz="1600" dirty="0"/>
              <a:t> Союзу у </a:t>
            </a:r>
            <a:r>
              <a:rPr lang="ru-RU" sz="1600" dirty="0" err="1"/>
              <a:t>війну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Японією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5" name="Рисунок 4" descr="742px-Yalta_summit_1945_with_Churchill,_Roosevelt,_Stal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8424936" cy="3140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638132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Ялтинська</a:t>
            </a:r>
            <a:r>
              <a:rPr lang="ru-RU" dirty="0"/>
              <a:t> </a:t>
            </a:r>
            <a:r>
              <a:rPr lang="ru-RU" dirty="0" err="1"/>
              <a:t>конференція</a:t>
            </a:r>
            <a:r>
              <a:rPr lang="ru-RU" dirty="0"/>
              <a:t> 1945: </a:t>
            </a:r>
            <a:r>
              <a:rPr lang="ru-RU" dirty="0" err="1"/>
              <a:t>Вінстон</a:t>
            </a:r>
            <a:r>
              <a:rPr lang="ru-RU" dirty="0"/>
              <a:t> Черчилль, Рузвельт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Йосип</a:t>
            </a:r>
            <a:r>
              <a:rPr lang="ru-RU" dirty="0"/>
              <a:t> </a:t>
            </a:r>
            <a:r>
              <a:rPr lang="ru-RU" dirty="0" err="1"/>
              <a:t>Сталін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203032" cy="8640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                  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dirty="0" smtClean="0"/>
              <a:t>                     Смерть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700808"/>
            <a:ext cx="878497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Радники</a:t>
            </a:r>
            <a:r>
              <a:rPr lang="ru-RU" dirty="0" smtClean="0"/>
              <a:t> </a:t>
            </a:r>
            <a:r>
              <a:rPr lang="ru-RU" dirty="0" err="1"/>
              <a:t>відзначили</a:t>
            </a:r>
            <a:r>
              <a:rPr lang="ru-RU" dirty="0"/>
              <a:t> </a:t>
            </a:r>
            <a:r>
              <a:rPr lang="ru-RU" dirty="0" err="1"/>
              <a:t>різке</a:t>
            </a:r>
            <a:r>
              <a:rPr lang="ru-RU" dirty="0"/>
              <a:t>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президента.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обслідування</a:t>
            </a:r>
            <a:r>
              <a:rPr lang="ru-RU" dirty="0"/>
              <a:t> в </a:t>
            </a:r>
            <a:r>
              <a:rPr lang="ru-RU" dirty="0" err="1"/>
              <a:t>кардіологічної</a:t>
            </a:r>
            <a:r>
              <a:rPr lang="ru-RU" dirty="0"/>
              <a:t> </a:t>
            </a:r>
            <a:r>
              <a:rPr lang="ru-RU" dirty="0" err="1"/>
              <a:t>клініці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Бетезді</a:t>
            </a:r>
            <a:r>
              <a:rPr lang="ru-RU" dirty="0"/>
              <a:t> (доктор </a:t>
            </a:r>
            <a:r>
              <a:rPr lang="ru-RU" dirty="0" err="1"/>
              <a:t>Хауард</a:t>
            </a:r>
            <a:r>
              <a:rPr lang="ru-RU" dirty="0"/>
              <a:t> </a:t>
            </a:r>
            <a:r>
              <a:rPr lang="ru-RU" dirty="0" err="1"/>
              <a:t>Бруен</a:t>
            </a:r>
            <a:r>
              <a:rPr lang="ru-RU" dirty="0"/>
              <a:t>),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президент </a:t>
            </a:r>
            <a:r>
              <a:rPr lang="ru-RU" dirty="0" err="1"/>
              <a:t>страждає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обмінної</a:t>
            </a:r>
            <a:r>
              <a:rPr lang="ru-RU" dirty="0"/>
              <a:t> </a:t>
            </a:r>
            <a:r>
              <a:rPr lang="ru-RU" dirty="0" err="1"/>
              <a:t>гіпертонічної</a:t>
            </a:r>
            <a:r>
              <a:rPr lang="ru-RU" dirty="0"/>
              <a:t> </a:t>
            </a:r>
            <a:r>
              <a:rPr lang="ru-RU" dirty="0" err="1"/>
              <a:t>енцефалопатії</a:t>
            </a:r>
            <a:r>
              <a:rPr lang="ru-RU" dirty="0"/>
              <a:t>, </a:t>
            </a:r>
            <a:r>
              <a:rPr lang="ru-RU" dirty="0" err="1"/>
              <a:t>застійної</a:t>
            </a:r>
            <a:r>
              <a:rPr lang="ru-RU" dirty="0"/>
              <a:t> </a:t>
            </a:r>
            <a:r>
              <a:rPr lang="ru-RU" dirty="0" err="1"/>
              <a:t>серцевої</a:t>
            </a:r>
            <a:r>
              <a:rPr lang="ru-RU" dirty="0"/>
              <a:t> </a:t>
            </a:r>
            <a:r>
              <a:rPr lang="ru-RU" dirty="0" err="1"/>
              <a:t>недостатності</a:t>
            </a:r>
            <a:r>
              <a:rPr lang="ru-RU" dirty="0"/>
              <a:t>, </a:t>
            </a:r>
            <a:r>
              <a:rPr lang="ru-RU" dirty="0" err="1"/>
              <a:t>хронічної</a:t>
            </a:r>
            <a:r>
              <a:rPr lang="ru-RU" dirty="0"/>
              <a:t> </a:t>
            </a:r>
            <a:r>
              <a:rPr lang="ru-RU" dirty="0" err="1"/>
              <a:t>артеріальної</a:t>
            </a:r>
            <a:r>
              <a:rPr lang="ru-RU" dirty="0"/>
              <a:t> </a:t>
            </a:r>
            <a:r>
              <a:rPr lang="ru-RU" dirty="0" err="1"/>
              <a:t>гіпертензії</a:t>
            </a:r>
            <a:r>
              <a:rPr lang="ru-RU" dirty="0"/>
              <a:t>. Лорд </a:t>
            </a:r>
            <a:r>
              <a:rPr lang="ru-RU" dirty="0" err="1"/>
              <a:t>Моран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супроводжував</a:t>
            </a:r>
            <a:r>
              <a:rPr lang="ru-RU" dirty="0"/>
              <a:t> Черчилля на </a:t>
            </a:r>
            <a:r>
              <a:rPr lang="ru-RU" dirty="0" err="1"/>
              <a:t>Ялтинській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записав, </a:t>
            </a:r>
            <a:r>
              <a:rPr lang="ru-RU" dirty="0" err="1"/>
              <a:t>що</a:t>
            </a:r>
            <a:r>
              <a:rPr lang="ru-RU" dirty="0"/>
              <a:t> Рузвельт </a:t>
            </a:r>
            <a:r>
              <a:rPr lang="ru-RU" dirty="0" err="1"/>
              <a:t>виглядав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хворою </a:t>
            </a:r>
            <a:r>
              <a:rPr lang="ru-RU" dirty="0" err="1"/>
              <a:t>людиною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запущеним</a:t>
            </a:r>
            <a:r>
              <a:rPr lang="ru-RU" dirty="0"/>
              <a:t> атеросклерозом.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втому</a:t>
            </a:r>
            <a:r>
              <a:rPr lang="ru-RU" dirty="0"/>
              <a:t> та хворобу, Рузвельт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державними</a:t>
            </a:r>
            <a:r>
              <a:rPr lang="ru-RU" dirty="0"/>
              <a:t> справами та </a:t>
            </a:r>
            <a:r>
              <a:rPr lang="ru-RU" dirty="0" err="1"/>
              <a:t>готувався</a:t>
            </a:r>
            <a:r>
              <a:rPr lang="ru-RU" dirty="0"/>
              <a:t> до </a:t>
            </a:r>
            <a:r>
              <a:rPr lang="ru-RU" dirty="0" err="1"/>
              <a:t>відкриття</a:t>
            </a:r>
            <a:r>
              <a:rPr lang="ru-RU" dirty="0"/>
              <a:t> 23 </a:t>
            </a:r>
            <a:r>
              <a:rPr lang="ru-RU" dirty="0" err="1"/>
              <a:t>квітня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 у Сан-Франциско, а </a:t>
            </a:r>
            <a:r>
              <a:rPr lang="ru-RU" dirty="0" err="1"/>
              <a:t>також</a:t>
            </a:r>
            <a:r>
              <a:rPr lang="ru-RU" dirty="0"/>
              <a:t> 17 </a:t>
            </a:r>
            <a:r>
              <a:rPr lang="ru-RU" dirty="0" err="1"/>
              <a:t>липня</a:t>
            </a:r>
            <a:r>
              <a:rPr lang="ru-RU" dirty="0"/>
              <a:t> до </a:t>
            </a:r>
            <a:r>
              <a:rPr lang="ru-RU" dirty="0" err="1"/>
              <a:t>відкриття</a:t>
            </a:r>
            <a:r>
              <a:rPr lang="ru-RU" dirty="0"/>
              <a:t> </a:t>
            </a:r>
            <a:r>
              <a:rPr lang="ru-RU" dirty="0" err="1"/>
              <a:t>Потсдамської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, 12 </a:t>
            </a:r>
            <a:r>
              <a:rPr lang="ru-RU" dirty="0" err="1"/>
              <a:t>квітня</a:t>
            </a:r>
            <a:r>
              <a:rPr lang="ru-RU" dirty="0"/>
              <a:t> 1945 року </a:t>
            </a:r>
            <a:r>
              <a:rPr lang="ru-RU" dirty="0" err="1"/>
              <a:t>Франклін</a:t>
            </a:r>
            <a:r>
              <a:rPr lang="ru-RU" dirty="0"/>
              <a:t> Рузвельт помер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крововиливу</a:t>
            </a:r>
            <a:r>
              <a:rPr lang="ru-RU" dirty="0"/>
              <a:t> в </a:t>
            </a:r>
            <a:r>
              <a:rPr lang="ru-RU" dirty="0" err="1" smtClean="0"/>
              <a:t>мозок.За</a:t>
            </a:r>
            <a:r>
              <a:rPr lang="ru-RU" dirty="0" smtClean="0"/>
              <a:t> </a:t>
            </a:r>
            <a:r>
              <a:rPr lang="ru-RU" dirty="0" err="1" smtClean="0"/>
              <a:t>заповітом</a:t>
            </a:r>
            <a:r>
              <a:rPr lang="ru-RU" dirty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похоронено в </a:t>
            </a:r>
            <a:r>
              <a:rPr lang="ru-RU" dirty="0" err="1" smtClean="0"/>
              <a:t>Гайд-парку,на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Батьківщині,де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провів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дитинство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почав </a:t>
            </a:r>
            <a:r>
              <a:rPr lang="ru-RU" dirty="0" err="1" smtClean="0"/>
              <a:t>політичну</a:t>
            </a:r>
            <a:r>
              <a:rPr lang="ru-RU" dirty="0" smtClean="0"/>
              <a:t> </a:t>
            </a:r>
            <a:r>
              <a:rPr lang="ru-RU" dirty="0" err="1" smtClean="0"/>
              <a:t>кар’єру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5157192"/>
            <a:ext cx="3744416" cy="1556792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80728"/>
            <a:ext cx="81369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В честь Франкліна Рузвельта за </a:t>
            </a:r>
            <a:r>
              <a:rPr lang="uk-UA" dirty="0" err="1" smtClean="0"/>
              <a:t>радянськіх</a:t>
            </a:r>
            <a:r>
              <a:rPr lang="uk-UA" dirty="0" smtClean="0"/>
              <a:t> часів була названа вулиця в Ялті.</a:t>
            </a:r>
            <a:endParaRPr lang="ru-RU" dirty="0"/>
          </a:p>
        </p:txBody>
      </p:sp>
      <p:pic>
        <p:nvPicPr>
          <p:cNvPr id="3" name="Рисунок 2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871296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12845"/>
            <a:ext cx="42484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Рузвельт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залишався</a:t>
            </a:r>
            <a:r>
              <a:rPr lang="ru-RU" dirty="0"/>
              <a:t> </a:t>
            </a:r>
            <a:r>
              <a:rPr lang="ru-RU" dirty="0" err="1"/>
              <a:t>тверезим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прагматичним</a:t>
            </a:r>
            <a:r>
              <a:rPr lang="ru-RU" dirty="0"/>
              <a:t> </a:t>
            </a:r>
            <a:r>
              <a:rPr lang="ru-RU" dirty="0" err="1"/>
              <a:t>політиком</a:t>
            </a:r>
            <a:r>
              <a:rPr lang="ru-RU" dirty="0"/>
              <a:t>. </a:t>
            </a:r>
            <a:r>
              <a:rPr lang="ru-RU" dirty="0" err="1"/>
              <a:t>Чотири</a:t>
            </a:r>
            <a:r>
              <a:rPr lang="ru-RU" dirty="0"/>
              <a:t> рази </a:t>
            </a:r>
            <a:r>
              <a:rPr lang="ru-RU" dirty="0" err="1"/>
              <a:t>переобиратися</a:t>
            </a:r>
            <a:r>
              <a:rPr lang="ru-RU" dirty="0"/>
              <a:t> на пост президента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/>
              <a:t>займав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.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іменем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одна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найзначніших</a:t>
            </a:r>
            <a:r>
              <a:rPr lang="ru-RU" dirty="0"/>
              <a:t> </a:t>
            </a:r>
            <a:r>
              <a:rPr lang="ru-RU" dirty="0" err="1"/>
              <a:t>сторінок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дипломатії</a:t>
            </a:r>
            <a:r>
              <a:rPr lang="ru-RU" dirty="0"/>
              <a:t> США,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встановлення</a:t>
            </a:r>
            <a:r>
              <a:rPr lang="ru-RU" dirty="0"/>
              <a:t> та </a:t>
            </a:r>
            <a:r>
              <a:rPr lang="ru-RU" dirty="0" err="1"/>
              <a:t>нормалізація</a:t>
            </a:r>
            <a:r>
              <a:rPr lang="ru-RU" dirty="0"/>
              <a:t> </a:t>
            </a:r>
            <a:r>
              <a:rPr lang="ru-RU" dirty="0" err="1"/>
              <a:t>дипломатичних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Радянським</a:t>
            </a:r>
            <a:r>
              <a:rPr lang="ru-RU" dirty="0"/>
              <a:t> Союзом, участь США в </a:t>
            </a:r>
            <a:r>
              <a:rPr lang="ru-RU" dirty="0" err="1"/>
              <a:t>антигітлерівської</a:t>
            </a:r>
            <a:r>
              <a:rPr lang="ru-RU" dirty="0"/>
              <a:t> </a:t>
            </a:r>
            <a:r>
              <a:rPr lang="ru-RU" dirty="0" err="1"/>
              <a:t>коаліції</a:t>
            </a:r>
            <a:r>
              <a:rPr lang="ru-RU" dirty="0"/>
              <a:t>. Велика роль Рузвельта у </a:t>
            </a:r>
            <a:r>
              <a:rPr lang="ru-RU" dirty="0" err="1"/>
              <a:t>формуванні</a:t>
            </a:r>
            <a:r>
              <a:rPr lang="ru-RU" dirty="0"/>
              <a:t> та </a:t>
            </a:r>
            <a:r>
              <a:rPr lang="ru-RU" dirty="0" err="1"/>
              <a:t>втіленні</a:t>
            </a:r>
            <a:r>
              <a:rPr lang="ru-RU" dirty="0"/>
              <a:t> в </a:t>
            </a:r>
            <a:r>
              <a:rPr lang="ru-RU" dirty="0" err="1"/>
              <a:t>життя</a:t>
            </a:r>
            <a:r>
              <a:rPr lang="ru-RU" dirty="0"/>
              <a:t> так званого </a:t>
            </a:r>
            <a:r>
              <a:rPr lang="en-US" dirty="0"/>
              <a:t>«</a:t>
            </a:r>
            <a:r>
              <a:rPr lang="uk-UA" dirty="0"/>
              <a:t>нового курсу</a:t>
            </a:r>
            <a:r>
              <a:rPr lang="en-US" dirty="0"/>
              <a:t>» </a:t>
            </a:r>
            <a:r>
              <a:rPr lang="uk-UA" dirty="0"/>
              <a:t>всередині країни, курсу демократичної спрямованості, що зіграло видатну роль у стабілізації економічної та соціальної ситуації в країні в період після глибокої економічної кризи 1929–1934 рр., курсу, що дозволив уникнути тяжких соціально-політичних потрясінь. </a:t>
            </a:r>
            <a:endParaRPr lang="ru-RU" dirty="0"/>
          </a:p>
        </p:txBody>
      </p:sp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980728"/>
            <a:ext cx="4104456" cy="5256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4186808" cy="43204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1200" dirty="0" smtClean="0"/>
              <a:t>   </a:t>
            </a:r>
            <a:r>
              <a:rPr lang="vi-VN" sz="1600" dirty="0" smtClean="0"/>
              <a:t>Фра́нклін </a:t>
            </a:r>
            <a:r>
              <a:rPr lang="vi-VN" sz="1600" dirty="0" smtClean="0"/>
              <a:t>Де́лано Ру́звельт</a:t>
            </a:r>
            <a:r>
              <a:rPr lang="en-US" sz="1600" dirty="0" smtClean="0"/>
              <a:t>( 30 </a:t>
            </a:r>
            <a:r>
              <a:rPr lang="ru-RU" sz="1600" dirty="0" smtClean="0"/>
              <a:t>січня1882 — 12 </a:t>
            </a:r>
            <a:r>
              <a:rPr lang="ru-RU" sz="1600" dirty="0" err="1" smtClean="0"/>
              <a:t>квітня</a:t>
            </a:r>
            <a:r>
              <a:rPr lang="ru-RU" sz="1600" dirty="0" smtClean="0"/>
              <a:t> 1945) — 32-ий президент США 1933-1945, демократ.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губернатором Нью-Йорка </a:t>
            </a:r>
            <a:r>
              <a:rPr lang="ru-RU" sz="1600" dirty="0" smtClean="0"/>
              <a:t>1929-1933</a:t>
            </a:r>
            <a:r>
              <a:rPr lang="ru-RU" sz="1600" dirty="0" smtClean="0"/>
              <a:t>. Став президентом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Великої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депресії</a:t>
            </a:r>
            <a:r>
              <a:rPr lang="ru-RU" sz="1600" dirty="0" smtClean="0"/>
              <a:t>, почав </a:t>
            </a:r>
            <a:r>
              <a:rPr lang="ru-RU" sz="1600" dirty="0" err="1" smtClean="0"/>
              <a:t>економіку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нових</a:t>
            </a:r>
            <a:r>
              <a:rPr lang="ru-RU" sz="1600" dirty="0" smtClean="0"/>
              <a:t> справ, реформу </a:t>
            </a:r>
            <a:r>
              <a:rPr lang="ru-RU" sz="1600" dirty="0" err="1" smtClean="0"/>
              <a:t>соціальних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програм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зробило</a:t>
            </a:r>
            <a:r>
              <a:rPr lang="ru-RU" sz="1600" dirty="0" smtClean="0"/>
              <a:t>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популярним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. </a:t>
            </a:r>
            <a:r>
              <a:rPr lang="ru-RU" sz="1600" dirty="0" err="1" smtClean="0"/>
              <a:t>Єдиний</a:t>
            </a:r>
            <a:r>
              <a:rPr lang="ru-RU" sz="1600" dirty="0" smtClean="0"/>
              <a:t> президент США,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посаді</a:t>
            </a:r>
            <a:r>
              <a:rPr lang="ru-RU" sz="1600" dirty="0" smtClean="0"/>
              <a:t> </a:t>
            </a:r>
            <a:r>
              <a:rPr lang="ru-RU" sz="1600" dirty="0" smtClean="0"/>
              <a:t>аж </a:t>
            </a:r>
            <a:r>
              <a:rPr lang="ru-RU" sz="1600" dirty="0" smtClean="0"/>
              <a:t>4 </a:t>
            </a:r>
            <a:r>
              <a:rPr lang="ru-RU" sz="1600" dirty="0" err="1" smtClean="0"/>
              <a:t>терміни</a:t>
            </a:r>
            <a:r>
              <a:rPr lang="ru-RU" sz="1600" dirty="0" smtClean="0"/>
              <a:t>.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початку </a:t>
            </a:r>
            <a:r>
              <a:rPr lang="ru-RU" sz="1600" dirty="0" err="1" smtClean="0"/>
              <a:t>Другої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війни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запровадив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програму</a:t>
            </a:r>
            <a:r>
              <a:rPr lang="ru-RU" sz="1600" dirty="0" smtClean="0"/>
              <a:t> </a:t>
            </a:r>
            <a:r>
              <a:rPr lang="ru-RU" sz="1600" dirty="0" err="1" smtClean="0"/>
              <a:t>ленд-лізу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підтримки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військових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союзників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підготував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Атлантичну</a:t>
            </a:r>
            <a:r>
              <a:rPr lang="ru-RU" sz="1600" dirty="0" smtClean="0"/>
              <a:t> </a:t>
            </a:r>
            <a:r>
              <a:rPr lang="ru-RU" sz="1600" dirty="0" err="1" smtClean="0"/>
              <a:t>хартію</a:t>
            </a:r>
            <a:r>
              <a:rPr lang="ru-RU" sz="1600" dirty="0" smtClean="0"/>
              <a:t>. Коли США вступили у </a:t>
            </a:r>
            <a:r>
              <a:rPr lang="ru-RU" sz="1600" dirty="0" err="1" smtClean="0"/>
              <a:t>війну</a:t>
            </a:r>
            <a:r>
              <a:rPr lang="ru-RU" sz="1600" dirty="0" smtClean="0"/>
              <a:t> в 1941, проводив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часу в переговорах </a:t>
            </a:r>
            <a:r>
              <a:rPr lang="ru-RU" sz="1600" dirty="0" err="1" smtClean="0"/>
              <a:t>з</a:t>
            </a:r>
            <a:r>
              <a:rPr lang="ru-RU" sz="1600" dirty="0" smtClean="0"/>
              <a:t> главами </a:t>
            </a:r>
            <a:r>
              <a:rPr lang="ru-RU" sz="1600" dirty="0" err="1" smtClean="0"/>
              <a:t>союзницьких</a:t>
            </a:r>
            <a:r>
              <a:rPr lang="ru-RU" sz="1600" dirty="0" smtClean="0"/>
              <a:t> </a:t>
            </a:r>
            <a:r>
              <a:rPr lang="ru-RU" sz="1600" dirty="0" smtClean="0"/>
              <a:t>держав.</a:t>
            </a:r>
            <a:endParaRPr lang="ru-RU" sz="1600" dirty="0"/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764704"/>
            <a:ext cx="403244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836712"/>
            <a:ext cx="3168352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 Ранні роки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348880"/>
            <a:ext cx="8136904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Майбутній президент народився 30 січня 1882 року в сім’ї Джеймса Рузвельта і його другої дружини Сари </a:t>
            </a:r>
            <a:r>
              <a:rPr lang="uk-UA" dirty="0" err="1" smtClean="0"/>
              <a:t>Делано.Батько</a:t>
            </a:r>
            <a:r>
              <a:rPr lang="uk-UA" dirty="0" smtClean="0"/>
              <a:t> Рузвельта володів спадковим маєтком </a:t>
            </a:r>
            <a:r>
              <a:rPr lang="uk-UA" dirty="0" err="1" smtClean="0"/>
              <a:t>Гайд-Парк</a:t>
            </a:r>
            <a:r>
              <a:rPr lang="uk-UA" dirty="0" smtClean="0"/>
              <a:t> на річці Гудзон і солідними пакетами акцій вугільної і транспортної </a:t>
            </a:r>
            <a:r>
              <a:rPr lang="uk-UA" dirty="0" err="1" smtClean="0"/>
              <a:t>компаній.Мати</a:t>
            </a:r>
            <a:r>
              <a:rPr lang="uk-UA" dirty="0" smtClean="0"/>
              <a:t> належала до місцевої аристократії.</a:t>
            </a:r>
            <a:endParaRPr lang="ru-RU" dirty="0"/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149080"/>
            <a:ext cx="2736304" cy="251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77072"/>
            <a:ext cx="3024336" cy="246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13690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 В дитинстві Рузвельт кожного літа подорожував з батьками по Європі (тому він добре володів іноземними мовами) і відпочивав на морському  прибережжі Нової Англії або на канадському острові </a:t>
            </a:r>
            <a:r>
              <a:rPr lang="uk-UA" dirty="0" err="1" smtClean="0"/>
              <a:t>Кампобелло</a:t>
            </a:r>
            <a:r>
              <a:rPr lang="uk-UA" dirty="0" smtClean="0"/>
              <a:t>,де захопився мореплавством.</a:t>
            </a:r>
            <a:endParaRPr lang="ru-RU" dirty="0"/>
          </a:p>
        </p:txBody>
      </p:sp>
      <p:pic>
        <p:nvPicPr>
          <p:cNvPr id="3" name="Рисунок 2" descr="thumb2-20fc23ae7d29645d2d35ec6df2b59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8208912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792088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 До 14 років Рузвельт отримував освіту </a:t>
            </a:r>
            <a:r>
              <a:rPr lang="uk-UA" dirty="0" err="1" smtClean="0"/>
              <a:t>вдома.В</a:t>
            </a:r>
            <a:r>
              <a:rPr lang="uk-UA" dirty="0" smtClean="0"/>
              <a:t> 1986-1989 рр. він навчався в одній  із найкращих привілейованих шкіл в </a:t>
            </a:r>
            <a:r>
              <a:rPr lang="uk-UA" dirty="0" err="1" smtClean="0"/>
              <a:t>Гротоні.В</a:t>
            </a:r>
            <a:r>
              <a:rPr lang="uk-UA" dirty="0" smtClean="0"/>
              <a:t> 1900-1904 роках продовжив навчатись в Гарвардському університеті,де отримав ступінь </a:t>
            </a:r>
            <a:r>
              <a:rPr lang="uk-UA" dirty="0" err="1" smtClean="0"/>
              <a:t>бакалавра.В</a:t>
            </a:r>
            <a:r>
              <a:rPr lang="uk-UA" dirty="0" smtClean="0"/>
              <a:t> 1905-1907 роках він відвідував юридичну школу колумбійського університету і отримав право на адвокатську практику ,яку почав у солідній юридичній фірмі на </a:t>
            </a:r>
            <a:r>
              <a:rPr lang="uk-UA" dirty="0" err="1" smtClean="0"/>
              <a:t>уолл-стріт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" name="Рисунок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8352928" cy="369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  Початок політичної кар’єри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132856"/>
            <a:ext cx="3600400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 В 1910 році Рузвельт прийняв пропозицію від демократичної партії США в своєму  адміністративному окрузі балотуватися в якості  сенатора в легіслатуру штату Нью-Йорк і отримав перемогу.</a:t>
            </a:r>
            <a:endParaRPr lang="ru-RU" dirty="0"/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4149080"/>
            <a:ext cx="4593933" cy="256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191000"/>
            <a:ext cx="2880320" cy="2478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5_7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844824"/>
            <a:ext cx="446449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908720"/>
            <a:ext cx="4968552" cy="20313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</a:t>
            </a:r>
            <a:r>
              <a:rPr lang="uk-UA" dirty="0" err="1" smtClean="0"/>
              <a:t>Недопрацювавши</a:t>
            </a:r>
            <a:r>
              <a:rPr lang="uk-UA" dirty="0" smtClean="0"/>
              <a:t> третього </a:t>
            </a:r>
            <a:r>
              <a:rPr lang="uk-UA" dirty="0" err="1" smtClean="0"/>
              <a:t>сроку</a:t>
            </a:r>
            <a:r>
              <a:rPr lang="uk-UA" dirty="0" smtClean="0"/>
              <a:t> в легіслатурі штату ,Рузвельт перебрався у </a:t>
            </a:r>
            <a:r>
              <a:rPr lang="uk-UA" dirty="0" err="1" smtClean="0"/>
              <a:t>Вашингтон.Будучи</a:t>
            </a:r>
            <a:r>
              <a:rPr lang="uk-UA" dirty="0" smtClean="0"/>
              <a:t> помічником морського міністра,він виступав за посилення флоту,закріплення </a:t>
            </a:r>
            <a:r>
              <a:rPr lang="uk-UA" dirty="0" err="1" smtClean="0"/>
              <a:t>обороноспособності</a:t>
            </a:r>
            <a:r>
              <a:rPr lang="uk-UA" dirty="0" smtClean="0"/>
              <a:t> США,сильну </a:t>
            </a:r>
            <a:r>
              <a:rPr lang="uk-UA" dirty="0" err="1" smtClean="0"/>
              <a:t>президенську</a:t>
            </a:r>
            <a:r>
              <a:rPr lang="uk-UA" dirty="0" smtClean="0"/>
              <a:t> </a:t>
            </a:r>
            <a:r>
              <a:rPr lang="uk-UA" dirty="0" err="1" smtClean="0"/>
              <a:t>власть</a:t>
            </a:r>
            <a:r>
              <a:rPr lang="uk-UA" dirty="0" smtClean="0"/>
              <a:t> і активну </a:t>
            </a:r>
            <a:r>
              <a:rPr lang="uk-UA" dirty="0" err="1" smtClean="0"/>
              <a:t>внутрішн</a:t>
            </a:r>
            <a:r>
              <a:rPr lang="uk-UA" dirty="0" smtClean="0"/>
              <a:t> політику.</a:t>
            </a:r>
            <a:endParaRPr lang="ru-RU" dirty="0"/>
          </a:p>
        </p:txBody>
      </p:sp>
      <p:pic>
        <p:nvPicPr>
          <p:cNvPr id="3" name="Рисунок 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3168352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212976"/>
            <a:ext cx="453650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1400" dirty="0" smtClean="0"/>
              <a:t>  В 1920 році Рузвельт балотується від демократичної партії в віце-президенти США в парі з кандидатом в президенти з </a:t>
            </a:r>
            <a:r>
              <a:rPr lang="uk-UA" sz="1400" dirty="0" err="1" smtClean="0"/>
              <a:t>Дж.Коксом.Пробувши</a:t>
            </a:r>
            <a:r>
              <a:rPr lang="uk-UA" sz="1400" dirty="0" smtClean="0"/>
              <a:t> два </a:t>
            </a:r>
            <a:r>
              <a:rPr lang="uk-UA" sz="1400" dirty="0" err="1" smtClean="0"/>
              <a:t>сроки</a:t>
            </a:r>
            <a:r>
              <a:rPr lang="uk-UA" sz="1400" dirty="0" smtClean="0"/>
              <a:t> на посту губернатора ,Рузвельт набув цінного досвіду,який потім пригодиться йому в роки </a:t>
            </a:r>
            <a:r>
              <a:rPr lang="uk-UA" sz="1400" dirty="0" err="1" smtClean="0"/>
              <a:t>президенства</a:t>
            </a:r>
            <a:r>
              <a:rPr lang="uk-UA" sz="1400" dirty="0" smtClean="0"/>
              <a:t>. </a:t>
            </a:r>
            <a:endParaRPr lang="ru-RU" sz="1400" dirty="0"/>
          </a:p>
        </p:txBody>
      </p:sp>
      <p:pic>
        <p:nvPicPr>
          <p:cNvPr id="3" name="Рисунок 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820891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836712"/>
            <a:ext cx="5832648" cy="936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     Перше  </a:t>
            </a:r>
            <a:r>
              <a:rPr lang="uk-UA" dirty="0" err="1" smtClean="0"/>
              <a:t>президенство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813690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  На </a:t>
            </a:r>
            <a:r>
              <a:rPr lang="uk-UA" dirty="0" err="1" smtClean="0"/>
              <a:t>президенських</a:t>
            </a:r>
            <a:r>
              <a:rPr lang="uk-UA" dirty="0" smtClean="0"/>
              <a:t> виборах 1933 року Рузвельт отримав більшість </a:t>
            </a:r>
            <a:r>
              <a:rPr lang="uk-UA" dirty="0" err="1" smtClean="0"/>
              <a:t>голосів.За</a:t>
            </a:r>
            <a:r>
              <a:rPr lang="uk-UA" dirty="0" smtClean="0"/>
              <a:t> нього проголосували – 22,8 </a:t>
            </a:r>
            <a:r>
              <a:rPr lang="uk-UA" dirty="0" err="1" smtClean="0"/>
              <a:t>млн.людей.Він</a:t>
            </a:r>
            <a:r>
              <a:rPr lang="uk-UA" dirty="0" smtClean="0"/>
              <a:t> став 32-м </a:t>
            </a:r>
            <a:r>
              <a:rPr lang="uk-UA" dirty="0" err="1" smtClean="0"/>
              <a:t>президеном</a:t>
            </a:r>
            <a:r>
              <a:rPr lang="uk-UA" dirty="0" smtClean="0"/>
              <a:t> США. </a:t>
            </a:r>
            <a:endParaRPr lang="ru-RU" dirty="0"/>
          </a:p>
        </p:txBody>
      </p:sp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324036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08-2-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212976"/>
            <a:ext cx="4392488" cy="3262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118</TotalTime>
  <Words>1002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   Фра́нклін Де́лано Ру́звельт ( 30 січня1882 — 12 квітня 1945) </vt:lpstr>
      <vt:lpstr>   Фра́нклін Де́лано Ру́звельт( 30 січня1882 — 12 квітня 1945) — 32-ий президент США 1933-1945, демократ. Був губернатором Нью-Йорка 1929-1933. Став президентом під час Великої депресії, почав економіку нових справ, реформу соціальних програм, що зробило його дуже популярним серед населення. Єдиний президент США, що був на посаді аж 4 терміни. Після початку Другої світової війни він запровадив програму ленд-лізу для підтримки військових союзників і підготував Атлантичну хартію. Коли США вступили у війну в 1941, проводив багато часу в переговорах з главами союзницьких держав.</vt:lpstr>
      <vt:lpstr> Ранні роки</vt:lpstr>
      <vt:lpstr>Слайд 4</vt:lpstr>
      <vt:lpstr>Слайд 5</vt:lpstr>
      <vt:lpstr>  Початок політичної кар’єри</vt:lpstr>
      <vt:lpstr>Слайд 7</vt:lpstr>
      <vt:lpstr>  В 1920 році Рузвельт балотується від демократичної партії в віце-президенти США в парі з кандидатом в президенти з Дж.Коксом.Пробувши два сроки на посту губернатора ,Рузвельт набув цінного досвіду,який потім пригодиться йому в роки президенства. </vt:lpstr>
      <vt:lpstr>     Перше  президенство</vt:lpstr>
      <vt:lpstr>Слайд 10</vt:lpstr>
      <vt:lpstr>Слайд 11</vt:lpstr>
      <vt:lpstr>“Новий курс” Рузвельта </vt:lpstr>
      <vt:lpstr>    Друге президенство</vt:lpstr>
      <vt:lpstr>Слайд 14</vt:lpstr>
      <vt:lpstr>Третє президенство</vt:lpstr>
      <vt:lpstr>Четверте президенство</vt:lpstr>
      <vt:lpstr>                                         Смерть</vt:lpstr>
      <vt:lpstr>Слайд 18</vt:lpstr>
      <vt:lpstr>Слайд 19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Фра́нклін Де́лано Ру́звельт ( 30 січня1882 — 12 квітня 1945)</dc:title>
  <dc:creator>Сєрий</dc:creator>
  <cp:lastModifiedBy>Сєрий</cp:lastModifiedBy>
  <cp:revision>12</cp:revision>
  <dcterms:created xsi:type="dcterms:W3CDTF">2013-12-03T22:42:10Z</dcterms:created>
  <dcterms:modified xsi:type="dcterms:W3CDTF">2013-12-04T00:40:40Z</dcterms:modified>
</cp:coreProperties>
</file>