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214554"/>
            <a:ext cx="8229600" cy="2071702"/>
          </a:xfrm>
        </p:spPr>
        <p:txBody>
          <a:bodyPr>
            <a:normAutofit/>
          </a:bodyPr>
          <a:lstStyle/>
          <a:p>
            <a:r>
              <a:rPr lang="ru-RU" dirty="0"/>
              <a:t>Тема </a:t>
            </a:r>
            <a:r>
              <a:rPr lang="ru-RU" dirty="0" smtClean="0"/>
              <a:t>4</a:t>
            </a:r>
            <a:r>
              <a:rPr lang="en-US" dirty="0"/>
              <a:t>:</a:t>
            </a:r>
            <a:r>
              <a:rPr lang="ru-RU" dirty="0" smtClean="0"/>
              <a:t> </a:t>
            </a:r>
            <a:r>
              <a:rPr lang="ru-RU" dirty="0"/>
              <a:t>Культура </a:t>
            </a:r>
            <a:r>
              <a:rPr lang="ru-RU" dirty="0" err="1"/>
              <a:t>Греції</a:t>
            </a:r>
            <a:r>
              <a:rPr lang="ru-RU" dirty="0"/>
              <a:t> </a:t>
            </a:r>
            <a:r>
              <a:rPr lang="ru-RU" dirty="0" err="1"/>
              <a:t>гомерівського</a:t>
            </a:r>
            <a:r>
              <a:rPr lang="ru-RU" dirty="0"/>
              <a:t> </a:t>
            </a:r>
            <a:r>
              <a:rPr lang="ru-RU" dirty="0" err="1"/>
              <a:t>періоду</a:t>
            </a:r>
            <a:r>
              <a:rPr lang="ru-RU" dirty="0"/>
              <a:t> (ХІІ-ІХ ст. до н. е.)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539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4695" y="1700808"/>
            <a:ext cx="3826768" cy="444283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Поховальний кратер</a:t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2200" dirty="0" smtClean="0"/>
              <a:t>з </a:t>
            </a:r>
            <a:r>
              <a:rPr lang="uk-UA" sz="2200" dirty="0" err="1" smtClean="0"/>
              <a:t>Дипілонського</a:t>
            </a:r>
            <a:r>
              <a:rPr lang="uk-UA" sz="2200" dirty="0" smtClean="0"/>
              <a:t> некрополя в Афінах</a:t>
            </a:r>
            <a:r>
              <a:rPr lang="en-US" sz="2200" dirty="0" smtClean="0"/>
              <a:t>.</a:t>
            </a:r>
            <a:r>
              <a:rPr lang="uk-UA" sz="2200" dirty="0" smtClean="0"/>
              <a:t/>
            </a:r>
            <a:br>
              <a:rPr lang="uk-UA" sz="2200" dirty="0" smtClean="0"/>
            </a:br>
            <a:r>
              <a:rPr lang="en-US" sz="2200" dirty="0" smtClean="0"/>
              <a:t>750-735 </a:t>
            </a:r>
            <a:r>
              <a:rPr lang="uk-UA" sz="2200" dirty="0" smtClean="0"/>
              <a:t>рр. до н. е.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6" name="Содержимое 5" descr="04-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5074920" cy="6858000"/>
          </a:xfrm>
        </p:spPr>
      </p:pic>
    </p:spTree>
    <p:extLst>
      <p:ext uri="{BB962C8B-B14F-4D97-AF65-F5344CB8AC3E}">
        <p14:creationId xmlns:p14="http://schemas.microsoft.com/office/powerpoint/2010/main" val="204804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18150"/>
            <a:ext cx="9144000" cy="143985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Керамічна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скриня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Золоті</a:t>
            </a:r>
            <a:r>
              <a:rPr lang="ru-RU" dirty="0" smtClean="0">
                <a:solidFill>
                  <a:schemeClr val="bg1"/>
                </a:solidFill>
              </a:rPr>
              <a:t> сережки.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>XI ст. до н. е</a:t>
            </a:r>
            <a:r>
              <a:rPr lang="en-US" sz="2200" dirty="0" smtClean="0">
                <a:solidFill>
                  <a:schemeClr val="bg1"/>
                </a:solidFill>
              </a:rPr>
              <a:t>.</a:t>
            </a:r>
            <a:endParaRPr lang="ru-RU" sz="22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Kem27.jp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128" b="12246"/>
          <a:stretch/>
        </p:blipFill>
        <p:spPr>
          <a:xfrm>
            <a:off x="-1" y="0"/>
            <a:ext cx="9144001" cy="6858000"/>
          </a:xfrm>
        </p:spPr>
      </p:pic>
    </p:spTree>
    <p:extLst>
      <p:ext uri="{BB962C8B-B14F-4D97-AF65-F5344CB8AC3E}">
        <p14:creationId xmlns:p14="http://schemas.microsoft.com/office/powerpoint/2010/main" val="10436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37312"/>
            <a:ext cx="9144000" cy="620688"/>
          </a:xfrm>
        </p:spPr>
        <p:txBody>
          <a:bodyPr>
            <a:noAutofit/>
          </a:bodyPr>
          <a:lstStyle/>
          <a:p>
            <a:r>
              <a:rPr lang="ru-RU" sz="2000" dirty="0" err="1">
                <a:solidFill>
                  <a:schemeClr val="bg1"/>
                </a:solidFill>
              </a:rPr>
              <a:t>Керамічная</a:t>
            </a:r>
            <a:r>
              <a:rPr lang="ru-RU" sz="2000" dirty="0">
                <a:solidFill>
                  <a:schemeClr val="bg1"/>
                </a:solidFill>
              </a:rPr>
              <a:t> модель </a:t>
            </a:r>
            <a:r>
              <a:rPr lang="ru-RU" sz="2000" dirty="0" err="1">
                <a:solidFill>
                  <a:schemeClr val="bg1"/>
                </a:solidFill>
              </a:rPr>
              <a:t>житлового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будинку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1800" dirty="0" err="1" smtClean="0">
                <a:solidFill>
                  <a:schemeClr val="bg1"/>
                </a:solidFill>
              </a:rPr>
              <a:t>Знахідки</a:t>
            </a:r>
            <a:r>
              <a:rPr lang="ru-RU" sz="1800" dirty="0" smtClean="0">
                <a:solidFill>
                  <a:schemeClr val="bg1"/>
                </a:solidFill>
              </a:rPr>
              <a:t> з </a:t>
            </a:r>
            <a:r>
              <a:rPr lang="ru-RU" sz="1800" dirty="0" err="1" smtClean="0">
                <a:solidFill>
                  <a:schemeClr val="bg1"/>
                </a:solidFill>
              </a:rPr>
              <a:t>шарів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ранньогеометричного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періоду</a:t>
            </a:r>
            <a:r>
              <a:rPr lang="ru-RU" sz="1800" dirty="0" smtClean="0">
                <a:solidFill>
                  <a:schemeClr val="bg1"/>
                </a:solidFill>
              </a:rPr>
              <a:t>. X ст. до н.е.</a:t>
            </a:r>
            <a:r>
              <a:rPr lang="en-US" sz="1800" dirty="0" smtClean="0">
                <a:solidFill>
                  <a:schemeClr val="bg1"/>
                </a:solidFill>
              </a:rPr>
              <a:t/>
            </a:r>
            <a:br>
              <a:rPr lang="en-US" sz="1800" dirty="0" smtClean="0">
                <a:solidFill>
                  <a:schemeClr val="bg1"/>
                </a:solidFill>
              </a:rPr>
            </a:b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Kem26.jp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500"/>
          <a:stretch/>
        </p:blipFill>
        <p:spPr>
          <a:xfrm>
            <a:off x="-1" y="1"/>
            <a:ext cx="9144001" cy="6858000"/>
          </a:xfrm>
        </p:spPr>
      </p:pic>
    </p:spTree>
    <p:extLst>
      <p:ext uri="{BB962C8B-B14F-4D97-AF65-F5344CB8AC3E}">
        <p14:creationId xmlns:p14="http://schemas.microsoft.com/office/powerpoint/2010/main" val="319430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42" y="274638"/>
            <a:ext cx="3471858" cy="5940444"/>
          </a:xfrm>
        </p:spPr>
        <p:txBody>
          <a:bodyPr>
            <a:normAutofit/>
          </a:bodyPr>
          <a:lstStyle/>
          <a:p>
            <a:r>
              <a:rPr lang="ru-RU" sz="3200" dirty="0" err="1" smtClean="0"/>
              <a:t>Керамічная</a:t>
            </a:r>
            <a:r>
              <a:rPr lang="ru-RU" sz="3200" dirty="0" smtClean="0"/>
              <a:t> модель оленя – 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err="1" smtClean="0"/>
              <a:t>можливо</a:t>
            </a:r>
            <a:r>
              <a:rPr lang="ru-RU" sz="2000" dirty="0" smtClean="0"/>
              <a:t>, </a:t>
            </a:r>
            <a:r>
              <a:rPr lang="ru-RU" sz="2000" dirty="0" err="1" smtClean="0"/>
              <a:t>іграшка</a:t>
            </a:r>
            <a:r>
              <a:rPr lang="ru-RU" sz="2000" dirty="0" smtClean="0"/>
              <a:t> на колесах.</a:t>
            </a:r>
            <a:br>
              <a:rPr lang="ru-RU" sz="2000" dirty="0" smtClean="0"/>
            </a:br>
            <a:r>
              <a:rPr lang="ru-RU" sz="2000" dirty="0" smtClean="0"/>
              <a:t>925-900 </a:t>
            </a:r>
            <a:r>
              <a:rPr lang="ru-RU" sz="2000" dirty="0" err="1" smtClean="0"/>
              <a:t>рр</a:t>
            </a:r>
            <a:r>
              <a:rPr lang="ru-RU" sz="2000" dirty="0" smtClean="0"/>
              <a:t>. до н. е.</a:t>
            </a:r>
            <a:endParaRPr lang="ru-RU" sz="3200" dirty="0"/>
          </a:p>
        </p:txBody>
      </p:sp>
      <p:pic>
        <p:nvPicPr>
          <p:cNvPr id="4" name="Содержимое 3" descr="Kem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"/>
            <a:ext cx="5268515" cy="6858000"/>
          </a:xfrm>
        </p:spPr>
      </p:pic>
    </p:spTree>
    <p:extLst>
      <p:ext uri="{BB962C8B-B14F-4D97-AF65-F5344CB8AC3E}">
        <p14:creationId xmlns:p14="http://schemas.microsoft.com/office/powerpoint/2010/main" val="133233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229200"/>
            <a:ext cx="4929222" cy="1651756"/>
          </a:xfrm>
        </p:spPr>
        <p:txBody>
          <a:bodyPr>
            <a:norm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</a:rPr>
              <a:t>Аттична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кераміка</a:t>
            </a:r>
            <a:r>
              <a:rPr lang="ru-RU" sz="2400" b="1" dirty="0" smtClean="0">
                <a:solidFill>
                  <a:schemeClr val="bg1"/>
                </a:solidFill>
              </a:rPr>
              <a:t> та </a:t>
            </a:r>
            <a:r>
              <a:rPr lang="ru-RU" sz="2400" b="1" dirty="0" err="1" smtClean="0">
                <a:solidFill>
                  <a:schemeClr val="bg1"/>
                </a:solidFill>
              </a:rPr>
              <a:t>поховальний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інвентар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ранньогеометричного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періоду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32041" y="5517232"/>
            <a:ext cx="4211960" cy="1309065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</a:rPr>
              <a:t>Кубок(16), </a:t>
            </a:r>
            <a:r>
              <a:rPr lang="ru-RU" sz="1800" b="1" dirty="0" err="1" smtClean="0">
                <a:solidFill>
                  <a:schemeClr val="bg1"/>
                </a:solidFill>
              </a:rPr>
              <a:t>залізний</a:t>
            </a:r>
            <a:r>
              <a:rPr lang="ru-RU" sz="1800" b="1" dirty="0" smtClean="0">
                <a:solidFill>
                  <a:schemeClr val="bg1"/>
                </a:solidFill>
              </a:rPr>
              <a:t> меч (19), </a:t>
            </a:r>
            <a:r>
              <a:rPr lang="ru-RU" sz="1800" b="1" dirty="0" err="1" smtClean="0">
                <a:solidFill>
                  <a:schemeClr val="bg1"/>
                </a:solidFill>
              </a:rPr>
              <a:t>золотий</a:t>
            </a:r>
            <a:r>
              <a:rPr lang="ru-RU" sz="1800" b="1" dirty="0" smtClean="0">
                <a:solidFill>
                  <a:schemeClr val="bg1"/>
                </a:solidFill>
              </a:rPr>
              <a:t> пояс (20), </a:t>
            </a:r>
            <a:r>
              <a:rPr lang="ru-RU" sz="1800" b="1" dirty="0" err="1" smtClean="0">
                <a:solidFill>
                  <a:schemeClr val="bg1"/>
                </a:solidFill>
              </a:rPr>
              <a:t>ойнохойї</a:t>
            </a:r>
            <a:r>
              <a:rPr lang="ru-RU" sz="1800" b="1" dirty="0" smtClean="0">
                <a:solidFill>
                  <a:schemeClr val="bg1"/>
                </a:solidFill>
              </a:rPr>
              <a:t> (21-22), </a:t>
            </a:r>
            <a:r>
              <a:rPr lang="ru-RU" sz="1800" b="1" dirty="0" err="1" smtClean="0">
                <a:solidFill>
                  <a:schemeClr val="bg1"/>
                </a:solidFill>
              </a:rPr>
              <a:t>піксида</a:t>
            </a:r>
            <a:r>
              <a:rPr lang="ru-RU" sz="1800" b="1" dirty="0" smtClean="0">
                <a:solidFill>
                  <a:schemeClr val="bg1"/>
                </a:solidFill>
              </a:rPr>
              <a:t> (23). 950 - 900 </a:t>
            </a:r>
            <a:r>
              <a:rPr lang="ru-RU" sz="1800" b="1" dirty="0" err="1" smtClean="0">
                <a:solidFill>
                  <a:schemeClr val="bg1"/>
                </a:solidFill>
              </a:rPr>
              <a:t>рр</a:t>
            </a:r>
            <a:r>
              <a:rPr lang="ru-RU" sz="1800" b="1" dirty="0" smtClean="0">
                <a:solidFill>
                  <a:schemeClr val="bg1"/>
                </a:solidFill>
              </a:rPr>
              <a:t>. до н. е.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Kem24.jpg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374" r="1705"/>
          <a:stretch/>
        </p:blipFill>
        <p:spPr>
          <a:xfrm>
            <a:off x="-18256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428995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65818"/>
            <a:ext cx="4829180" cy="792182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Аттична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кераміка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err="1" smtClean="0">
                <a:solidFill>
                  <a:schemeClr val="bg1"/>
                </a:solidFill>
              </a:rPr>
              <a:t>геометричного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періоду</a:t>
            </a:r>
            <a:r>
              <a:rPr lang="ru-RU" b="1" dirty="0" smtClean="0">
                <a:solidFill>
                  <a:schemeClr val="bg1"/>
                </a:solidFill>
              </a:rPr>
              <a:t>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796136" y="6165304"/>
            <a:ext cx="3347864" cy="67963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dirty="0" err="1" smtClean="0"/>
              <a:t>Піксида</a:t>
            </a:r>
            <a:r>
              <a:rPr lang="ru-RU" b="1" dirty="0" smtClean="0"/>
              <a:t> </a:t>
            </a:r>
            <a:r>
              <a:rPr lang="ru-RU" b="1" dirty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фігурною</a:t>
            </a:r>
            <a:r>
              <a:rPr lang="ru-RU" b="1" dirty="0" smtClean="0"/>
              <a:t> </a:t>
            </a:r>
            <a:r>
              <a:rPr lang="ru-RU" b="1" dirty="0" err="1" smtClean="0"/>
              <a:t>кришкою</a:t>
            </a:r>
            <a:r>
              <a:rPr lang="ru-RU" b="1" dirty="0" smtClean="0"/>
              <a:t>, </a:t>
            </a:r>
            <a:r>
              <a:rPr lang="ru-RU" b="1" dirty="0" err="1" smtClean="0"/>
              <a:t>лекана</a:t>
            </a:r>
            <a:r>
              <a:rPr lang="ru-RU" b="1" dirty="0" smtClean="0"/>
              <a:t>, </a:t>
            </a:r>
            <a:r>
              <a:rPr lang="ru-RU" b="1" dirty="0" err="1" smtClean="0"/>
              <a:t>тринога</a:t>
            </a:r>
            <a:r>
              <a:rPr lang="ru-RU" b="1" dirty="0" smtClean="0"/>
              <a:t>, </a:t>
            </a:r>
            <a:r>
              <a:rPr lang="ru-RU" b="1" dirty="0" err="1" smtClean="0"/>
              <a:t>фігурні</a:t>
            </a:r>
            <a:r>
              <a:rPr lang="ru-RU" b="1" dirty="0" smtClean="0"/>
              <a:t> </a:t>
            </a:r>
            <a:r>
              <a:rPr lang="ru-RU" b="1" dirty="0" err="1" smtClean="0"/>
              <a:t>сосуди</a:t>
            </a:r>
            <a:r>
              <a:rPr lang="ru-RU" b="1" dirty="0" smtClean="0"/>
              <a:t>, </a:t>
            </a:r>
            <a:r>
              <a:rPr lang="ru-RU" b="1" dirty="0" err="1" smtClean="0"/>
              <a:t>скифоси</a:t>
            </a:r>
            <a:r>
              <a:rPr lang="ru-RU" b="1" dirty="0" smtClean="0"/>
              <a:t>, амфора.</a:t>
            </a:r>
            <a:r>
              <a:rPr lang="en-US" b="1" dirty="0" smtClean="0"/>
              <a:t> </a:t>
            </a:r>
            <a:r>
              <a:rPr lang="ru-RU" b="1" dirty="0" smtClean="0"/>
              <a:t>VIII ст. до н. е.</a:t>
            </a:r>
            <a:endParaRPr lang="ru-RU" dirty="0"/>
          </a:p>
        </p:txBody>
      </p:sp>
      <p:pic>
        <p:nvPicPr>
          <p:cNvPr id="5" name="Содержимое 4" descr="Kem2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45878"/>
          </a:xfrm>
        </p:spPr>
      </p:pic>
    </p:spTree>
    <p:extLst>
      <p:ext uri="{BB962C8B-B14F-4D97-AF65-F5344CB8AC3E}">
        <p14:creationId xmlns:p14="http://schemas.microsoft.com/office/powerpoint/2010/main" val="236679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06430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Аттична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кераміка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середньогеометричного</a:t>
            </a:r>
            <a:r>
              <a:rPr lang="ru-RU" b="1" dirty="0" smtClean="0">
                <a:solidFill>
                  <a:schemeClr val="bg1"/>
                </a:solidFill>
              </a:rPr>
              <a:t> II </a:t>
            </a:r>
            <a:r>
              <a:rPr lang="ru-RU" b="1" dirty="0" err="1" smtClean="0">
                <a:solidFill>
                  <a:schemeClr val="bg1"/>
                </a:solidFill>
              </a:rPr>
              <a:t>періоду</a:t>
            </a:r>
            <a:r>
              <a:rPr lang="ru-RU" b="1" dirty="0" smtClean="0">
                <a:solidFill>
                  <a:schemeClr val="bg1"/>
                </a:solidFill>
              </a:rPr>
              <a:t>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699792" y="548680"/>
            <a:ext cx="4471990" cy="404802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Піксиди</a:t>
            </a:r>
            <a:r>
              <a:rPr lang="ru-RU" b="1" dirty="0" smtClean="0">
                <a:solidFill>
                  <a:schemeClr val="bg1"/>
                </a:solidFill>
              </a:rPr>
              <a:t> та </a:t>
            </a:r>
            <a:r>
              <a:rPr lang="ru-RU" b="1" dirty="0" err="1" smtClean="0">
                <a:solidFill>
                  <a:schemeClr val="bg1"/>
                </a:solidFill>
              </a:rPr>
              <a:t>скіфос</a:t>
            </a:r>
            <a:r>
              <a:rPr lang="en-US" b="1" dirty="0" smtClean="0">
                <a:solidFill>
                  <a:schemeClr val="bg1"/>
                </a:solidFill>
              </a:rPr>
              <a:t>. </a:t>
            </a:r>
            <a:r>
              <a:rPr lang="ru-RU" b="1" dirty="0" smtClean="0">
                <a:solidFill>
                  <a:schemeClr val="bg1"/>
                </a:solidFill>
              </a:rPr>
              <a:t>Перша пол. VIII ст. до н. </a:t>
            </a:r>
            <a:r>
              <a:rPr lang="ru-RU" b="1" dirty="0">
                <a:solidFill>
                  <a:schemeClr val="bg1"/>
                </a:solidFill>
              </a:rPr>
              <a:t>е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Kem2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319" y="1"/>
            <a:ext cx="9139681" cy="6868870"/>
          </a:xfrm>
        </p:spPr>
      </p:pic>
    </p:spTree>
    <p:extLst>
      <p:ext uri="{BB962C8B-B14F-4D97-AF65-F5344CB8AC3E}">
        <p14:creationId xmlns:p14="http://schemas.microsoft.com/office/powerpoint/2010/main" val="366350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42" y="274638"/>
            <a:ext cx="3643338" cy="5654692"/>
          </a:xfrm>
        </p:spPr>
        <p:txBody>
          <a:bodyPr>
            <a:normAutofit/>
          </a:bodyPr>
          <a:lstStyle/>
          <a:p>
            <a:r>
              <a:rPr lang="ru-RU" sz="3200" dirty="0" err="1" smtClean="0"/>
              <a:t>Аттичні</a:t>
            </a:r>
            <a:r>
              <a:rPr lang="ru-RU" sz="3200" dirty="0" smtClean="0"/>
              <a:t> </a:t>
            </a:r>
            <a:r>
              <a:rPr lang="ru-RU" sz="3200" dirty="0" err="1" smtClean="0"/>
              <a:t>лекани</a:t>
            </a:r>
            <a:r>
              <a:rPr lang="ru-RU" sz="3200" dirty="0" smtClean="0"/>
              <a:t> </a:t>
            </a:r>
            <a:r>
              <a:rPr lang="ru-RU" sz="3200" dirty="0" err="1" smtClean="0"/>
              <a:t>геометричного</a:t>
            </a:r>
            <a:r>
              <a:rPr lang="ru-RU" sz="3200" dirty="0" smtClean="0"/>
              <a:t> стилю. 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VIII ст. до н.е.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Kem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5"/>
            <a:ext cx="5143504" cy="6858005"/>
          </a:xfrm>
        </p:spPr>
      </p:pic>
    </p:spTree>
    <p:extLst>
      <p:ext uri="{BB962C8B-B14F-4D97-AF65-F5344CB8AC3E}">
        <p14:creationId xmlns:p14="http://schemas.microsoft.com/office/powerpoint/2010/main" val="335936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58" y="0"/>
            <a:ext cx="3635896" cy="2132856"/>
          </a:xfrm>
        </p:spPr>
        <p:txBody>
          <a:bodyPr>
            <a:noAutofit/>
          </a:bodyPr>
          <a:lstStyle/>
          <a:p>
            <a:r>
              <a:rPr lang="ru-RU" sz="2400" dirty="0" err="1" smtClean="0">
                <a:solidFill>
                  <a:schemeClr val="bg1"/>
                </a:solidFill>
              </a:rPr>
              <a:t>Кераміка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геометричного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періоду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VIII ст. до н. е.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Kem32.jp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571" b="8091"/>
          <a:stretch/>
        </p:blipFill>
        <p:spPr>
          <a:xfrm>
            <a:off x="17385" y="0"/>
            <a:ext cx="9147730" cy="6858000"/>
          </a:xfrm>
        </p:spPr>
      </p:pic>
    </p:spTree>
    <p:extLst>
      <p:ext uri="{BB962C8B-B14F-4D97-AF65-F5344CB8AC3E}">
        <p14:creationId xmlns:p14="http://schemas.microsoft.com/office/powerpoint/2010/main" val="24876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6446" y="274638"/>
            <a:ext cx="3143272" cy="5869006"/>
          </a:xfrm>
        </p:spPr>
        <p:txBody>
          <a:bodyPr>
            <a:normAutofit/>
          </a:bodyPr>
          <a:lstStyle/>
          <a:p>
            <a:r>
              <a:rPr lang="uk-UA" sz="3600" dirty="0" smtClean="0"/>
              <a:t>Аттична </a:t>
            </a:r>
            <a:r>
              <a:rPr lang="uk-UA" sz="3600" dirty="0" err="1" smtClean="0"/>
              <a:t>гідрія</a:t>
            </a:r>
            <a:r>
              <a:rPr lang="uk-UA" sz="3600" dirty="0" smtClean="0"/>
              <a:t>.</a:t>
            </a:r>
            <a:br>
              <a:rPr lang="uk-UA" sz="3600" dirty="0" smtClean="0"/>
            </a:b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en-US" sz="2200" dirty="0" smtClean="0"/>
              <a:t>750</a:t>
            </a:r>
            <a:r>
              <a:rPr lang="uk-UA" sz="2200" dirty="0" smtClean="0"/>
              <a:t>-</a:t>
            </a:r>
            <a:r>
              <a:rPr lang="en-US" sz="2200" dirty="0" smtClean="0"/>
              <a:t>700 </a:t>
            </a:r>
            <a:r>
              <a:rPr lang="uk-UA" sz="2200" dirty="0" smtClean="0"/>
              <a:t>рр. до н. е. (пізній геометричний стиль).</a:t>
            </a:r>
            <a:br>
              <a:rPr lang="uk-UA" sz="2200" dirty="0" smtClean="0"/>
            </a:br>
            <a:r>
              <a:rPr lang="uk-UA" sz="2200" dirty="0" err="1" smtClean="0"/>
              <a:t>Фіви</a:t>
            </a:r>
            <a:r>
              <a:rPr lang="uk-UA" sz="2200" dirty="0" smtClean="0"/>
              <a:t>, </a:t>
            </a:r>
            <a:r>
              <a:rPr lang="uk-UA" sz="2200" dirty="0" err="1" smtClean="0"/>
              <a:t>Беотія</a:t>
            </a:r>
            <a:r>
              <a:rPr lang="uk-UA" sz="2200" dirty="0" smtClean="0"/>
              <a:t>.</a:t>
            </a:r>
            <a:endParaRPr lang="ru-RU" dirty="0"/>
          </a:p>
        </p:txBody>
      </p:sp>
      <p:pic>
        <p:nvPicPr>
          <p:cNvPr id="4" name="Содержимое 3" descr="488px-Miniature_hydria_Thebes_Louvre_A56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5577840" cy="6858000"/>
          </a:xfrm>
        </p:spPr>
      </p:pic>
    </p:spTree>
    <p:extLst>
      <p:ext uri="{BB962C8B-B14F-4D97-AF65-F5344CB8AC3E}">
        <p14:creationId xmlns:p14="http://schemas.microsoft.com/office/powerpoint/2010/main" val="250109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274638"/>
            <a:ext cx="3900486" cy="4654560"/>
          </a:xfrm>
        </p:spPr>
        <p:txBody>
          <a:bodyPr/>
          <a:lstStyle/>
          <a:p>
            <a:r>
              <a:rPr lang="uk-UA" dirty="0" smtClean="0"/>
              <a:t>Гора Олімп</a:t>
            </a:r>
            <a:endParaRPr lang="ru-RU" dirty="0"/>
          </a:p>
        </p:txBody>
      </p:sp>
      <p:pic>
        <p:nvPicPr>
          <p:cNvPr id="4" name="Содержимое 3" descr="MountOlympu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619"/>
            <a:ext cx="4572000" cy="6848382"/>
          </a:xfrm>
        </p:spPr>
      </p:pic>
    </p:spTree>
    <p:extLst>
      <p:ext uri="{BB962C8B-B14F-4D97-AF65-F5344CB8AC3E}">
        <p14:creationId xmlns:p14="http://schemas.microsoft.com/office/powerpoint/2010/main" val="152440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143620"/>
            <a:ext cx="9144000" cy="714380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Пиксида</a:t>
            </a:r>
            <a:r>
              <a:rPr lang="ru-RU" dirty="0" smtClean="0">
                <a:solidFill>
                  <a:schemeClr val="bg1"/>
                </a:solidFill>
              </a:rPr>
              <a:t> з </a:t>
            </a:r>
            <a:r>
              <a:rPr lang="ru-RU" dirty="0" err="1" smtClean="0">
                <a:solidFill>
                  <a:schemeClr val="bg1"/>
                </a:solidFill>
              </a:rPr>
              <a:t>трьома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теракотовими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кіньми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кришці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(</a:t>
            </a:r>
            <a:r>
              <a:rPr lang="ru-RU" sz="1600" dirty="0" err="1" smtClean="0">
                <a:solidFill>
                  <a:schemeClr val="bg1"/>
                </a:solidFill>
              </a:rPr>
              <a:t>пізньогеометричний</a:t>
            </a:r>
            <a:r>
              <a:rPr lang="ru-RU" sz="1600" dirty="0" smtClean="0">
                <a:solidFill>
                  <a:schemeClr val="bg1"/>
                </a:solidFill>
              </a:rPr>
              <a:t> стиль).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857884" y="0"/>
            <a:ext cx="3286116" cy="1124744"/>
          </a:xfrm>
        </p:spPr>
        <p:txBody>
          <a:bodyPr>
            <a:normAutofit/>
          </a:bodyPr>
          <a:lstStyle/>
          <a:p>
            <a:r>
              <a:rPr lang="ru-RU" sz="1800" dirty="0" err="1" smtClean="0"/>
              <a:t>Піксида</a:t>
            </a:r>
            <a:r>
              <a:rPr lang="ru-RU" sz="1800" dirty="0" smtClean="0"/>
              <a:t> – </a:t>
            </a:r>
            <a:r>
              <a:rPr lang="ru-RU" sz="1800" dirty="0" err="1" smtClean="0"/>
              <a:t>циліндричний</a:t>
            </a:r>
            <a:r>
              <a:rPr lang="ru-RU" sz="1800" dirty="0" smtClean="0"/>
              <a:t> контейнер з </a:t>
            </a:r>
            <a:r>
              <a:rPr lang="ru-RU" sz="1800" dirty="0" err="1" smtClean="0"/>
              <a:t>кришкою</a:t>
            </a:r>
            <a:r>
              <a:rPr lang="ru-RU" sz="1800" dirty="0" smtClean="0"/>
              <a:t> для </a:t>
            </a:r>
            <a:r>
              <a:rPr lang="ru-RU" sz="1800" dirty="0" err="1" smtClean="0"/>
              <a:t>їжі</a:t>
            </a:r>
            <a:r>
              <a:rPr lang="ru-RU" sz="1800" dirty="0" smtClean="0"/>
              <a:t> на </a:t>
            </a:r>
            <a:r>
              <a:rPr lang="ru-RU" sz="1800" dirty="0" err="1" smtClean="0"/>
              <a:t>поховання</a:t>
            </a:r>
            <a:r>
              <a:rPr lang="ru-RU" sz="1800" dirty="0" smtClean="0"/>
              <a:t>. 725-700 до н.э.</a:t>
            </a:r>
            <a:endParaRPr lang="ru-RU" sz="1800" dirty="0"/>
          </a:p>
        </p:txBody>
      </p:sp>
      <p:pic>
        <p:nvPicPr>
          <p:cNvPr id="5" name="Содержимое 3" descr="800px-Late_geometric_pyxis_Ancient_Agora_Museum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</p:spPr>
      </p:pic>
    </p:spTree>
    <p:extLst>
      <p:ext uri="{BB962C8B-B14F-4D97-AF65-F5344CB8AC3E}">
        <p14:creationId xmlns:p14="http://schemas.microsoft.com/office/powerpoint/2010/main" val="332372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286280" cy="6154758"/>
          </a:xfrm>
        </p:spPr>
        <p:txBody>
          <a:bodyPr>
            <a:normAutofit/>
          </a:bodyPr>
          <a:lstStyle/>
          <a:p>
            <a:r>
              <a:rPr lang="ru-RU" i="1" dirty="0" err="1" smtClean="0"/>
              <a:t>Ідол-дзвіночок</a:t>
            </a:r>
            <a:r>
              <a:rPr lang="ru-RU" i="1" dirty="0" smtClean="0"/>
              <a:t>.</a:t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2000" i="1" dirty="0" err="1" smtClean="0"/>
              <a:t>Бл</a:t>
            </a:r>
            <a:r>
              <a:rPr lang="ru-RU" sz="2000" i="1" dirty="0" smtClean="0"/>
              <a:t>. 700 р. до н. е. </a:t>
            </a:r>
            <a:r>
              <a:rPr lang="ru-RU" sz="2000" i="1" dirty="0" err="1" smtClean="0"/>
              <a:t>Теракота</a:t>
            </a:r>
            <a:r>
              <a:rPr lang="ru-RU" sz="2000" i="1" dirty="0" smtClean="0"/>
              <a:t>. </a:t>
            </a:r>
            <a:r>
              <a:rPr lang="ru-RU" sz="2000" i="1" dirty="0" err="1" smtClean="0"/>
              <a:t>Геометричний</a:t>
            </a: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>стиль.</a:t>
            </a:r>
            <a:br>
              <a:rPr lang="ru-RU" sz="2000" i="1" dirty="0" smtClean="0"/>
            </a:br>
            <a:r>
              <a:rPr lang="ru-RU" sz="2000" i="1" dirty="0" err="1" smtClean="0"/>
              <a:t>Фіви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Беотія</a:t>
            </a:r>
            <a:r>
              <a:rPr lang="ru-RU" sz="2000" i="1" dirty="0" smtClean="0"/>
              <a:t>.</a:t>
            </a:r>
            <a:endParaRPr lang="ru-RU" sz="2000" dirty="0"/>
          </a:p>
        </p:txBody>
      </p:sp>
      <p:pic>
        <p:nvPicPr>
          <p:cNvPr id="4" name="Содержимое 3" descr="cm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5064"/>
            <a:ext cx="4143372" cy="6893064"/>
          </a:xfrm>
        </p:spPr>
      </p:pic>
    </p:spTree>
    <p:extLst>
      <p:ext uri="{BB962C8B-B14F-4D97-AF65-F5344CB8AC3E}">
        <p14:creationId xmlns:p14="http://schemas.microsoft.com/office/powerpoint/2010/main" val="229486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Кінь</a:t>
            </a:r>
            <a:r>
              <a:rPr lang="ru-RU" dirty="0" smtClean="0"/>
              <a:t>. Герой (Геракл?) </a:t>
            </a:r>
            <a:r>
              <a:rPr lang="ru-RU" dirty="0" err="1" smtClean="0"/>
              <a:t>і</a:t>
            </a:r>
            <a:r>
              <a:rPr lang="ru-RU" dirty="0" smtClean="0"/>
              <a:t> кентавр.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sz="2200" dirty="0" err="1" smtClean="0"/>
              <a:t>Бронзові</a:t>
            </a:r>
            <a:r>
              <a:rPr lang="ru-RU" sz="2200" dirty="0" smtClean="0"/>
              <a:t> </a:t>
            </a:r>
            <a:r>
              <a:rPr lang="ru-RU" sz="2200" dirty="0" err="1" smtClean="0"/>
              <a:t>статуетки</a:t>
            </a:r>
            <a:r>
              <a:rPr lang="ru-RU" sz="2200" dirty="0" smtClean="0"/>
              <a:t> </a:t>
            </a:r>
            <a:r>
              <a:rPr lang="ru-RU" sz="2200" dirty="0" err="1" smtClean="0"/>
              <a:t>з</a:t>
            </a:r>
            <a:r>
              <a:rPr lang="ru-RU" sz="2200" dirty="0" smtClean="0"/>
              <a:t> </a:t>
            </a:r>
            <a:r>
              <a:rPr lang="ru-RU" sz="2200" dirty="0" err="1" smtClean="0"/>
              <a:t>Олімпії</a:t>
            </a:r>
            <a:r>
              <a:rPr lang="ru-RU" sz="2200" dirty="0" smtClean="0"/>
              <a:t>. 8 ст. до н. е. Нью-Йорк. </a:t>
            </a:r>
            <a:r>
              <a:rPr lang="ru-RU" sz="2200" dirty="0" err="1" smtClean="0"/>
              <a:t>Метрополітен-музей</a:t>
            </a:r>
            <a:r>
              <a:rPr lang="ru-RU" sz="2200" dirty="0" smtClean="0"/>
              <a:t>.</a:t>
            </a:r>
            <a:endParaRPr lang="ru-RU" dirty="0"/>
          </a:p>
        </p:txBody>
      </p:sp>
      <p:pic>
        <p:nvPicPr>
          <p:cNvPr id="4" name="Содержимое 3" descr="00017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3980" y="2003742"/>
            <a:ext cx="6416040" cy="3901440"/>
          </a:xfrm>
        </p:spPr>
      </p:pic>
    </p:spTree>
    <p:extLst>
      <p:ext uri="{BB962C8B-B14F-4D97-AF65-F5344CB8AC3E}">
        <p14:creationId xmlns:p14="http://schemas.microsoft.com/office/powerpoint/2010/main" val="363135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89034"/>
          </a:xfrm>
        </p:spPr>
        <p:txBody>
          <a:bodyPr>
            <a:normAutofit/>
          </a:bodyPr>
          <a:lstStyle/>
          <a:p>
            <a:r>
              <a:rPr lang="ru-RU" sz="3200" dirty="0" err="1" smtClean="0">
                <a:solidFill>
                  <a:schemeClr val="bg1"/>
                </a:solidFill>
              </a:rPr>
              <a:t>Пахар</a:t>
            </a:r>
            <a:r>
              <a:rPr lang="ru-RU" sz="3200" dirty="0" smtClean="0">
                <a:solidFill>
                  <a:schemeClr val="bg1"/>
                </a:solidFill>
              </a:rPr>
              <a:t>. </a:t>
            </a:r>
            <a:r>
              <a:rPr lang="ru-RU" sz="3200" dirty="0" err="1" smtClean="0">
                <a:solidFill>
                  <a:schemeClr val="bg1"/>
                </a:solidFill>
              </a:rPr>
              <a:t>Теракота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з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Беотії</a:t>
            </a:r>
            <a:r>
              <a:rPr lang="ru-RU" sz="3200" dirty="0" smtClean="0">
                <a:solidFill>
                  <a:schemeClr val="bg1"/>
                </a:solidFill>
              </a:rPr>
              <a:t>. </a:t>
            </a: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8 ст. до н. е. Париж. Лувр.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00017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37166" cy="6858001"/>
          </a:xfrm>
        </p:spPr>
      </p:pic>
    </p:spTree>
    <p:extLst>
      <p:ext uri="{BB962C8B-B14F-4D97-AF65-F5344CB8AC3E}">
        <p14:creationId xmlns:p14="http://schemas.microsoft.com/office/powerpoint/2010/main" val="120250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Гора Олімп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_1_~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2041" cy="6858000"/>
          </a:xfrm>
        </p:spPr>
      </p:pic>
    </p:spTree>
    <p:extLst>
      <p:ext uri="{BB962C8B-B14F-4D97-AF65-F5344CB8AC3E}">
        <p14:creationId xmlns:p14="http://schemas.microsoft.com/office/powerpoint/2010/main" val="86243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46158"/>
          </a:xfrm>
        </p:spPr>
        <p:txBody>
          <a:bodyPr/>
          <a:lstStyle/>
          <a:p>
            <a:r>
              <a:rPr lang="uk-UA" dirty="0" smtClean="0"/>
              <a:t>Храм Артеміди </a:t>
            </a:r>
            <a:r>
              <a:rPr lang="uk-UA" dirty="0" err="1" smtClean="0"/>
              <a:t>Орфії</a:t>
            </a:r>
            <a:r>
              <a:rPr lang="uk-UA" dirty="0" smtClean="0"/>
              <a:t> в Спарті</a:t>
            </a:r>
            <a:endParaRPr lang="ru-RU" dirty="0"/>
          </a:p>
        </p:txBody>
      </p:sp>
      <p:pic>
        <p:nvPicPr>
          <p:cNvPr id="4" name="Содержимое 3" descr="8139d127b88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98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93273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83280"/>
            <a:ext cx="9144000" cy="774720"/>
          </a:xfrm>
        </p:spPr>
        <p:txBody>
          <a:bodyPr/>
          <a:lstStyle/>
          <a:p>
            <a:r>
              <a:rPr lang="uk-UA" dirty="0" smtClean="0"/>
              <a:t>Храм Артеміди </a:t>
            </a:r>
            <a:r>
              <a:rPr lang="uk-UA" dirty="0" err="1" smtClean="0"/>
              <a:t>Орфії</a:t>
            </a:r>
            <a:r>
              <a:rPr lang="uk-UA" dirty="0" smtClean="0"/>
              <a:t> в Спарті</a:t>
            </a:r>
            <a:endParaRPr lang="ru-RU" dirty="0"/>
          </a:p>
        </p:txBody>
      </p:sp>
      <p:pic>
        <p:nvPicPr>
          <p:cNvPr id="4" name="Содержимое 3" descr="211e9698d85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78999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74720"/>
          </a:xfrm>
        </p:spPr>
        <p:txBody>
          <a:bodyPr/>
          <a:lstStyle/>
          <a:p>
            <a:r>
              <a:rPr lang="uk-UA" dirty="0" smtClean="0"/>
              <a:t>Храм Артеміди </a:t>
            </a:r>
            <a:r>
              <a:rPr lang="uk-UA" dirty="0" err="1" smtClean="0"/>
              <a:t>Орфії</a:t>
            </a:r>
            <a:r>
              <a:rPr lang="uk-UA" dirty="0" smtClean="0"/>
              <a:t> в Спарті</a:t>
            </a:r>
            <a:endParaRPr lang="ru-RU" dirty="0"/>
          </a:p>
        </p:txBody>
      </p:sp>
      <p:pic>
        <p:nvPicPr>
          <p:cNvPr id="4" name="Содержимое 3" descr="ddd3c7b616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22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62041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7145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Храм в </a:t>
            </a:r>
            <a:r>
              <a:rPr lang="ru-RU" dirty="0" err="1" smtClean="0"/>
              <a:t>Дреросі</a:t>
            </a:r>
            <a:r>
              <a:rPr lang="ru-RU" dirty="0" smtClean="0"/>
              <a:t> на о. Крит,</a:t>
            </a:r>
            <a:br>
              <a:rPr lang="ru-RU" dirty="0" smtClean="0"/>
            </a:br>
            <a:r>
              <a:rPr lang="ru-RU" dirty="0" smtClean="0"/>
              <a:t>IX- VIII ст. до н. е.</a:t>
            </a:r>
            <a:br>
              <a:rPr lang="ru-RU" dirty="0" smtClean="0"/>
            </a:br>
            <a:r>
              <a:rPr lang="ru-RU" dirty="0" err="1" smtClean="0"/>
              <a:t>Розріз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план. </a:t>
            </a:r>
            <a:r>
              <a:rPr lang="ru-RU" dirty="0" err="1" smtClean="0"/>
              <a:t>Реконструкція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0034-203.jp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2766060" y="3280092"/>
            <a:ext cx="3611880" cy="1348740"/>
          </a:xfrm>
        </p:spPr>
      </p:pic>
    </p:spTree>
    <p:extLst>
      <p:ext uri="{BB962C8B-B14F-4D97-AF65-F5344CB8AC3E}">
        <p14:creationId xmlns:p14="http://schemas.microsoft.com/office/powerpoint/2010/main" val="381431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0"/>
            <a:ext cx="5000628" cy="6858000"/>
          </a:xfrm>
        </p:spPr>
        <p:txBody>
          <a:bodyPr>
            <a:normAutofit/>
          </a:bodyPr>
          <a:lstStyle/>
          <a:p>
            <a:r>
              <a:rPr lang="ru-RU" dirty="0" smtClean="0"/>
              <a:t>Амфора з </a:t>
            </a:r>
            <a:r>
              <a:rPr lang="ru-RU" dirty="0" err="1" smtClean="0"/>
              <a:t>Дипілонського</a:t>
            </a:r>
            <a:r>
              <a:rPr lang="ru-RU" dirty="0" smtClean="0"/>
              <a:t> некрополя в </a:t>
            </a:r>
            <a:r>
              <a:rPr lang="ru-RU" dirty="0" err="1" smtClean="0"/>
              <a:t>Афінах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err="1" smtClean="0"/>
              <a:t>Афіни</a:t>
            </a:r>
            <a:r>
              <a:rPr lang="ru-RU" sz="2400" dirty="0" smtClean="0"/>
              <a:t>, </a:t>
            </a:r>
            <a:r>
              <a:rPr lang="ru-RU" sz="2400" dirty="0" err="1" smtClean="0"/>
              <a:t>Національний</a:t>
            </a:r>
            <a:r>
              <a:rPr lang="ru-RU" sz="2400" dirty="0" smtClean="0"/>
              <a:t> музей. Сер. VIII ст. до н.е.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0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-5588"/>
            <a:ext cx="3500430" cy="6863588"/>
          </a:xfrm>
        </p:spPr>
      </p:pic>
    </p:spTree>
    <p:extLst>
      <p:ext uri="{BB962C8B-B14F-4D97-AF65-F5344CB8AC3E}">
        <p14:creationId xmlns:p14="http://schemas.microsoft.com/office/powerpoint/2010/main" val="202163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563888" cy="5486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«</a:t>
            </a:r>
            <a:r>
              <a:rPr lang="ru-RU" sz="3200" dirty="0" err="1" smtClean="0">
                <a:solidFill>
                  <a:schemeClr val="tx1"/>
                </a:solidFill>
              </a:rPr>
              <a:t>Надгробний</a:t>
            </a:r>
            <a:r>
              <a:rPr lang="ru-RU" sz="3200" dirty="0" smtClean="0">
                <a:solidFill>
                  <a:schemeClr val="tx1"/>
                </a:solidFill>
              </a:rPr>
              <a:t> плач»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868" y="0"/>
            <a:ext cx="5572132" cy="620688"/>
          </a:xfrm>
        </p:spPr>
        <p:txBody>
          <a:bodyPr>
            <a:noAutofit/>
          </a:bodyPr>
          <a:lstStyle/>
          <a:p>
            <a:r>
              <a:rPr lang="ru-RU" sz="1800" dirty="0" smtClean="0"/>
              <a:t>Фрагмент </a:t>
            </a:r>
            <a:r>
              <a:rPr lang="ru-RU" sz="1800" dirty="0" err="1" smtClean="0"/>
              <a:t>розпису</a:t>
            </a:r>
            <a:r>
              <a:rPr lang="ru-RU" sz="1800" dirty="0" smtClean="0"/>
              <a:t> </a:t>
            </a:r>
            <a:r>
              <a:rPr lang="ru-RU" sz="1800" dirty="0" err="1" smtClean="0"/>
              <a:t>дипілонської</a:t>
            </a:r>
            <a:r>
              <a:rPr lang="ru-RU" sz="1800" dirty="0" smtClean="0"/>
              <a:t> </a:t>
            </a:r>
            <a:r>
              <a:rPr lang="ru-RU" sz="1800" dirty="0" err="1" smtClean="0"/>
              <a:t>амфори</a:t>
            </a:r>
            <a:r>
              <a:rPr lang="ru-RU" sz="1800" dirty="0" smtClean="0"/>
              <a:t>. Сер. 8 ст. до н. е. </a:t>
            </a:r>
            <a:r>
              <a:rPr lang="ru-RU" sz="1800" dirty="0" err="1" smtClean="0"/>
              <a:t>Національний</a:t>
            </a:r>
            <a:r>
              <a:rPr lang="ru-RU" sz="1800" dirty="0" smtClean="0"/>
              <a:t> </a:t>
            </a:r>
            <a:r>
              <a:rPr lang="ru-RU" sz="1800" dirty="0" err="1" smtClean="0"/>
              <a:t>археологічний</a:t>
            </a:r>
            <a:r>
              <a:rPr lang="ru-RU" sz="1800" dirty="0" smtClean="0"/>
              <a:t> музей. </a:t>
            </a:r>
            <a:r>
              <a:rPr lang="ru-RU" sz="1800" dirty="0" err="1" smtClean="0"/>
              <a:t>Афіни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5" name="Содержимое 4" descr="untitled.bmp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9346"/>
          <a:stretch/>
        </p:blipFill>
        <p:spPr>
          <a:xfrm>
            <a:off x="0" y="624114"/>
            <a:ext cx="9144000" cy="6233886"/>
          </a:xfrm>
        </p:spPr>
      </p:pic>
    </p:spTree>
    <p:extLst>
      <p:ext uri="{BB962C8B-B14F-4D97-AF65-F5344CB8AC3E}">
        <p14:creationId xmlns:p14="http://schemas.microsoft.com/office/powerpoint/2010/main" val="14943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220</Words>
  <Application>Microsoft Office PowerPoint</Application>
  <PresentationFormat>Экран (4:3)</PresentationFormat>
  <Paragraphs>28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Апекс</vt:lpstr>
      <vt:lpstr>Тема 4: Культура Греції гомерівського періоду (ХІІ-ІХ ст. до н. е.)</vt:lpstr>
      <vt:lpstr>Гора Олімп</vt:lpstr>
      <vt:lpstr>Гора Олімп</vt:lpstr>
      <vt:lpstr>Храм Артеміди Орфії в Спарті</vt:lpstr>
      <vt:lpstr>Храм Артеміди Орфії в Спарті</vt:lpstr>
      <vt:lpstr>Храм Артеміди Орфії в Спарті</vt:lpstr>
      <vt:lpstr>Храм в Дреросі на о. Крит, IX- VIII ст. до н. е. Розріз і план. Реконструкція.</vt:lpstr>
      <vt:lpstr>Амфора з Дипілонського некрополя в Афінах.  Афіни, Національний музей. Сер. VIII ст. до н.е. </vt:lpstr>
      <vt:lpstr>«Надгробний плач»</vt:lpstr>
      <vt:lpstr>Поховальний кратер   з Дипілонського некрополя в Афінах. 750-735 рр. до н. е.  </vt:lpstr>
      <vt:lpstr>Керамічна скриня. Золоті сережки. XI ст. до н. е.</vt:lpstr>
      <vt:lpstr>Керамічная модель житлового будинку Знахідки з шарів ранньогеометричного періоду. X ст. до н.е. </vt:lpstr>
      <vt:lpstr>Керамічная модель оленя –    можливо, іграшка на колесах. 925-900 рр. до н. е.</vt:lpstr>
      <vt:lpstr>Аттична кераміка та поховальний інвентар ранньогеометричного періоду. </vt:lpstr>
      <vt:lpstr>Аттична кераміка  геометричного періоду. </vt:lpstr>
      <vt:lpstr>Аттична кераміка середньогеометричного II періоду. </vt:lpstr>
      <vt:lpstr>Аттичні лекани геометричного стилю.   VIII ст. до н.е. </vt:lpstr>
      <vt:lpstr>Кераміка геометричного періоду.  VIII ст. до н. е.</vt:lpstr>
      <vt:lpstr>Аттична гідрія.  750-700 рр. до н. е. (пізній геометричний стиль). Фіви, Беотія.</vt:lpstr>
      <vt:lpstr>Пиксида з трьома теракотовими кіньми на кришці (пізньогеометричний стиль).</vt:lpstr>
      <vt:lpstr>Ідол-дзвіночок.    Бл. 700 р. до н. е. Теракота. Геометричний стиль. Фіви, Беотія.</vt:lpstr>
      <vt:lpstr>Кінь. Герой (Геракл?) і кентавр.  Бронзові статуетки з Олімпії. 8 ст. до н. е. Нью-Йорк. Метрополітен-музей.</vt:lpstr>
      <vt:lpstr>Пахар. Теракота з Беотії.  8 ст. до н. е. Париж. Лувр.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4: Культура Греції гомерівського періоду (ХІІ-ІХ ст. до н. е.)</dc:title>
  <dc:creator>Ми</dc:creator>
  <cp:lastModifiedBy>Ми</cp:lastModifiedBy>
  <cp:revision>1</cp:revision>
  <dcterms:created xsi:type="dcterms:W3CDTF">2013-03-03T16:44:56Z</dcterms:created>
  <dcterms:modified xsi:type="dcterms:W3CDTF">2013-03-03T16:45:12Z</dcterms:modified>
</cp:coreProperties>
</file>