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 err="1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Міжнародні</a:t>
            </a:r>
            <a:r>
              <a:rPr lang="ru-RU" sz="3600" b="1" i="1" dirty="0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 </a:t>
            </a:r>
            <a:r>
              <a:rPr lang="ru-RU" sz="3600" b="1" i="1" dirty="0" err="1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відносини</a:t>
            </a:r>
            <a:r>
              <a:rPr lang="ru-RU" sz="3600" b="1" i="1" dirty="0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 </a:t>
            </a:r>
            <a:r>
              <a:rPr lang="ru-RU" sz="3600" b="1" i="1" dirty="0" err="1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наприкінці</a:t>
            </a:r>
            <a:r>
              <a:rPr lang="ru-RU" sz="3600" b="1" i="1" dirty="0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 ХІХ — на початку ХХ </a:t>
            </a:r>
            <a:r>
              <a:rPr lang="ru-RU" sz="3600" b="1" i="1" dirty="0" err="1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століть</a:t>
            </a:r>
            <a:r>
              <a:rPr lang="ru-RU" b="1" i="1" dirty="0">
                <a:latin typeface="Candara" pitchFamily="34" charset="0"/>
              </a:rPr>
              <a:t/>
            </a:r>
            <a:br>
              <a:rPr lang="ru-RU" b="1" i="1" dirty="0">
                <a:latin typeface="Candara" pitchFamily="34" charset="0"/>
              </a:rPr>
            </a:br>
            <a:endParaRPr lang="ru-RU" b="1" i="1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881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Міжнародні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3600" b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відносини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на </a:t>
            </a:r>
            <a:r>
              <a:rPr lang="ru-RU" sz="3600" b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рубежі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ХIХ–ХХ </a:t>
            </a:r>
            <a:r>
              <a:rPr lang="ru-RU" sz="3600" b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століть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3600" b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визначалися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uk-UA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:</a:t>
            </a:r>
            <a:endParaRPr lang="ru-RU" sz="3600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sz="2800" dirty="0" smtClean="0"/>
              <a:t>-</a:t>
            </a:r>
            <a:r>
              <a:rPr lang="ru-RU" sz="2800" b="1" i="1" dirty="0" err="1">
                <a:latin typeface="Candara" pitchFamily="34" charset="0"/>
              </a:rPr>
              <a:t>наростанням</a:t>
            </a:r>
            <a:r>
              <a:rPr lang="ru-RU" sz="2800" b="1" i="1" dirty="0">
                <a:latin typeface="Candara" pitchFamily="34" charset="0"/>
              </a:rPr>
              <a:t> </a:t>
            </a:r>
            <a:r>
              <a:rPr lang="ru-RU" sz="2800" b="1" i="1" dirty="0" err="1">
                <a:latin typeface="Candara" pitchFamily="34" charset="0"/>
              </a:rPr>
              <a:t>суперечностей</a:t>
            </a:r>
            <a:r>
              <a:rPr lang="ru-RU" sz="2800" b="1" i="1" dirty="0">
                <a:latin typeface="Candara" pitchFamily="34" charset="0"/>
              </a:rPr>
              <a:t> </a:t>
            </a:r>
            <a:r>
              <a:rPr lang="ru-RU" sz="2800" b="1" i="1" dirty="0" err="1">
                <a:latin typeface="Candara" pitchFamily="34" charset="0"/>
              </a:rPr>
              <a:t>між</a:t>
            </a:r>
            <a:r>
              <a:rPr lang="ru-RU" sz="2800" b="1" i="1" dirty="0">
                <a:latin typeface="Candara" pitchFamily="34" charset="0"/>
              </a:rPr>
              <a:t> </a:t>
            </a:r>
            <a:r>
              <a:rPr lang="ru-RU" sz="2800" b="1" i="1" dirty="0" err="1">
                <a:latin typeface="Candara" pitchFamily="34" charset="0"/>
              </a:rPr>
              <a:t>провідними</a:t>
            </a:r>
            <a:r>
              <a:rPr lang="ru-RU" sz="2800" b="1" i="1" dirty="0">
                <a:latin typeface="Candara" pitchFamily="34" charset="0"/>
              </a:rPr>
              <a:t> </a:t>
            </a:r>
            <a:r>
              <a:rPr lang="ru-RU" sz="2800" b="1" i="1" dirty="0" smtClean="0">
                <a:latin typeface="Candara" pitchFamily="34" charset="0"/>
              </a:rPr>
              <a:t>державами;</a:t>
            </a:r>
          </a:p>
          <a:p>
            <a:r>
              <a:rPr lang="uk-UA" sz="2800" b="1" i="1" dirty="0" err="1" smtClean="0">
                <a:latin typeface="Candara" pitchFamily="34" charset="0"/>
              </a:rPr>
              <a:t>-завершення</a:t>
            </a:r>
            <a:r>
              <a:rPr lang="uk-UA" sz="2800" b="1" i="1" dirty="0" smtClean="0">
                <a:latin typeface="Candara" pitchFamily="34" charset="0"/>
              </a:rPr>
              <a:t> поділу світу;</a:t>
            </a:r>
          </a:p>
          <a:p>
            <a:r>
              <a:rPr lang="uk-UA" sz="2800" b="1" i="1" dirty="0" smtClean="0">
                <a:latin typeface="Candara" pitchFamily="34" charset="0"/>
              </a:rPr>
              <a:t>-</a:t>
            </a:r>
            <a:r>
              <a:rPr lang="ru-RU" sz="2800" b="1" i="1" dirty="0" err="1">
                <a:latin typeface="Candara" pitchFamily="34" charset="0"/>
              </a:rPr>
              <a:t>націоналістичні</a:t>
            </a:r>
            <a:r>
              <a:rPr lang="ru-RU" sz="2800" b="1" i="1" dirty="0">
                <a:latin typeface="Candara" pitchFamily="34" charset="0"/>
              </a:rPr>
              <a:t> </a:t>
            </a:r>
            <a:r>
              <a:rPr lang="ru-RU" sz="2800" b="1" i="1" dirty="0" err="1" smtClean="0">
                <a:latin typeface="Candara" pitchFamily="34" charset="0"/>
              </a:rPr>
              <a:t>настрої</a:t>
            </a:r>
            <a:r>
              <a:rPr lang="ru-RU" sz="2800" b="1" i="1" dirty="0" smtClean="0">
                <a:latin typeface="Candara" pitchFamily="34" charset="0"/>
              </a:rPr>
              <a:t>;</a:t>
            </a:r>
          </a:p>
          <a:p>
            <a:r>
              <a:rPr lang="uk-UA" sz="2800" b="1" i="1" dirty="0" err="1" smtClean="0">
                <a:latin typeface="Candara" pitchFamily="34" charset="0"/>
              </a:rPr>
              <a:t>-формулювання</a:t>
            </a:r>
            <a:r>
              <a:rPr lang="uk-UA" sz="2800" b="1" i="1" dirty="0" smtClean="0">
                <a:latin typeface="Candara" pitchFamily="34" charset="0"/>
              </a:rPr>
              <a:t> власних інтересів держав;</a:t>
            </a:r>
          </a:p>
          <a:p>
            <a:r>
              <a:rPr lang="uk-UA" sz="2800" b="1" i="1" dirty="0" err="1" smtClean="0">
                <a:latin typeface="Candara" pitchFamily="34" charset="0"/>
              </a:rPr>
              <a:t>-збройні</a:t>
            </a:r>
            <a:r>
              <a:rPr lang="uk-UA" sz="2800" b="1" i="1" dirty="0" smtClean="0">
                <a:latin typeface="Candara" pitchFamily="34" charset="0"/>
              </a:rPr>
              <a:t> сутички та локальні війни;</a:t>
            </a:r>
          </a:p>
          <a:p>
            <a:r>
              <a:rPr lang="uk-UA" sz="2800" b="1" i="1" dirty="0" err="1" smtClean="0">
                <a:latin typeface="Candara" pitchFamily="34" charset="0"/>
              </a:rPr>
              <a:t>-конфлікти</a:t>
            </a:r>
            <a:r>
              <a:rPr lang="uk-UA" sz="2800" b="1" i="1" dirty="0" smtClean="0">
                <a:latin typeface="Candara" pitchFamily="34" charset="0"/>
              </a:rPr>
              <a:t> між державами;</a:t>
            </a:r>
          </a:p>
          <a:p>
            <a:endParaRPr lang="ru-RU" b="1" i="1" dirty="0">
              <a:latin typeface="Candar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509120"/>
            <a:ext cx="3333750" cy="21907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0678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300" b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Створення</a:t>
            </a:r>
            <a:r>
              <a:rPr lang="ru-RU" sz="53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5300" b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Троїстого</a:t>
            </a:r>
            <a:r>
              <a:rPr lang="ru-RU" sz="53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5300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блоку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7620000" cy="45243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69169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789040"/>
            <a:ext cx="2371725" cy="296227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46" y="116632"/>
            <a:ext cx="9127554" cy="990600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Посилення міжнародної нестабільності</a:t>
            </a:r>
            <a:endParaRPr lang="ru-RU" sz="4000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196752"/>
            <a:ext cx="8229600" cy="4937760"/>
          </a:xfrm>
        </p:spPr>
        <p:txBody>
          <a:bodyPr/>
          <a:lstStyle/>
          <a:p>
            <a:r>
              <a:rPr lang="ru-RU" sz="2400" b="1" dirty="0" smtClean="0"/>
              <a:t>-</a:t>
            </a:r>
            <a:r>
              <a:rPr lang="ru-RU" sz="2400" b="1" i="1" dirty="0" err="1"/>
              <a:t>с</a:t>
            </a:r>
            <a:r>
              <a:rPr lang="ru-RU" sz="2400" b="1" i="1" dirty="0" err="1" smtClean="0"/>
              <a:t>творення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Німецької</a:t>
            </a:r>
            <a:r>
              <a:rPr lang="ru-RU" sz="2400" b="1" i="1" dirty="0" smtClean="0"/>
              <a:t> </a:t>
            </a:r>
            <a:r>
              <a:rPr lang="ru-RU" sz="2400" b="1" i="1" dirty="0" err="1"/>
              <a:t>імперії</a:t>
            </a:r>
            <a:r>
              <a:rPr lang="ru-RU" sz="2400" b="1" i="1" dirty="0"/>
              <a:t> (1871 р</a:t>
            </a:r>
            <a:r>
              <a:rPr lang="ru-RU" sz="2400" b="1" i="1" dirty="0" smtClean="0"/>
              <a:t>.)</a:t>
            </a:r>
          </a:p>
          <a:p>
            <a:r>
              <a:rPr lang="uk-UA" sz="2400" b="1" i="1" dirty="0" smtClean="0"/>
              <a:t>- Підтвердження могутності Німеччини перемогою над Францією;</a:t>
            </a:r>
          </a:p>
          <a:p>
            <a:r>
              <a:rPr lang="uk-UA" sz="2400" b="1" i="1" dirty="0" smtClean="0"/>
              <a:t>- спрямування німецької політики </a:t>
            </a:r>
            <a:r>
              <a:rPr lang="ru-RU" sz="2400" b="1" i="1" dirty="0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на </a:t>
            </a:r>
            <a:r>
              <a:rPr lang="ru-RU" sz="2400" b="1" i="1" dirty="0" err="1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досягнення</a:t>
            </a:r>
            <a:r>
              <a:rPr lang="ru-RU" sz="2400" b="1" i="1" dirty="0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домінуючого</a:t>
            </a:r>
            <a:r>
              <a:rPr lang="ru-RU" sz="2400" b="1" i="1" dirty="0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положення</a:t>
            </a:r>
            <a:r>
              <a:rPr lang="ru-RU" sz="2400" b="1" i="1" dirty="0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Німеччини</a:t>
            </a:r>
            <a:r>
              <a:rPr lang="ru-RU" sz="2400" b="1" i="1" dirty="0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 в </a:t>
            </a:r>
            <a:r>
              <a:rPr lang="ru-RU" sz="2400" b="1" i="1" dirty="0" err="1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Європі</a:t>
            </a:r>
            <a:r>
              <a:rPr lang="ru-RU" sz="2400" b="1" dirty="0">
                <a:solidFill>
                  <a:schemeClr val="tx1">
                    <a:lumMod val="95000"/>
                  </a:schemeClr>
                </a:solidFill>
              </a:rPr>
              <a:t>. </a:t>
            </a:r>
            <a:endParaRPr lang="ru-RU" sz="24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uk-UA" sz="2400" b="1" dirty="0" smtClean="0">
                <a:solidFill>
                  <a:schemeClr val="tx1">
                    <a:lumMod val="95000"/>
                  </a:schemeClr>
                </a:solidFill>
              </a:rPr>
              <a:t>- позбавлення</a:t>
            </a:r>
            <a:r>
              <a:rPr lang="uk-UA" sz="2400" b="1" i="1" dirty="0" smtClean="0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 Франції можливості помститися;</a:t>
            </a:r>
          </a:p>
          <a:p>
            <a:r>
              <a:rPr lang="uk-UA" sz="2400" b="1" i="1" dirty="0" smtClean="0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-</a:t>
            </a:r>
            <a:r>
              <a:rPr lang="ru-RU" sz="2400" b="1" i="1" dirty="0">
                <a:latin typeface="Candara" pitchFamily="34" charset="0"/>
              </a:rPr>
              <a:t>Союз </a:t>
            </a:r>
            <a:r>
              <a:rPr lang="ru-RU" sz="2400" b="1" i="1" dirty="0" err="1">
                <a:latin typeface="Candara" pitchFamily="34" charset="0"/>
              </a:rPr>
              <a:t>трьох</a:t>
            </a:r>
            <a:r>
              <a:rPr lang="ru-RU" sz="2400" b="1" i="1" dirty="0">
                <a:latin typeface="Candara" pitchFamily="34" charset="0"/>
              </a:rPr>
              <a:t> </a:t>
            </a:r>
            <a:r>
              <a:rPr lang="ru-RU" sz="2400" b="1" i="1" dirty="0" err="1">
                <a:latin typeface="Candara" pitchFamily="34" charset="0"/>
              </a:rPr>
              <a:t>імператорів</a:t>
            </a:r>
            <a:r>
              <a:rPr lang="ru-RU" sz="2400" b="1" i="1" dirty="0">
                <a:latin typeface="Candara" pitchFamily="34" charset="0"/>
              </a:rPr>
              <a:t> — </a:t>
            </a:r>
            <a:r>
              <a:rPr lang="ru-RU" sz="2400" b="1" i="1" dirty="0" err="1">
                <a:latin typeface="Candara" pitchFamily="34" charset="0"/>
              </a:rPr>
              <a:t>Німеччини</a:t>
            </a:r>
            <a:r>
              <a:rPr lang="ru-RU" sz="2400" b="1" i="1" dirty="0">
                <a:latin typeface="Candara" pitchFamily="34" charset="0"/>
              </a:rPr>
              <a:t>, Австро-</a:t>
            </a:r>
            <a:r>
              <a:rPr lang="ru-RU" sz="2400" b="1" i="1" dirty="0" err="1">
                <a:latin typeface="Candara" pitchFamily="34" charset="0"/>
              </a:rPr>
              <a:t>Угорщині</a:t>
            </a:r>
            <a:r>
              <a:rPr lang="ru-RU" sz="2400" b="1" i="1" dirty="0">
                <a:latin typeface="Candara" pitchFamily="34" charset="0"/>
              </a:rPr>
              <a:t> й </a:t>
            </a:r>
            <a:r>
              <a:rPr lang="ru-RU" sz="2400" b="1" i="1" dirty="0" err="1">
                <a:latin typeface="Candara" pitchFamily="34" charset="0"/>
              </a:rPr>
              <a:t>Росії</a:t>
            </a:r>
            <a:r>
              <a:rPr lang="ru-RU" sz="2400" b="1" i="1" dirty="0" smtClean="0">
                <a:latin typeface="Candara" pitchFamily="34" charset="0"/>
              </a:rPr>
              <a:t>.;</a:t>
            </a:r>
          </a:p>
          <a:p>
            <a:r>
              <a:rPr lang="uk-UA" sz="2400" b="1" i="1" dirty="0" err="1" smtClean="0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-Намагання</a:t>
            </a:r>
            <a:r>
              <a:rPr lang="uk-UA" sz="2400" b="1" i="1" dirty="0" smtClean="0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 Німеччини </a:t>
            </a:r>
            <a:r>
              <a:rPr lang="ru-RU" sz="2400" b="1" i="1" dirty="0" err="1">
                <a:latin typeface="Candara" pitchFamily="34" charset="0"/>
              </a:rPr>
              <a:t>залучити</a:t>
            </a:r>
            <a:r>
              <a:rPr lang="ru-RU" sz="2400" b="1" i="1" dirty="0">
                <a:latin typeface="Candara" pitchFamily="34" charset="0"/>
              </a:rPr>
              <a:t> до </a:t>
            </a:r>
            <a:r>
              <a:rPr lang="ru-RU" sz="2400" b="1" i="1" dirty="0" err="1">
                <a:latin typeface="Candara" pitchFamily="34" charset="0"/>
              </a:rPr>
              <a:t>участі</a:t>
            </a:r>
            <a:r>
              <a:rPr lang="ru-RU" sz="2400" b="1" i="1" dirty="0">
                <a:latin typeface="Candara" pitchFamily="34" charset="0"/>
              </a:rPr>
              <a:t> </a:t>
            </a:r>
            <a:r>
              <a:rPr lang="ru-RU" sz="2400" b="1" i="1" dirty="0" smtClean="0">
                <a:latin typeface="Candara" pitchFamily="34" charset="0"/>
              </a:rPr>
              <a:t>в</a:t>
            </a:r>
          </a:p>
          <a:p>
            <a:r>
              <a:rPr lang="ru-RU" sz="2400" b="1" i="1" dirty="0" smtClean="0">
                <a:latin typeface="Candara" pitchFamily="34" charset="0"/>
              </a:rPr>
              <a:t>  </a:t>
            </a:r>
            <a:r>
              <a:rPr lang="ru-RU" sz="2400" b="1" i="1" dirty="0" err="1">
                <a:latin typeface="Candara" pitchFamily="34" charset="0"/>
              </a:rPr>
              <a:t>союзі</a:t>
            </a:r>
            <a:r>
              <a:rPr lang="ru-RU" sz="2400" b="1" i="1" dirty="0">
                <a:latin typeface="Candara" pitchFamily="34" charset="0"/>
              </a:rPr>
              <a:t> й </a:t>
            </a:r>
            <a:r>
              <a:rPr lang="ru-RU" sz="2400" b="1" i="1" dirty="0" err="1" smtClean="0">
                <a:latin typeface="Candara" pitchFamily="34" charset="0"/>
              </a:rPr>
              <a:t>Англію</a:t>
            </a:r>
            <a:r>
              <a:rPr lang="ru-RU" sz="2400" b="1" i="1" dirty="0">
                <a:latin typeface="Candara" pitchFamily="34" charset="0"/>
              </a:rPr>
              <a:t>;</a:t>
            </a:r>
            <a:endParaRPr lang="ru-RU" sz="2400" b="1" i="1" dirty="0" smtClean="0">
              <a:latin typeface="Candara" pitchFamily="34" charset="0"/>
            </a:endParaRPr>
          </a:p>
          <a:p>
            <a:r>
              <a:rPr lang="uk-UA" sz="2400" b="1" i="1" dirty="0" err="1" smtClean="0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-початок</a:t>
            </a:r>
            <a:r>
              <a:rPr lang="uk-UA" sz="2400" b="1" i="1" dirty="0" smtClean="0">
                <a:solidFill>
                  <a:schemeClr val="tx1">
                    <a:lumMod val="95000"/>
                  </a:schemeClr>
                </a:solidFill>
                <a:latin typeface="Candara" pitchFamily="34" charset="0"/>
              </a:rPr>
              <a:t> розколу Європи на угрупування.</a:t>
            </a:r>
          </a:p>
          <a:p>
            <a:endParaRPr lang="ru-RU" b="1" i="1" dirty="0" smtClean="0">
              <a:solidFill>
                <a:schemeClr val="tx1">
                  <a:lumMod val="95000"/>
                </a:schemeClr>
              </a:solidFill>
              <a:latin typeface="Candara" pitchFamily="34" charset="0"/>
            </a:endParaRPr>
          </a:p>
          <a:p>
            <a:endParaRPr lang="ru-RU" b="1" i="1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89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Посилення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3600" b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англонімецьких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3600" b="1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суперечностей</a:t>
            </a:r>
            <a:endParaRPr lang="ru-RU" sz="3600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91" y="1340768"/>
            <a:ext cx="3766718" cy="426420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43608" y="5686986"/>
            <a:ext cx="26260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u="sng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Вільгельм</a:t>
            </a:r>
            <a:r>
              <a:rPr lang="ru-RU" sz="3600" b="1" i="1" u="sng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en-US" sz="3600" b="1" i="1" u="sng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II </a:t>
            </a:r>
            <a:endParaRPr lang="ru-RU" sz="3600" b="1" i="1" u="sng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192" y="1231982"/>
            <a:ext cx="3528392" cy="448177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897726" y="5759167"/>
            <a:ext cx="16033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Бісмарк</a:t>
            </a:r>
            <a:endParaRPr lang="ru-RU" sz="32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7464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«Блискуча ізоляція» в Англії</a:t>
            </a:r>
            <a:endParaRPr lang="ru-RU" sz="4000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Причини:</a:t>
            </a:r>
          </a:p>
          <a:p>
            <a:pPr marL="0" indent="0">
              <a:buNone/>
            </a:pPr>
            <a:r>
              <a:rPr lang="uk-UA" sz="3200" b="1" i="1" dirty="0" err="1" smtClean="0">
                <a:latin typeface="Candara" pitchFamily="34" charset="0"/>
              </a:rPr>
              <a:t>-стривоження</a:t>
            </a:r>
            <a:r>
              <a:rPr lang="uk-UA" sz="3200" b="1" i="1" dirty="0" smtClean="0">
                <a:latin typeface="Candara" pitchFamily="34" charset="0"/>
              </a:rPr>
              <a:t> уряду Великобританії;</a:t>
            </a:r>
          </a:p>
          <a:p>
            <a:pPr marL="0" indent="0">
              <a:buNone/>
            </a:pPr>
            <a:r>
              <a:rPr lang="uk-UA" sz="3200" b="1" i="1" dirty="0" err="1" smtClean="0">
                <a:latin typeface="Candara" pitchFamily="34" charset="0"/>
              </a:rPr>
              <a:t>-бажання</a:t>
            </a:r>
            <a:r>
              <a:rPr lang="uk-UA" sz="3200" b="1" i="1" dirty="0" smtClean="0">
                <a:latin typeface="Candara" pitchFamily="34" charset="0"/>
              </a:rPr>
              <a:t> не допустити переділу колоній;</a:t>
            </a:r>
          </a:p>
          <a:p>
            <a:pPr marL="0" indent="0">
              <a:buNone/>
            </a:pPr>
            <a:r>
              <a:rPr lang="uk-UA" sz="3200" b="1" i="1" dirty="0" err="1" smtClean="0">
                <a:latin typeface="Candara" pitchFamily="34" charset="0"/>
              </a:rPr>
              <a:t>-залежність</a:t>
            </a:r>
            <a:r>
              <a:rPr lang="uk-UA" sz="3200" b="1" i="1" dirty="0" smtClean="0">
                <a:latin typeface="Candara" pitchFamily="34" charset="0"/>
              </a:rPr>
              <a:t> від морської торгівлі та </a:t>
            </a:r>
            <a:r>
              <a:rPr lang="uk-UA" sz="3200" b="1" i="1" dirty="0">
                <a:latin typeface="Candara" pitchFamily="34" charset="0"/>
              </a:rPr>
              <a:t>з</a:t>
            </a:r>
            <a:r>
              <a:rPr lang="uk-UA" sz="3200" b="1" i="1" dirty="0" smtClean="0">
                <a:latin typeface="Candara" pitchFamily="34" charset="0"/>
              </a:rPr>
              <a:t>агроза  її занепаду;</a:t>
            </a:r>
          </a:p>
          <a:p>
            <a:pPr marL="0" indent="0">
              <a:buNone/>
            </a:pPr>
            <a:r>
              <a:rPr lang="uk-UA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Рішення:</a:t>
            </a:r>
          </a:p>
          <a:p>
            <a:pPr marL="0" indent="0">
              <a:buNone/>
            </a:pPr>
            <a:r>
              <a:rPr lang="uk-UA" sz="3200" b="1" i="1" dirty="0" smtClean="0">
                <a:latin typeface="Candara" pitchFamily="34" charset="0"/>
              </a:rPr>
              <a:t>- Пошуки надійних союзників проти Німеччини.</a:t>
            </a:r>
          </a:p>
        </p:txBody>
      </p:sp>
    </p:spTree>
    <p:extLst>
      <p:ext uri="{BB962C8B-B14F-4D97-AF65-F5344CB8AC3E}">
        <p14:creationId xmlns:p14="http://schemas.microsoft.com/office/powerpoint/2010/main" val="1065270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 </a:t>
            </a:r>
            <a:br>
              <a:rPr lang="ru-RU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</a:br>
            <a:r>
              <a:rPr lang="ru-RU" sz="3600" b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Міжнародні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3600" b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кризи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та </a:t>
            </a:r>
            <a:r>
              <a:rPr lang="ru-RU" sz="3600" b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конфлікти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на початку XX </a:t>
            </a:r>
            <a:r>
              <a:rPr lang="ru-RU" sz="3600" b="1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століття</a:t>
            </a:r>
            <a:endParaRPr lang="ru-RU" sz="3600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uk-UA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Причини:</a:t>
            </a:r>
          </a:p>
          <a:p>
            <a:r>
              <a:rPr lang="ru-RU" sz="2800" b="1" i="1" dirty="0" smtClean="0">
                <a:latin typeface="Candara" pitchFamily="34" charset="0"/>
              </a:rPr>
              <a:t>-</a:t>
            </a:r>
            <a:r>
              <a:rPr lang="ru-RU" sz="2800" b="1" i="1" dirty="0" err="1" smtClean="0">
                <a:latin typeface="Candara" pitchFamily="34" charset="0"/>
              </a:rPr>
              <a:t>швидкий</a:t>
            </a:r>
            <a:r>
              <a:rPr lang="ru-RU" sz="2800" b="1" i="1" dirty="0" smtClean="0">
                <a:latin typeface="Candara" pitchFamily="34" charset="0"/>
              </a:rPr>
              <a:t> </a:t>
            </a:r>
            <a:r>
              <a:rPr lang="ru-RU" sz="2800" b="1" i="1" dirty="0" err="1">
                <a:latin typeface="Candara" pitchFamily="34" charset="0"/>
              </a:rPr>
              <a:t>промисловий</a:t>
            </a:r>
            <a:r>
              <a:rPr lang="ru-RU" sz="2800" b="1" i="1" dirty="0">
                <a:latin typeface="Candara" pitchFamily="34" charset="0"/>
              </a:rPr>
              <a:t> </a:t>
            </a:r>
            <a:r>
              <a:rPr lang="ru-RU" sz="2800" b="1" i="1" dirty="0" err="1">
                <a:latin typeface="Candara" pitchFamily="34" charset="0"/>
              </a:rPr>
              <a:t>розвиток</a:t>
            </a:r>
            <a:r>
              <a:rPr lang="ru-RU" sz="2800" b="1" i="1" dirty="0">
                <a:latin typeface="Candara" pitchFamily="34" charset="0"/>
              </a:rPr>
              <a:t> </a:t>
            </a:r>
            <a:r>
              <a:rPr lang="ru-RU" sz="2800" b="1" i="1" dirty="0" err="1">
                <a:latin typeface="Candara" pitchFamily="34" charset="0"/>
              </a:rPr>
              <a:t>провідних</a:t>
            </a:r>
            <a:r>
              <a:rPr lang="ru-RU" sz="2800" b="1" i="1" dirty="0">
                <a:latin typeface="Candara" pitchFamily="34" charset="0"/>
              </a:rPr>
              <a:t> </a:t>
            </a:r>
            <a:r>
              <a:rPr lang="ru-RU" sz="2800" b="1" i="1" dirty="0" err="1">
                <a:latin typeface="Candara" pitchFamily="34" charset="0"/>
              </a:rPr>
              <a:t>країн</a:t>
            </a:r>
            <a:r>
              <a:rPr lang="ru-RU" sz="2800" b="1" i="1" dirty="0">
                <a:latin typeface="Candara" pitchFamily="34" charset="0"/>
              </a:rPr>
              <a:t> </a:t>
            </a:r>
            <a:r>
              <a:rPr lang="ru-RU" sz="2800" b="1" i="1" dirty="0" err="1">
                <a:latin typeface="Candara" pitchFamily="34" charset="0"/>
              </a:rPr>
              <a:t>світу</a:t>
            </a:r>
            <a:r>
              <a:rPr lang="ru-RU" sz="2800" b="1" i="1" dirty="0">
                <a:latin typeface="Candara" pitchFamily="34" charset="0"/>
              </a:rPr>
              <a:t> </a:t>
            </a:r>
            <a:r>
              <a:rPr lang="ru-RU" sz="2800" b="1" i="1" dirty="0" err="1">
                <a:latin typeface="Candara" pitchFamily="34" charset="0"/>
              </a:rPr>
              <a:t>наприкінці</a:t>
            </a:r>
            <a:r>
              <a:rPr lang="ru-RU" sz="2800" b="1" i="1" dirty="0">
                <a:latin typeface="Candara" pitchFamily="34" charset="0"/>
              </a:rPr>
              <a:t> </a:t>
            </a:r>
            <a:r>
              <a:rPr lang="ru-RU" sz="2800" b="1" i="1" dirty="0" smtClean="0">
                <a:latin typeface="Candara" pitchFamily="34" charset="0"/>
              </a:rPr>
              <a:t>ХIХ;</a:t>
            </a:r>
          </a:p>
          <a:p>
            <a:r>
              <a:rPr lang="ru-RU" sz="2800" b="1" i="1" dirty="0" smtClean="0">
                <a:latin typeface="Candara" pitchFamily="34" charset="0"/>
              </a:rPr>
              <a:t>-</a:t>
            </a:r>
            <a:r>
              <a:rPr lang="ru-RU" sz="2800" b="1" i="1" dirty="0" err="1" smtClean="0">
                <a:latin typeface="Candara" pitchFamily="34" charset="0"/>
              </a:rPr>
              <a:t>загострення</a:t>
            </a:r>
            <a:r>
              <a:rPr lang="ru-RU" sz="2800" b="1" i="1" dirty="0" smtClean="0">
                <a:latin typeface="Candara" pitchFamily="34" charset="0"/>
              </a:rPr>
              <a:t> </a:t>
            </a:r>
            <a:r>
              <a:rPr lang="ru-RU" sz="2800" b="1" i="1" dirty="0" err="1">
                <a:latin typeface="Candara" pitchFamily="34" charset="0"/>
              </a:rPr>
              <a:t>їхнього</a:t>
            </a:r>
            <a:r>
              <a:rPr lang="ru-RU" sz="2800" b="1" i="1" dirty="0">
                <a:latin typeface="Candara" pitchFamily="34" charset="0"/>
              </a:rPr>
              <a:t> </a:t>
            </a:r>
            <a:r>
              <a:rPr lang="ru-RU" sz="2800" b="1" i="1" dirty="0" err="1">
                <a:latin typeface="Candara" pitchFamily="34" charset="0"/>
              </a:rPr>
              <a:t>суперництва</a:t>
            </a:r>
            <a:r>
              <a:rPr lang="ru-RU" sz="2800" b="1" i="1" dirty="0">
                <a:latin typeface="Candara" pitchFamily="34" charset="0"/>
              </a:rPr>
              <a:t> за </a:t>
            </a:r>
            <a:r>
              <a:rPr lang="ru-RU" sz="2800" b="1" i="1" dirty="0" err="1">
                <a:latin typeface="Candara" pitchFamily="34" charset="0"/>
              </a:rPr>
              <a:t>джерела</a:t>
            </a:r>
            <a:r>
              <a:rPr lang="ru-RU" sz="2800" b="1" i="1" dirty="0">
                <a:latin typeface="Candara" pitchFamily="34" charset="0"/>
              </a:rPr>
              <a:t> </a:t>
            </a:r>
            <a:r>
              <a:rPr lang="ru-RU" sz="2800" b="1" i="1" dirty="0" err="1">
                <a:latin typeface="Candara" pitchFamily="34" charset="0"/>
              </a:rPr>
              <a:t>сировини</a:t>
            </a:r>
            <a:r>
              <a:rPr lang="ru-RU" sz="2800" b="1" i="1" dirty="0">
                <a:latin typeface="Candara" pitchFamily="34" charset="0"/>
              </a:rPr>
              <a:t>, ринки </a:t>
            </a:r>
            <a:r>
              <a:rPr lang="ru-RU" sz="2800" b="1" i="1" dirty="0" err="1">
                <a:latin typeface="Candara" pitchFamily="34" charset="0"/>
              </a:rPr>
              <a:t>збуту</a:t>
            </a:r>
            <a:r>
              <a:rPr lang="ru-RU" sz="2800" b="1" i="1" dirty="0">
                <a:latin typeface="Candara" pitchFamily="34" charset="0"/>
              </a:rPr>
              <a:t> й </a:t>
            </a:r>
            <a:r>
              <a:rPr lang="ru-RU" sz="2800" b="1" i="1" dirty="0" err="1">
                <a:latin typeface="Candara" pitchFamily="34" charset="0"/>
              </a:rPr>
              <a:t>сфери</a:t>
            </a:r>
            <a:r>
              <a:rPr lang="ru-RU" sz="2800" b="1" i="1" dirty="0">
                <a:latin typeface="Candara" pitchFamily="34" charset="0"/>
              </a:rPr>
              <a:t> </a:t>
            </a:r>
            <a:r>
              <a:rPr lang="ru-RU" sz="2800" b="1" i="1" dirty="0" err="1">
                <a:latin typeface="Candara" pitchFamily="34" charset="0"/>
              </a:rPr>
              <a:t>прибуткових</a:t>
            </a:r>
            <a:r>
              <a:rPr lang="ru-RU" sz="2800" b="1" i="1" dirty="0">
                <a:latin typeface="Candara" pitchFamily="34" charset="0"/>
              </a:rPr>
              <a:t> </a:t>
            </a:r>
            <a:r>
              <a:rPr lang="ru-RU" sz="2800" b="1" i="1" dirty="0" err="1">
                <a:latin typeface="Candara" pitchFamily="34" charset="0"/>
              </a:rPr>
              <a:t>капіталовкладень</a:t>
            </a:r>
            <a:r>
              <a:rPr lang="ru-RU" sz="2800" b="1" i="1" dirty="0" smtClean="0">
                <a:latin typeface="Candara" pitchFamily="34" charset="0"/>
              </a:rPr>
              <a:t> ;</a:t>
            </a:r>
          </a:p>
          <a:p>
            <a:r>
              <a:rPr lang="uk-UA" sz="2800" b="1" i="1" dirty="0" err="1" smtClean="0">
                <a:latin typeface="Candara" pitchFamily="34" charset="0"/>
              </a:rPr>
              <a:t>-</a:t>
            </a:r>
            <a:r>
              <a:rPr lang="uk-UA" sz="2800" b="1" i="1" dirty="0" err="1">
                <a:latin typeface="Candara" pitchFamily="34" charset="0"/>
              </a:rPr>
              <a:t>о</a:t>
            </a:r>
            <a:r>
              <a:rPr lang="uk-UA" sz="2800" b="1" i="1" dirty="0" err="1" smtClean="0">
                <a:latin typeface="Candara" pitchFamily="34" charset="0"/>
              </a:rPr>
              <a:t>бмеження</a:t>
            </a:r>
            <a:r>
              <a:rPr lang="uk-UA" sz="2800" b="1" i="1" dirty="0" smtClean="0">
                <a:latin typeface="Candara" pitchFamily="34" charset="0"/>
              </a:rPr>
              <a:t> конкуренції на міжнародному ринку;</a:t>
            </a:r>
          </a:p>
          <a:p>
            <a:r>
              <a:rPr lang="uk-UA" sz="2800" b="1" i="1" dirty="0" err="1" smtClean="0">
                <a:latin typeface="Candara" pitchFamily="34" charset="0"/>
              </a:rPr>
              <a:t>-поділ</a:t>
            </a:r>
            <a:r>
              <a:rPr lang="uk-UA" sz="2800" b="1" i="1" dirty="0" smtClean="0">
                <a:latin typeface="Candara" pitchFamily="34" charset="0"/>
              </a:rPr>
              <a:t> міжнародних ринків;</a:t>
            </a:r>
          </a:p>
          <a:p>
            <a:pPr marL="0" indent="0">
              <a:buNone/>
            </a:pPr>
            <a:r>
              <a:rPr lang="uk-UA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Наслідки:</a:t>
            </a:r>
          </a:p>
          <a:p>
            <a:pPr marL="0" indent="0">
              <a:buNone/>
            </a:pPr>
            <a:r>
              <a:rPr lang="uk-UA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-</a:t>
            </a:r>
            <a:r>
              <a:rPr lang="uk-UA" sz="3200" b="1" i="1" dirty="0" err="1" smtClean="0">
                <a:latin typeface="Candara" pitchFamily="34" charset="0"/>
              </a:rPr>
              <a:t>військова</a:t>
            </a:r>
            <a:r>
              <a:rPr lang="uk-UA" sz="3200" b="1" i="1" dirty="0" smtClean="0">
                <a:latin typeface="Candara" pitchFamily="34" charset="0"/>
              </a:rPr>
              <a:t> катастрофа.</a:t>
            </a:r>
            <a:endParaRPr lang="ru-RU" sz="3600" b="1" i="1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373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Гонка </a:t>
            </a:r>
            <a:r>
              <a:rPr lang="ru-RU" sz="4000" b="1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озброєнь</a:t>
            </a:r>
            <a:endParaRPr lang="ru-RU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sz="2400" dirty="0" smtClean="0"/>
              <a:t>-</a:t>
            </a:r>
            <a:r>
              <a:rPr lang="ru-RU" sz="2400" b="1" i="1" dirty="0" err="1">
                <a:latin typeface="Candara" pitchFamily="34" charset="0"/>
              </a:rPr>
              <a:t>нарощування</a:t>
            </a:r>
            <a:r>
              <a:rPr lang="ru-RU" sz="2400" b="1" i="1" dirty="0">
                <a:latin typeface="Candara" pitchFamily="34" charset="0"/>
              </a:rPr>
              <a:t> </a:t>
            </a:r>
            <a:r>
              <a:rPr lang="ru-RU" sz="2400" b="1" i="1" dirty="0" err="1">
                <a:latin typeface="Candara" pitchFamily="34" charset="0"/>
              </a:rPr>
              <a:t>військово-морських</a:t>
            </a:r>
            <a:r>
              <a:rPr lang="ru-RU" sz="2400" b="1" i="1" dirty="0">
                <a:latin typeface="Candara" pitchFamily="34" charset="0"/>
              </a:rPr>
              <a:t> </a:t>
            </a:r>
            <a:r>
              <a:rPr lang="ru-RU" sz="2400" b="1" i="1" dirty="0" smtClean="0">
                <a:latin typeface="Candara" pitchFamily="34" charset="0"/>
              </a:rPr>
              <a:t>сил;</a:t>
            </a:r>
          </a:p>
          <a:p>
            <a:r>
              <a:rPr lang="uk-UA" sz="2400" b="1" i="1" dirty="0" err="1" smtClean="0">
                <a:latin typeface="Candara" pitchFamily="34" charset="0"/>
              </a:rPr>
              <a:t>-морський</a:t>
            </a:r>
            <a:r>
              <a:rPr lang="uk-UA" sz="2400" b="1" i="1" dirty="0" smtClean="0">
                <a:latin typeface="Candara" pitchFamily="34" charset="0"/>
              </a:rPr>
              <a:t> закон;</a:t>
            </a:r>
          </a:p>
          <a:p>
            <a:r>
              <a:rPr lang="uk-UA" sz="2400" b="1" i="1" dirty="0" smtClean="0">
                <a:latin typeface="Candara" pitchFamily="34" charset="0"/>
              </a:rPr>
              <a:t>-</a:t>
            </a:r>
            <a:r>
              <a:rPr lang="ru-RU" sz="2400" b="1" i="1" dirty="0" err="1" smtClean="0">
                <a:latin typeface="Candara" pitchFamily="34" charset="0"/>
              </a:rPr>
              <a:t>прийняттядоповнення</a:t>
            </a:r>
            <a:r>
              <a:rPr lang="ru-RU" sz="2400" b="1" i="1" dirty="0" smtClean="0">
                <a:latin typeface="Candara" pitchFamily="34" charset="0"/>
              </a:rPr>
              <a:t> </a:t>
            </a:r>
            <a:r>
              <a:rPr lang="ru-RU" sz="2400" b="1" i="1" dirty="0">
                <a:latin typeface="Candara" pitchFamily="34" charset="0"/>
              </a:rPr>
              <a:t>до закону про </a:t>
            </a:r>
            <a:r>
              <a:rPr lang="ru-RU" sz="2400" b="1" i="1" dirty="0" smtClean="0">
                <a:latin typeface="Candara" pitchFamily="34" charset="0"/>
              </a:rPr>
              <a:t>флот;</a:t>
            </a:r>
          </a:p>
          <a:p>
            <a:r>
              <a:rPr lang="uk-UA" sz="2400" b="1" i="1" dirty="0" err="1" smtClean="0">
                <a:latin typeface="Candara" pitchFamily="34" charset="0"/>
              </a:rPr>
              <a:t>-зростання</a:t>
            </a:r>
            <a:r>
              <a:rPr lang="uk-UA" sz="2400" b="1" i="1" dirty="0" smtClean="0">
                <a:latin typeface="Candara" pitchFamily="34" charset="0"/>
              </a:rPr>
              <a:t> численності сухопутних збройних сил;</a:t>
            </a:r>
          </a:p>
          <a:p>
            <a:r>
              <a:rPr lang="uk-UA" sz="2400" b="1" i="1" dirty="0" err="1" smtClean="0">
                <a:latin typeface="Candara" pitchFamily="34" charset="0"/>
              </a:rPr>
              <a:t>-переозбройнення</a:t>
            </a:r>
            <a:r>
              <a:rPr lang="uk-UA" sz="2400" b="1" i="1" dirty="0" smtClean="0">
                <a:latin typeface="Candara" pitchFamily="34" charset="0"/>
              </a:rPr>
              <a:t> армії розвинених країн;</a:t>
            </a:r>
          </a:p>
          <a:p>
            <a:r>
              <a:rPr lang="uk-UA" sz="2400" b="1" i="1" dirty="0" err="1" smtClean="0">
                <a:latin typeface="Candara" pitchFamily="34" charset="0"/>
              </a:rPr>
              <a:t>-створення</a:t>
            </a:r>
            <a:r>
              <a:rPr lang="uk-UA" sz="2400" b="1" i="1" dirty="0" smtClean="0">
                <a:latin typeface="Candara" pitchFamily="34" charset="0"/>
              </a:rPr>
              <a:t> новітніх систем озброєнь;</a:t>
            </a:r>
          </a:p>
          <a:p>
            <a:endParaRPr lang="ru-RU" b="1" i="1" dirty="0">
              <a:latin typeface="Candara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140968"/>
            <a:ext cx="2232248" cy="34161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922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3284984"/>
            <a:ext cx="8229600" cy="914400"/>
          </a:xfrm>
        </p:spPr>
        <p:txBody>
          <a:bodyPr>
            <a:noAutofit/>
          </a:bodyPr>
          <a:lstStyle/>
          <a:p>
            <a:pPr algn="ctr"/>
            <a:r>
              <a:rPr lang="uk-UA" sz="4000" b="1" i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br>
              <a:rPr lang="uk-UA" sz="4000" b="1" i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b="1" i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uk-UA" sz="4000" b="1" i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7200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</a:t>
            </a:r>
            <a:endParaRPr lang="ru-RU" sz="7200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34506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43</TotalTime>
  <Words>252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Начальная</vt:lpstr>
      <vt:lpstr>Міжнародні відносини наприкінці ХІХ — на початку ХХ століть </vt:lpstr>
      <vt:lpstr>Міжнародні відносини на рубежі ХIХ–ХХ століть визначалися :</vt:lpstr>
      <vt:lpstr>Створення Троїстого блоку</vt:lpstr>
      <vt:lpstr>Посилення міжнародної нестабільності</vt:lpstr>
      <vt:lpstr>Посилення англонімецьких суперечностей</vt:lpstr>
      <vt:lpstr>«Блискуча ізоляція» в Англії</vt:lpstr>
      <vt:lpstr>  Міжнародні кризи та конфлікти на початку XX століття</vt:lpstr>
      <vt:lpstr>Гонка озброєнь</vt:lpstr>
      <vt:lpstr>Дякую за увагу!  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Міжнародні відносини наприкінці ХІХ — на початку ХХ століть </dc:title>
  <dc:creator>Полина</dc:creator>
  <cp:lastModifiedBy>Полина</cp:lastModifiedBy>
  <cp:revision>6</cp:revision>
  <dcterms:created xsi:type="dcterms:W3CDTF">2012-05-09T12:35:22Z</dcterms:created>
  <dcterms:modified xsi:type="dcterms:W3CDTF">2012-05-09T13:39:24Z</dcterms:modified>
</cp:coreProperties>
</file>