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8" r:id="rId3"/>
    <p:sldId id="275"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6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16.11.2014</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ru.wikipedia.org/wiki/%D0%9C%D0%B0%D1%80%D0%BD%D0%B0_(%D1%80%D0%B5%D0%BA%D0%B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90" y="260648"/>
            <a:ext cx="8229600" cy="1143000"/>
          </a:xfrm>
        </p:spPr>
        <p:txBody>
          <a:bodyPr>
            <a:normAutofit fontScale="90000"/>
          </a:bodyPr>
          <a:lstStyle/>
          <a:p>
            <a:r>
              <a:rPr lang="ru-RU" dirty="0"/>
              <a:t>Первая мировая война</a:t>
            </a:r>
            <a:br>
              <a:rPr lang="ru-RU" dirty="0"/>
            </a:br>
            <a:r>
              <a:rPr lang="ru-RU" dirty="0"/>
              <a:t>1914-1918</a:t>
            </a:r>
          </a:p>
        </p:txBody>
      </p:sp>
      <p:sp>
        <p:nvSpPr>
          <p:cNvPr id="3" name="Объект 2"/>
          <p:cNvSpPr>
            <a:spLocks noGrp="1"/>
          </p:cNvSpPr>
          <p:nvPr>
            <p:ph idx="1"/>
          </p:nvPr>
        </p:nvSpPr>
        <p:spPr/>
        <p:txBody>
          <a:bodyPr/>
          <a:lstStyle/>
          <a:p>
            <a:pPr marL="137160" indent="0">
              <a:buNone/>
            </a:pPr>
            <a:r>
              <a:rPr lang="ru-RU" dirty="0" smtClean="0"/>
              <a:t>                 Боевые действия  1914 года</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2396610"/>
            <a:ext cx="7492601" cy="415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0211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Галицийская битва</a:t>
            </a:r>
          </a:p>
        </p:txBody>
      </p:sp>
      <p:sp>
        <p:nvSpPr>
          <p:cNvPr id="3" name="Объект 2"/>
          <p:cNvSpPr>
            <a:spLocks noGrp="1"/>
          </p:cNvSpPr>
          <p:nvPr>
            <p:ph idx="1"/>
          </p:nvPr>
        </p:nvSpPr>
        <p:spPr>
          <a:xfrm>
            <a:off x="0" y="1667828"/>
            <a:ext cx="4258816" cy="4709160"/>
          </a:xfrm>
        </p:spPr>
        <p:txBody>
          <a:bodyPr>
            <a:normAutofit/>
          </a:bodyPr>
          <a:lstStyle/>
          <a:p>
            <a:pPr marL="137160" indent="0">
              <a:buNone/>
            </a:pPr>
            <a:r>
              <a:rPr lang="ru-RU" dirty="0"/>
              <a:t>Галицийская битва — одно из крупнейших сражений Первой мировой </a:t>
            </a:r>
            <a:r>
              <a:rPr lang="ru-RU" dirty="0" smtClean="0"/>
              <a:t>войны, </a:t>
            </a:r>
            <a:r>
              <a:rPr lang="ru-RU" dirty="0"/>
              <a:t>в результате которого русские войска заняли почти всю восточную Галицию, почти всю Буковину и осадили </a:t>
            </a:r>
            <a:r>
              <a:rPr lang="ru-RU" dirty="0" smtClean="0"/>
              <a:t>Перемышль</a:t>
            </a: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710" y="1916832"/>
            <a:ext cx="5436095" cy="456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793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a:effectLst/>
              </a:rPr>
              <a:t>Первая мировая война на море</a:t>
            </a:r>
            <a:br>
              <a:rPr lang="ru-RU" b="0" dirty="0">
                <a:effectLst/>
              </a:rPr>
            </a:br>
            <a:endParaRPr lang="ru-RU" dirty="0"/>
          </a:p>
        </p:txBody>
      </p:sp>
      <p:sp>
        <p:nvSpPr>
          <p:cNvPr id="3" name="Объект 2"/>
          <p:cNvSpPr>
            <a:spLocks noGrp="1"/>
          </p:cNvSpPr>
          <p:nvPr>
            <p:ph idx="1"/>
          </p:nvPr>
        </p:nvSpPr>
        <p:spPr>
          <a:xfrm>
            <a:off x="323528" y="1124744"/>
            <a:ext cx="8229600" cy="4709160"/>
          </a:xfrm>
        </p:spPr>
        <p:txBody>
          <a:bodyPr/>
          <a:lstStyle/>
          <a:p>
            <a:pPr marL="137160" indent="0">
              <a:buNone/>
            </a:pPr>
            <a:r>
              <a:rPr lang="ru-RU" dirty="0"/>
              <a:t>Военно-морская гонка вооружений между Британской империей и Германской империей была одной из важнейших причин Первой мировой войны.</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361" y="2924944"/>
            <a:ext cx="6408712" cy="375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789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Первая мировая война на море</a:t>
            </a:r>
            <a:endParaRPr lang="ru-RU" dirty="0"/>
          </a:p>
        </p:txBody>
      </p:sp>
      <p:sp>
        <p:nvSpPr>
          <p:cNvPr id="3" name="Объект 2"/>
          <p:cNvSpPr>
            <a:spLocks noGrp="1"/>
          </p:cNvSpPr>
          <p:nvPr>
            <p:ph idx="1"/>
          </p:nvPr>
        </p:nvSpPr>
        <p:spPr/>
        <p:txBody>
          <a:bodyPr/>
          <a:lstStyle/>
          <a:p>
            <a:pPr marL="137160" indent="0">
              <a:buNone/>
            </a:pPr>
            <a:r>
              <a:rPr lang="ru-RU" dirty="0" smtClean="0"/>
              <a:t>   Основным </a:t>
            </a:r>
            <a:r>
              <a:rPr lang="ru-RU" dirty="0"/>
              <a:t>типом боевого корабля в Первую мировую был </a:t>
            </a:r>
            <a:r>
              <a:rPr lang="ru-RU" dirty="0" smtClean="0"/>
              <a:t>линейный корабль.</a:t>
            </a:r>
            <a:br>
              <a:rPr lang="ru-RU" dirty="0" smtClean="0"/>
            </a:br>
            <a:r>
              <a:rPr lang="ru-RU" dirty="0" smtClean="0"/>
              <a:t> </a:t>
            </a:r>
            <a:r>
              <a:rPr lang="ru-RU" dirty="0"/>
              <a:t>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36912"/>
            <a:ext cx="6188546" cy="403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864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Первая мировая война на море</a:t>
            </a:r>
            <a:endParaRPr lang="ru-RU" dirty="0"/>
          </a:p>
        </p:txBody>
      </p:sp>
      <p:sp>
        <p:nvSpPr>
          <p:cNvPr id="3" name="Объект 2"/>
          <p:cNvSpPr>
            <a:spLocks noGrp="1"/>
          </p:cNvSpPr>
          <p:nvPr>
            <p:ph idx="1"/>
          </p:nvPr>
        </p:nvSpPr>
        <p:spPr>
          <a:xfrm>
            <a:off x="107504" y="1600200"/>
            <a:ext cx="8928992" cy="5257800"/>
          </a:xfrm>
        </p:spPr>
        <p:txBody>
          <a:bodyPr>
            <a:normAutofit lnSpcReduction="10000"/>
          </a:bodyPr>
          <a:lstStyle/>
          <a:p>
            <a:pPr marL="137160" indent="0">
              <a:buNone/>
            </a:pPr>
            <a:r>
              <a:rPr lang="ru-RU" dirty="0" smtClean="0"/>
              <a:t>   Военно-морская </a:t>
            </a:r>
            <a:r>
              <a:rPr lang="ru-RU" dirty="0"/>
              <a:t>авиация только начинала своё развитие. Большую роль </a:t>
            </a:r>
            <a:r>
              <a:rPr lang="ru-RU" dirty="0" smtClean="0"/>
              <a:t>приобрели и</a:t>
            </a:r>
            <a:r>
              <a:rPr lang="ru-RU" dirty="0"/>
              <a:t> морские мины</a:t>
            </a:r>
            <a:r>
              <a:rPr lang="ru-RU" dirty="0" smtClean="0"/>
              <a:t>.</a:t>
            </a:r>
            <a:br>
              <a:rPr lang="ru-RU" dirty="0" smtClean="0"/>
            </a:br>
            <a:endParaRPr lang="ru-RU" dirty="0" smtClean="0"/>
          </a:p>
          <a:p>
            <a:pPr marL="137160" indent="0">
              <a:buNone/>
            </a:pPr>
            <a:endParaRPr lang="ru-RU" dirty="0"/>
          </a:p>
          <a:p>
            <a:pPr marL="137160" indent="0">
              <a:buNone/>
            </a:pPr>
            <a:endParaRPr lang="ru-RU" dirty="0" smtClean="0"/>
          </a:p>
          <a:p>
            <a:pPr marL="137160" indent="0">
              <a:buNone/>
            </a:pPr>
            <a:endParaRPr lang="ru-RU" dirty="0"/>
          </a:p>
          <a:p>
            <a:pPr marL="137160" indent="0">
              <a:buNone/>
            </a:pPr>
            <a:endParaRPr lang="ru-RU" dirty="0" smtClean="0"/>
          </a:p>
          <a:p>
            <a:pPr marL="137160" indent="0">
              <a:buNone/>
            </a:pPr>
            <a:endParaRPr lang="ru-RU" dirty="0" smtClean="0"/>
          </a:p>
          <a:p>
            <a:pPr marL="137160" indent="0">
              <a:buNone/>
            </a:pPr>
            <a:endParaRPr lang="ru-RU" dirty="0"/>
          </a:p>
          <a:p>
            <a:pPr marL="137160" indent="0">
              <a:buNone/>
            </a:pPr>
            <a:endParaRPr lang="ru-RU" dirty="0" smtClean="0"/>
          </a:p>
          <a:p>
            <a:pPr marL="137160" indent="0">
              <a:buNone/>
            </a:pPr>
            <a:r>
              <a:rPr lang="ru-RU" dirty="0" smtClean="0"/>
              <a:t>      Подводная лодка                              Морская мина</a:t>
            </a:r>
            <a:endParaRPr lang="ru-RU" dirty="0"/>
          </a:p>
          <a:p>
            <a:pPr marL="137160" indent="0">
              <a:buNone/>
            </a:pPr>
            <a:endParaRPr lang="ru-RU" dirty="0"/>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199489"/>
            <a:ext cx="4308265" cy="277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113437"/>
            <a:ext cx="4248472" cy="2862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097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Северное море</a:t>
            </a:r>
            <a:endParaRPr lang="ru-RU" dirty="0"/>
          </a:p>
        </p:txBody>
      </p:sp>
      <p:sp>
        <p:nvSpPr>
          <p:cNvPr id="3" name="Объект 2"/>
          <p:cNvSpPr>
            <a:spLocks noGrp="1"/>
          </p:cNvSpPr>
          <p:nvPr>
            <p:ph idx="1"/>
          </p:nvPr>
        </p:nvSpPr>
        <p:spPr>
          <a:xfrm>
            <a:off x="467544" y="1700808"/>
            <a:ext cx="8229600" cy="4709160"/>
          </a:xfrm>
        </p:spPr>
        <p:txBody>
          <a:bodyPr/>
          <a:lstStyle/>
          <a:p>
            <a:pPr marL="137160" indent="0">
              <a:buNone/>
            </a:pPr>
            <a:r>
              <a:rPr lang="ru-RU" dirty="0"/>
              <a:t>Северное море было основным театром войны для надводных кораблей. Здесь друг другу противостояли </a:t>
            </a:r>
            <a:r>
              <a:rPr lang="ru-RU" dirty="0" smtClean="0"/>
              <a:t>британский Гранд-Флит</a:t>
            </a:r>
            <a:r>
              <a:rPr lang="ru-RU" dirty="0"/>
              <a:t> и германский Флот открытого моря. Значительно больший по численности британский флот поддерживал блокаду Германии, отрезав её от заморских ресурсов. Немецкий флот в основном оставался в гавани, ожидая, не возникнет ли выгодная ситуация для боя.</a:t>
            </a:r>
            <a:endParaRPr lang="ru-RU" dirty="0"/>
          </a:p>
        </p:txBody>
      </p:sp>
    </p:spTree>
    <p:extLst>
      <p:ext uri="{BB962C8B-B14F-4D97-AF65-F5344CB8AC3E}">
        <p14:creationId xmlns:p14="http://schemas.microsoft.com/office/powerpoint/2010/main" val="3906917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a:effectLst/>
              </a:rPr>
              <a:t>Сражение в Гельголандской бухте</a:t>
            </a:r>
            <a:br>
              <a:rPr lang="ru-RU" b="0" dirty="0">
                <a:effectLst/>
              </a:rPr>
            </a:br>
            <a:endParaRPr lang="ru-RU" dirty="0"/>
          </a:p>
        </p:txBody>
      </p:sp>
      <p:sp>
        <p:nvSpPr>
          <p:cNvPr id="3" name="Объект 2"/>
          <p:cNvSpPr>
            <a:spLocks noGrp="1"/>
          </p:cNvSpPr>
          <p:nvPr>
            <p:ph idx="1"/>
          </p:nvPr>
        </p:nvSpPr>
        <p:spPr>
          <a:xfrm>
            <a:off x="-3520" y="1484784"/>
            <a:ext cx="7887888" cy="5257800"/>
          </a:xfrm>
        </p:spPr>
        <p:txBody>
          <a:bodyPr>
            <a:normAutofit/>
          </a:bodyPr>
          <a:lstStyle/>
          <a:p>
            <a:pPr marL="137160" indent="0">
              <a:buNone/>
            </a:pPr>
            <a:r>
              <a:rPr lang="ru-RU" b="1" dirty="0" smtClean="0"/>
              <a:t>  Сражение </a:t>
            </a:r>
            <a:r>
              <a:rPr lang="ru-RU" b="1" dirty="0"/>
              <a:t>в Гельголандской </a:t>
            </a:r>
            <a:r>
              <a:rPr lang="ru-RU" b="1" dirty="0" smtClean="0"/>
              <a:t>бухте</a:t>
            </a:r>
            <a:r>
              <a:rPr lang="ru-RU" dirty="0"/>
              <a:t> — морской бой Первой мировой войны, состоявшийся 28 августа 1914 года. Германские корабли, охранявшие Гельголандскую бухту, встретились в том бою с несколькими британскими соединениями, включавшими в себя, в том числе и линейные крейсера.</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221088"/>
            <a:ext cx="40576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709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a:effectLst/>
              </a:rPr>
              <a:t>Сражение у </a:t>
            </a:r>
            <a:r>
              <a:rPr lang="ru-RU" b="0" dirty="0" smtClean="0">
                <a:effectLst/>
              </a:rPr>
              <a:t>Доггер-банки</a:t>
            </a:r>
            <a:r>
              <a:rPr lang="ru-RU" b="0" dirty="0">
                <a:effectLst/>
              </a:rPr>
              <a:t/>
            </a:r>
            <a:br>
              <a:rPr lang="ru-RU" b="0" dirty="0">
                <a:effectLst/>
              </a:rPr>
            </a:br>
            <a:endParaRPr lang="ru-RU" dirty="0"/>
          </a:p>
        </p:txBody>
      </p:sp>
      <p:sp>
        <p:nvSpPr>
          <p:cNvPr id="3" name="Объект 2"/>
          <p:cNvSpPr>
            <a:spLocks noGrp="1"/>
          </p:cNvSpPr>
          <p:nvPr>
            <p:ph idx="1"/>
          </p:nvPr>
        </p:nvSpPr>
        <p:spPr>
          <a:xfrm>
            <a:off x="179512" y="1052736"/>
            <a:ext cx="8784976" cy="5805264"/>
          </a:xfrm>
        </p:spPr>
        <p:txBody>
          <a:bodyPr>
            <a:normAutofit/>
          </a:bodyPr>
          <a:lstStyle/>
          <a:p>
            <a:pPr marL="137160" indent="0">
              <a:buNone/>
            </a:pPr>
            <a:r>
              <a:rPr lang="ru-RU" b="1" dirty="0"/>
              <a:t>Сражение у </a:t>
            </a:r>
            <a:r>
              <a:rPr lang="ru-RU" b="1" dirty="0" smtClean="0"/>
              <a:t>Доггер-банки</a:t>
            </a:r>
            <a:r>
              <a:rPr lang="ru-RU" dirty="0"/>
              <a:t> — морской </a:t>
            </a:r>
            <a:r>
              <a:rPr lang="ru-RU" dirty="0" smtClean="0"/>
              <a:t>бой состоявшийся</a:t>
            </a:r>
            <a:r>
              <a:rPr lang="ru-RU" dirty="0"/>
              <a:t> 24 января 1915 года во время Первой мировой войны между германской эскадрой адмирала Франца </a:t>
            </a:r>
            <a:r>
              <a:rPr lang="ru-RU" dirty="0" smtClean="0"/>
              <a:t>Хиппера </a:t>
            </a:r>
            <a:r>
              <a:rPr lang="ru-RU" dirty="0"/>
              <a:t>и английской эскадрой линейных крейсеров вице-адмирала Дэвида </a:t>
            </a:r>
            <a:r>
              <a:rPr lang="ru-RU" dirty="0" smtClean="0"/>
              <a:t>Битти.</a:t>
            </a:r>
            <a:br>
              <a:rPr lang="ru-RU" dirty="0" smtClean="0"/>
            </a:br>
            <a:endParaRPr lang="ru-RU" dirty="0" smtClean="0"/>
          </a:p>
          <a:p>
            <a:pPr marL="137160" indent="0">
              <a:buNone/>
            </a:pPr>
            <a:endParaRPr lang="ru-RU" dirty="0" smtClean="0"/>
          </a:p>
          <a:p>
            <a:pPr marL="137160" indent="0">
              <a:buNone/>
            </a:pPr>
            <a:endParaRPr lang="ru-RU" dirty="0"/>
          </a:p>
          <a:p>
            <a:pPr marL="137160" indent="0">
              <a:buNone/>
            </a:pPr>
            <a:endParaRPr lang="ru-RU" dirty="0" smtClean="0"/>
          </a:p>
          <a:p>
            <a:pPr marL="137160" indent="0">
              <a:buNone/>
            </a:pPr>
            <a:endParaRPr lang="ru-RU" dirty="0"/>
          </a:p>
          <a:p>
            <a:pPr marL="137160" indent="0">
              <a:buNone/>
            </a:pPr>
            <a:endParaRPr lang="ru-RU" dirty="0" smtClean="0"/>
          </a:p>
          <a:p>
            <a:pPr marL="137160" indent="0">
              <a:buNone/>
            </a:pPr>
            <a:r>
              <a:rPr lang="ru-RU" dirty="0" smtClean="0"/>
              <a:t>          Тонущий </a:t>
            </a:r>
            <a:r>
              <a:rPr lang="ru-RU" dirty="0"/>
              <a:t>германский крейсер «Блюхер»</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429000"/>
            <a:ext cx="4799784" cy="276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951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a:effectLst/>
              </a:rPr>
              <a:t>Ютландское сражение</a:t>
            </a:r>
            <a:br>
              <a:rPr lang="ru-RU" b="0" dirty="0">
                <a:effectLst/>
              </a:rPr>
            </a:br>
            <a:endParaRPr lang="ru-RU" dirty="0"/>
          </a:p>
        </p:txBody>
      </p:sp>
      <p:sp>
        <p:nvSpPr>
          <p:cNvPr id="3" name="Объект 2"/>
          <p:cNvSpPr>
            <a:spLocks noGrp="1"/>
          </p:cNvSpPr>
          <p:nvPr>
            <p:ph idx="1"/>
          </p:nvPr>
        </p:nvSpPr>
        <p:spPr>
          <a:xfrm>
            <a:off x="0" y="1124744"/>
            <a:ext cx="9144000" cy="5733256"/>
          </a:xfrm>
        </p:spPr>
        <p:txBody>
          <a:bodyPr>
            <a:normAutofit lnSpcReduction="10000"/>
          </a:bodyPr>
          <a:lstStyle/>
          <a:p>
            <a:pPr marL="137160" indent="0">
              <a:buNone/>
            </a:pPr>
            <a:r>
              <a:rPr lang="ru-RU" b="1" dirty="0" smtClean="0"/>
              <a:t>Ютландское сражение</a:t>
            </a:r>
            <a:r>
              <a:rPr lang="ru-RU" dirty="0" smtClean="0"/>
              <a:t> — </a:t>
            </a:r>
            <a:r>
              <a:rPr lang="ru-RU" dirty="0"/>
              <a:t>крупнейшее морское сражение Первой мировой войны между немецким и британским флотами. Произошло в Северном море близ датского </a:t>
            </a:r>
            <a:r>
              <a:rPr lang="ru-RU" dirty="0" smtClean="0"/>
              <a:t>полуострова Ютландия</a:t>
            </a:r>
            <a:r>
              <a:rPr lang="ru-RU" dirty="0"/>
              <a:t>, в </a:t>
            </a:r>
            <a:r>
              <a:rPr lang="ru-RU" dirty="0" smtClean="0"/>
              <a:t>Скагерраком</a:t>
            </a:r>
            <a:r>
              <a:rPr lang="ru-RU" dirty="0"/>
              <a:t> проливе</a:t>
            </a:r>
            <a:r>
              <a:rPr lang="ru-RU" dirty="0" smtClean="0"/>
              <a:t>.</a:t>
            </a:r>
          </a:p>
          <a:p>
            <a:pPr marL="137160" indent="0">
              <a:buNone/>
            </a:pPr>
            <a:endParaRPr lang="ru-RU" dirty="0"/>
          </a:p>
          <a:p>
            <a:pPr marL="137160" indent="0">
              <a:buNone/>
            </a:pPr>
            <a:endParaRPr lang="ru-RU" dirty="0" smtClean="0"/>
          </a:p>
          <a:p>
            <a:pPr marL="137160" indent="0">
              <a:buNone/>
            </a:pPr>
            <a:endParaRPr lang="ru-RU" dirty="0"/>
          </a:p>
          <a:p>
            <a:pPr marL="137160" indent="0">
              <a:buNone/>
            </a:pPr>
            <a:endParaRPr lang="ru-RU" dirty="0" smtClean="0"/>
          </a:p>
          <a:p>
            <a:pPr marL="137160" indent="0">
              <a:buNone/>
            </a:pPr>
            <a:endParaRPr lang="ru-RU" dirty="0"/>
          </a:p>
          <a:p>
            <a:pPr marL="137160" indent="0">
              <a:buNone/>
            </a:pPr>
            <a:endParaRPr lang="ru-RU" dirty="0" smtClean="0"/>
          </a:p>
          <a:p>
            <a:pPr marL="137160" indent="0">
              <a:buNone/>
            </a:pPr>
            <a:r>
              <a:rPr lang="ru-RU" dirty="0" smtClean="0"/>
              <a:t>                      Взрыв </a:t>
            </a:r>
            <a:r>
              <a:rPr lang="ru-RU" dirty="0"/>
              <a:t>на линейном крейсере </a:t>
            </a:r>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284983"/>
            <a:ext cx="4946284" cy="266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332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1143000"/>
          </a:xfrm>
        </p:spPr>
        <p:txBody>
          <a:bodyPr>
            <a:normAutofit fontScale="90000"/>
          </a:bodyPr>
          <a:lstStyle/>
          <a:p>
            <a:r>
              <a:rPr lang="ru-RU" dirty="0">
                <a:effectLst/>
              </a:rPr>
              <a:t>Чёрное море</a:t>
            </a:r>
            <a:br>
              <a:rPr lang="ru-RU" dirty="0">
                <a:effectLst/>
              </a:rPr>
            </a:br>
            <a:endParaRPr lang="ru-RU" dirty="0"/>
          </a:p>
        </p:txBody>
      </p:sp>
      <p:sp>
        <p:nvSpPr>
          <p:cNvPr id="3" name="Объект 2"/>
          <p:cNvSpPr>
            <a:spLocks noGrp="1"/>
          </p:cNvSpPr>
          <p:nvPr>
            <p:ph idx="1"/>
          </p:nvPr>
        </p:nvSpPr>
        <p:spPr>
          <a:xfrm>
            <a:off x="-20938" y="764704"/>
            <a:ext cx="9164937" cy="3312368"/>
          </a:xfrm>
        </p:spPr>
        <p:txBody>
          <a:bodyPr>
            <a:normAutofit fontScale="92500" lnSpcReduction="10000"/>
          </a:bodyPr>
          <a:lstStyle/>
          <a:p>
            <a:pPr marL="137160" indent="0">
              <a:buNone/>
            </a:pPr>
            <a:r>
              <a:rPr lang="ru-RU" dirty="0"/>
              <a:t>В начале войны ни у Российской, ни у Османской империи не было дредноутов на Чёрном море. Два дредноута, строившихся для турецкого флота в Англии, были с началом войны реквизированы и включены в королевский </a:t>
            </a:r>
            <a:r>
              <a:rPr lang="ru-RU" dirty="0" smtClean="0"/>
              <a:t>флот. </a:t>
            </a:r>
            <a:r>
              <a:rPr lang="ru-RU" dirty="0"/>
              <a:t>Осенью 1914 Германия передала Османской империи линейный </a:t>
            </a:r>
            <a:r>
              <a:rPr lang="ru-RU" dirty="0" smtClean="0"/>
              <a:t>крейсер </a:t>
            </a:r>
            <a:r>
              <a:rPr lang="ru-RU" i="1" dirty="0" smtClean="0"/>
              <a:t>SMS </a:t>
            </a:r>
            <a:r>
              <a:rPr lang="ru-RU" i="1" dirty="0" err="1"/>
              <a:t>Goeben</a:t>
            </a:r>
            <a:r>
              <a:rPr lang="ru-RU" dirty="0"/>
              <a:t> и легкий крейсер </a:t>
            </a:r>
            <a:r>
              <a:rPr lang="ru-RU" i="1" dirty="0"/>
              <a:t>SMS </a:t>
            </a:r>
            <a:r>
              <a:rPr lang="ru-RU" i="1" dirty="0" err="1"/>
              <a:t>Breslau</a:t>
            </a:r>
            <a:r>
              <a:rPr lang="ru-RU" dirty="0"/>
              <a:t>. Намного превосходя броненосные корабли ЧФ России, «</a:t>
            </a:r>
            <a:r>
              <a:rPr lang="ru-RU" dirty="0" err="1"/>
              <a:t>Гебен</a:t>
            </a:r>
            <a:r>
              <a:rPr lang="ru-RU" dirty="0"/>
              <a:t>» сыграл решающую роль в дальнейших событиях.</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111905"/>
            <a:ext cx="6264696" cy="2723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559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ru-RU" dirty="0" smtClean="0"/>
              <a:t>Итог военной компании 1914 года</a:t>
            </a:r>
            <a:r>
              <a:rPr lang="ru-RU" dirty="0"/>
              <a:t/>
            </a:r>
            <a:br>
              <a:rPr lang="ru-RU" dirty="0"/>
            </a:br>
            <a:endParaRPr lang="ru-RU" dirty="0"/>
          </a:p>
        </p:txBody>
      </p:sp>
      <p:sp>
        <p:nvSpPr>
          <p:cNvPr id="3" name="Объект 2"/>
          <p:cNvSpPr>
            <a:spLocks noGrp="1"/>
          </p:cNvSpPr>
          <p:nvPr>
            <p:ph idx="1"/>
          </p:nvPr>
        </p:nvSpPr>
        <p:spPr/>
        <p:txBody>
          <a:bodyPr/>
          <a:lstStyle/>
          <a:p>
            <a:pPr marL="137160" indent="0">
              <a:buNone/>
            </a:pPr>
            <a:r>
              <a:rPr lang="ru-RU" dirty="0"/>
              <a:t>Главным итогом кампании 1914 года стал крах германского плана блицкрига. Германская армия не смогла разгромить ни русскую армию на Востоке, ни союзные армии на Западе. Активные действия русской армии помешали этим планам. В связи с этим германское командование принимает решение уже в конце 1914 года перебросить на Восток дополнительные силы. </a:t>
            </a:r>
            <a:r>
              <a:rPr lang="ru-RU" dirty="0"/>
              <a:t/>
            </a:r>
            <a:br>
              <a:rPr lang="ru-RU" dirty="0"/>
            </a:br>
            <a:endParaRPr lang="ru-RU" dirty="0"/>
          </a:p>
        </p:txBody>
      </p:sp>
    </p:spTree>
    <p:extLst>
      <p:ext uri="{BB962C8B-B14F-4D97-AF65-F5344CB8AC3E}">
        <p14:creationId xmlns:p14="http://schemas.microsoft.com/office/powerpoint/2010/main" val="2019935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4" y="6145"/>
            <a:ext cx="9165973" cy="687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486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Первая мировая война</a:t>
            </a:r>
            <a:br>
              <a:rPr lang="ru-RU" dirty="0"/>
            </a:br>
            <a:r>
              <a:rPr lang="ru-RU" dirty="0"/>
              <a:t>1914-1918</a:t>
            </a:r>
          </a:p>
        </p:txBody>
      </p:sp>
      <p:sp>
        <p:nvSpPr>
          <p:cNvPr id="3" name="Объект 2"/>
          <p:cNvSpPr>
            <a:spLocks noGrp="1"/>
          </p:cNvSpPr>
          <p:nvPr>
            <p:ph idx="1"/>
          </p:nvPr>
        </p:nvSpPr>
        <p:spPr>
          <a:xfrm>
            <a:off x="6771" y="1340768"/>
            <a:ext cx="8229600" cy="4709160"/>
          </a:xfrm>
        </p:spPr>
        <p:txBody>
          <a:bodyPr/>
          <a:lstStyle/>
          <a:p>
            <a:pPr marL="137160" indent="0">
              <a:buNone/>
            </a:pPr>
            <a:r>
              <a:rPr lang="ru-RU" dirty="0" smtClean="0"/>
              <a:t> </a:t>
            </a:r>
            <a:r>
              <a:rPr lang="ru-RU" b="1" dirty="0"/>
              <a:t>Германия</a:t>
            </a:r>
            <a:r>
              <a:rPr lang="ru-RU" dirty="0"/>
              <a:t> вступила в </a:t>
            </a:r>
            <a:r>
              <a:rPr lang="ru-RU" b="1" dirty="0"/>
              <a:t>Первую </a:t>
            </a:r>
            <a:r>
              <a:rPr lang="ru-RU" b="1" dirty="0" smtClean="0"/>
              <a:t/>
            </a:r>
            <a:br>
              <a:rPr lang="ru-RU" b="1" dirty="0" smtClean="0"/>
            </a:br>
            <a:r>
              <a:rPr lang="ru-RU" b="1" dirty="0" smtClean="0"/>
              <a:t>мировую </a:t>
            </a:r>
            <a:r>
              <a:rPr lang="ru-RU" b="1" dirty="0"/>
              <a:t>войну</a:t>
            </a:r>
            <a:r>
              <a:rPr lang="ru-RU" dirty="0"/>
              <a:t> 1 августа 1914 года, </a:t>
            </a:r>
            <a:r>
              <a:rPr lang="ru-RU" dirty="0" smtClean="0"/>
              <a:t/>
            </a:r>
            <a:br>
              <a:rPr lang="ru-RU" dirty="0" smtClean="0"/>
            </a:br>
            <a:r>
              <a:rPr lang="ru-RU" dirty="0" smtClean="0"/>
              <a:t>объявив </a:t>
            </a:r>
            <a:r>
              <a:rPr lang="ru-RU" dirty="0"/>
              <a:t>войну России. 3 </a:t>
            </a:r>
            <a:r>
              <a:rPr lang="ru-RU" dirty="0" smtClean="0"/>
              <a:t>августа</a:t>
            </a:r>
            <a:br>
              <a:rPr lang="ru-RU" dirty="0" smtClean="0"/>
            </a:br>
            <a:r>
              <a:rPr lang="ru-RU" dirty="0"/>
              <a:t> </a:t>
            </a:r>
            <a:r>
              <a:rPr lang="ru-RU" dirty="0" smtClean="0"/>
              <a:t>войну</a:t>
            </a:r>
            <a:r>
              <a:rPr lang="ru-RU" dirty="0"/>
              <a:t> </a:t>
            </a:r>
            <a:r>
              <a:rPr lang="ru-RU" dirty="0" smtClean="0"/>
              <a:t>Германии объявила</a:t>
            </a:r>
            <a:br>
              <a:rPr lang="ru-RU" dirty="0" smtClean="0"/>
            </a:br>
            <a:r>
              <a:rPr lang="ru-RU" dirty="0"/>
              <a:t> Франция, </a:t>
            </a:r>
            <a:r>
              <a:rPr lang="ru-RU" dirty="0" smtClean="0"/>
              <a:t>а</a:t>
            </a:r>
            <a:r>
              <a:rPr lang="ru-RU" dirty="0"/>
              <a:t> 4 августа — </a:t>
            </a:r>
            <a:r>
              <a:rPr lang="ru-RU" dirty="0" smtClean="0"/>
              <a:t/>
            </a:r>
            <a:br>
              <a:rPr lang="ru-RU" dirty="0" smtClean="0"/>
            </a:br>
            <a:r>
              <a:rPr lang="ru-RU" dirty="0" smtClean="0"/>
              <a:t>Британская </a:t>
            </a:r>
            <a:r>
              <a:rPr lang="ru-RU" dirty="0"/>
              <a:t>империя.</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407820"/>
            <a:ext cx="3851920" cy="445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136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fontScale="90000"/>
          </a:bodyPr>
          <a:lstStyle/>
          <a:p>
            <a:r>
              <a:rPr lang="ru-RU" dirty="0" smtClean="0"/>
              <a:t>Основные театры военных действий :</a:t>
            </a:r>
            <a:endParaRPr lang="ru-RU" dirty="0"/>
          </a:p>
        </p:txBody>
      </p:sp>
      <p:sp>
        <p:nvSpPr>
          <p:cNvPr id="3" name="Объект 2"/>
          <p:cNvSpPr>
            <a:spLocks noGrp="1"/>
          </p:cNvSpPr>
          <p:nvPr>
            <p:ph idx="1"/>
          </p:nvPr>
        </p:nvSpPr>
        <p:spPr>
          <a:xfrm>
            <a:off x="-18453" y="1196752"/>
            <a:ext cx="5294421" cy="5661248"/>
          </a:xfrm>
        </p:spPr>
        <p:txBody>
          <a:bodyPr>
            <a:normAutofit/>
          </a:bodyPr>
          <a:lstStyle/>
          <a:p>
            <a:pPr marL="137160" indent="0">
              <a:buNone/>
            </a:pPr>
            <a:r>
              <a:rPr lang="ru-RU" dirty="0" smtClean="0"/>
              <a:t>  Западный фронт (на западной границе Германии)</a:t>
            </a:r>
            <a:br>
              <a:rPr lang="ru-RU" dirty="0" smtClean="0"/>
            </a:br>
            <a:r>
              <a:rPr lang="ru-RU" dirty="0" smtClean="0"/>
              <a:t>    Боевые действия начались 4 августа немецким вторжением в Бельгию и Люксембург.</a:t>
            </a:r>
            <a:r>
              <a:rPr lang="ru-RU" dirty="0"/>
              <a:t> </a:t>
            </a:r>
            <a:r>
              <a:rPr lang="ru-RU" dirty="0" smtClean="0"/>
              <a:t/>
            </a:r>
            <a:br>
              <a:rPr lang="ru-RU" dirty="0" smtClean="0"/>
            </a:br>
            <a:r>
              <a:rPr lang="ru-RU" dirty="0" smtClean="0"/>
              <a:t>  </a:t>
            </a:r>
            <a:r>
              <a:rPr lang="ru-RU" dirty="0"/>
              <a:t> Протяжённость фронта от реки </a:t>
            </a:r>
            <a:r>
              <a:rPr lang="ru-RU" dirty="0" smtClean="0"/>
              <a:t>Шельды</a:t>
            </a:r>
            <a:r>
              <a:rPr lang="ru-RU" dirty="0"/>
              <a:t> до </a:t>
            </a:r>
            <a:r>
              <a:rPr lang="ru-RU" dirty="0" smtClean="0"/>
              <a:t>швейцарской границы </a:t>
            </a:r>
            <a:r>
              <a:rPr lang="ru-RU" dirty="0"/>
              <a:t>составляла 480 км, в глубину — 500 км, от </a:t>
            </a:r>
            <a:r>
              <a:rPr lang="ru-RU" dirty="0" smtClean="0"/>
              <a:t>Рейна</a:t>
            </a:r>
            <a:r>
              <a:rPr lang="ru-RU" dirty="0"/>
              <a:t> до </a:t>
            </a:r>
            <a:r>
              <a:rPr lang="ru-RU" dirty="0" smtClean="0"/>
              <a:t>Кале.</a:t>
            </a:r>
            <a:br>
              <a:rPr lang="ru-RU" dirty="0" smtClean="0"/>
            </a:br>
            <a:endParaRPr lang="ru-RU" dirty="0"/>
          </a:p>
        </p:txBody>
      </p:sp>
      <p:sp>
        <p:nvSpPr>
          <p:cNvPr id="4" name="Заголовок 1"/>
          <p:cNvSpPr txBox="1">
            <a:spLocks/>
          </p:cNvSpPr>
          <p:nvPr/>
        </p:nvSpPr>
        <p:spPr>
          <a:xfrm>
            <a:off x="0" y="4725144"/>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endParaRPr lang="ru-RU"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968" y="2393504"/>
            <a:ext cx="388843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842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Основные театры военных действий :</a:t>
            </a:r>
          </a:p>
        </p:txBody>
      </p:sp>
      <p:sp>
        <p:nvSpPr>
          <p:cNvPr id="5" name="Объект 4"/>
          <p:cNvSpPr>
            <a:spLocks noGrp="1"/>
          </p:cNvSpPr>
          <p:nvPr>
            <p:ph idx="1"/>
          </p:nvPr>
        </p:nvSpPr>
        <p:spPr>
          <a:xfrm>
            <a:off x="0" y="1628800"/>
            <a:ext cx="5580112" cy="4709160"/>
          </a:xfrm>
        </p:spPr>
        <p:txBody>
          <a:bodyPr>
            <a:normAutofit/>
          </a:bodyPr>
          <a:lstStyle/>
          <a:p>
            <a:pPr marL="137160" indent="0">
              <a:buNone/>
            </a:pPr>
            <a:r>
              <a:rPr lang="ru-RU" dirty="0" smtClean="0"/>
              <a:t>  Восточный фронт </a:t>
            </a:r>
            <a:r>
              <a:rPr lang="ru-RU" dirty="0"/>
              <a:t>(на </a:t>
            </a:r>
            <a:r>
              <a:rPr lang="ru-RU" dirty="0" smtClean="0"/>
              <a:t>восточной границе </a:t>
            </a:r>
            <a:r>
              <a:rPr lang="ru-RU" dirty="0"/>
              <a:t>Германии</a:t>
            </a:r>
            <a:r>
              <a:rPr lang="ru-RU" dirty="0" smtClean="0"/>
              <a:t>)</a:t>
            </a:r>
            <a:br>
              <a:rPr lang="ru-RU" dirty="0" smtClean="0"/>
            </a:br>
            <a:r>
              <a:rPr lang="ru-RU" dirty="0"/>
              <a:t>На Восточном фронте происходили боевые действия между </a:t>
            </a:r>
            <a:r>
              <a:rPr lang="ru-RU" dirty="0" smtClean="0"/>
              <a:t>Россией</a:t>
            </a:r>
            <a:r>
              <a:rPr lang="ru-RU" dirty="0"/>
              <a:t>  </a:t>
            </a:r>
            <a:r>
              <a:rPr lang="ru-RU" dirty="0" smtClean="0"/>
              <a:t>с </a:t>
            </a:r>
            <a:r>
              <a:rPr lang="ru-RU" dirty="0"/>
              <a:t>одной стороны (Антанта), и Центральными державами — с другой. Восточный фронт по своей протяжённости намного превосходил Западный фронт</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700808"/>
            <a:ext cx="3563888"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242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План </a:t>
            </a:r>
            <a:r>
              <a:rPr lang="ru-RU" dirty="0" smtClean="0"/>
              <a:t>Шлиффена</a:t>
            </a:r>
            <a:endParaRPr lang="ru-RU" dirty="0"/>
          </a:p>
        </p:txBody>
      </p:sp>
      <p:sp>
        <p:nvSpPr>
          <p:cNvPr id="3" name="Объект 2"/>
          <p:cNvSpPr>
            <a:spLocks noGrp="1"/>
          </p:cNvSpPr>
          <p:nvPr>
            <p:ph idx="1"/>
          </p:nvPr>
        </p:nvSpPr>
        <p:spPr>
          <a:xfrm>
            <a:off x="0" y="1628800"/>
            <a:ext cx="6156176" cy="5112568"/>
          </a:xfrm>
        </p:spPr>
        <p:txBody>
          <a:bodyPr/>
          <a:lstStyle/>
          <a:p>
            <a:pPr marL="137160" indent="0">
              <a:buNone/>
            </a:pPr>
            <a:r>
              <a:rPr lang="ru-RU" b="1" dirty="0" smtClean="0"/>
              <a:t>  План</a:t>
            </a:r>
            <a:r>
              <a:rPr lang="ru-RU" b="1" dirty="0"/>
              <a:t> </a:t>
            </a:r>
            <a:r>
              <a:rPr lang="ru-RU" b="1" dirty="0" smtClean="0"/>
              <a:t>Шлиффена</a:t>
            </a:r>
            <a:r>
              <a:rPr lang="ru-RU" dirty="0"/>
              <a:t> — стратегический план </a:t>
            </a:r>
            <a:r>
              <a:rPr lang="ru-RU" dirty="0" smtClean="0"/>
              <a:t>военного командования</a:t>
            </a:r>
            <a:r>
              <a:rPr lang="ru-RU" dirty="0"/>
              <a:t> Германской империи, который был разработан в начале XX века, чтобы одержать быструю победу в Первой мировой войне на Западном </a:t>
            </a:r>
            <a:r>
              <a:rPr lang="ru-RU" dirty="0" smtClean="0"/>
              <a:t>фронте</a:t>
            </a:r>
            <a:r>
              <a:rPr lang="ru-RU" dirty="0"/>
              <a:t> </a:t>
            </a:r>
            <a:r>
              <a:rPr lang="ru-RU" dirty="0" smtClean="0"/>
              <a:t>в </a:t>
            </a:r>
            <a:r>
              <a:rPr lang="ru-RU" dirty="0"/>
              <a:t>войне с Францией, и в войне с </a:t>
            </a:r>
            <a:r>
              <a:rPr lang="ru-RU" dirty="0" smtClean="0"/>
              <a:t>Россией на</a:t>
            </a:r>
            <a:r>
              <a:rPr lang="ru-RU" dirty="0"/>
              <a:t> Восточном </a:t>
            </a:r>
            <a:r>
              <a:rPr lang="ru-RU" dirty="0" smtClean="0"/>
              <a:t>фронте. Он основывался на эффекте неожиданности.</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700808"/>
            <a:ext cx="277180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116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196752"/>
          </a:xfrm>
        </p:spPr>
        <p:txBody>
          <a:bodyPr>
            <a:normAutofit fontScale="90000"/>
          </a:bodyPr>
          <a:lstStyle/>
          <a:p>
            <a:r>
              <a:rPr lang="ru-RU" b="0" dirty="0">
                <a:effectLst/>
              </a:rPr>
              <a:t>Битва на Марне </a:t>
            </a:r>
            <a:r>
              <a:rPr lang="ru-RU" b="0" dirty="0" smtClean="0">
                <a:effectLst/>
              </a:rPr>
              <a:t/>
            </a:r>
            <a:br>
              <a:rPr lang="ru-RU" b="0" dirty="0" smtClean="0">
                <a:effectLst/>
              </a:rPr>
            </a:br>
            <a:r>
              <a:rPr lang="ru-RU" b="0" dirty="0" smtClean="0">
                <a:effectLst/>
              </a:rPr>
              <a:t>1914</a:t>
            </a:r>
            <a:r>
              <a:rPr lang="ru-RU" b="0" dirty="0">
                <a:effectLst/>
              </a:rPr>
              <a:t/>
            </a:r>
            <a:br>
              <a:rPr lang="ru-RU" b="0" dirty="0">
                <a:effectLst/>
              </a:rPr>
            </a:br>
            <a:endParaRPr lang="ru-RU" dirty="0"/>
          </a:p>
        </p:txBody>
      </p:sp>
      <p:sp>
        <p:nvSpPr>
          <p:cNvPr id="3" name="Объект 2"/>
          <p:cNvSpPr>
            <a:spLocks noGrp="1"/>
          </p:cNvSpPr>
          <p:nvPr>
            <p:ph idx="1"/>
          </p:nvPr>
        </p:nvSpPr>
        <p:spPr>
          <a:xfrm>
            <a:off x="0" y="1412776"/>
            <a:ext cx="8028384" cy="5328592"/>
          </a:xfrm>
        </p:spPr>
        <p:txBody>
          <a:bodyPr>
            <a:normAutofit/>
          </a:bodyPr>
          <a:lstStyle/>
          <a:p>
            <a:pPr marL="137160" indent="0">
              <a:buNone/>
            </a:pPr>
            <a:r>
              <a:rPr lang="ru-RU" b="1" dirty="0" smtClean="0"/>
              <a:t>   </a:t>
            </a:r>
            <a:r>
              <a:rPr lang="ru-RU" sz="2600" b="1" dirty="0" smtClean="0"/>
              <a:t>Марнское </a:t>
            </a:r>
            <a:r>
              <a:rPr lang="ru-RU" sz="2600" b="1" dirty="0"/>
              <a:t>сражение</a:t>
            </a:r>
            <a:r>
              <a:rPr lang="ru-RU" sz="2600" dirty="0"/>
              <a:t> — крупное сражение между немецкими и англо-французскими войсками, состоявшееся 5—12 сентября 1914 г. на </a:t>
            </a:r>
            <a:r>
              <a:rPr lang="ru-RU" sz="2600" dirty="0" smtClean="0"/>
              <a:t>рек</a:t>
            </a:r>
            <a:r>
              <a:rPr lang="ru-RU" sz="2600" dirty="0" smtClean="0">
                <a:hlinkClick r:id="rId2" tooltip="Марна (река)"/>
              </a:rPr>
              <a:t> </a:t>
            </a:r>
            <a:r>
              <a:rPr lang="ru-RU" sz="2600" dirty="0" smtClean="0"/>
              <a:t>Марна</a:t>
            </a:r>
            <a:r>
              <a:rPr lang="ru-RU" sz="2600" dirty="0"/>
              <a:t> в ходе Первой мировой войны, закончившееся поражением немецкой армии</a:t>
            </a:r>
            <a:r>
              <a:rPr lang="ru-RU" sz="2600" dirty="0" smtClean="0"/>
              <a:t>.</a:t>
            </a:r>
            <a:br>
              <a:rPr lang="ru-RU" sz="2600" dirty="0" smtClean="0"/>
            </a:br>
            <a:r>
              <a:rPr lang="ru-RU" sz="2600" dirty="0" smtClean="0"/>
              <a:t> </a:t>
            </a:r>
            <a:r>
              <a:rPr lang="ru-RU" sz="2600" dirty="0"/>
              <a:t>В результате битвы </a:t>
            </a:r>
            <a:r>
              <a:rPr lang="ru-RU" sz="2600" dirty="0" smtClean="0"/>
              <a:t>был</a:t>
            </a:r>
            <a:br>
              <a:rPr lang="ru-RU" sz="2600" dirty="0" smtClean="0"/>
            </a:br>
            <a:r>
              <a:rPr lang="ru-RU" sz="2600" dirty="0" smtClean="0"/>
              <a:t> </a:t>
            </a:r>
            <a:r>
              <a:rPr lang="ru-RU" sz="2600" dirty="0"/>
              <a:t>сорван стратегический </a:t>
            </a:r>
            <a:r>
              <a:rPr lang="ru-RU" sz="2600" dirty="0" smtClean="0"/>
              <a:t>план</a:t>
            </a:r>
            <a:br>
              <a:rPr lang="ru-RU" sz="2600" dirty="0" smtClean="0"/>
            </a:br>
            <a:r>
              <a:rPr lang="ru-RU" sz="2600" dirty="0" smtClean="0"/>
              <a:t> </a:t>
            </a:r>
            <a:r>
              <a:rPr lang="ru-RU" sz="2600" dirty="0"/>
              <a:t>наступления немецкой армии</a:t>
            </a:r>
            <a:r>
              <a:rPr lang="ru-RU" sz="2600" dirty="0" smtClean="0"/>
              <a:t>,</a:t>
            </a:r>
            <a:br>
              <a:rPr lang="ru-RU" sz="2600" dirty="0" smtClean="0"/>
            </a:br>
            <a:r>
              <a:rPr lang="ru-RU" sz="2600" dirty="0" smtClean="0"/>
              <a:t>ориентированный </a:t>
            </a:r>
            <a:r>
              <a:rPr lang="ru-RU" sz="2600" dirty="0"/>
              <a:t>на быструю </a:t>
            </a:r>
            <a:r>
              <a:rPr lang="ru-RU" sz="2600" dirty="0" smtClean="0"/>
              <a:t/>
            </a:r>
            <a:br>
              <a:rPr lang="ru-RU" sz="2600" dirty="0" smtClean="0"/>
            </a:br>
            <a:r>
              <a:rPr lang="ru-RU" sz="2600" dirty="0" smtClean="0"/>
              <a:t>победу </a:t>
            </a:r>
            <a:r>
              <a:rPr lang="ru-RU" sz="2600" dirty="0"/>
              <a:t>на Западном фронте </a:t>
            </a:r>
            <a:r>
              <a:rPr lang="ru-RU" sz="2600" dirty="0" smtClean="0"/>
              <a:t>и</a:t>
            </a:r>
            <a:br>
              <a:rPr lang="ru-RU" sz="2600" dirty="0" smtClean="0"/>
            </a:br>
            <a:r>
              <a:rPr lang="ru-RU" sz="2600" dirty="0" smtClean="0"/>
              <a:t> </a:t>
            </a:r>
            <a:r>
              <a:rPr lang="ru-RU" sz="2600" dirty="0"/>
              <a:t>вывод Франции из войны.</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655" y="3933057"/>
            <a:ext cx="4535015"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828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Российская армия</a:t>
            </a:r>
            <a:endParaRPr lang="ru-RU" dirty="0"/>
          </a:p>
        </p:txBody>
      </p:sp>
      <p:sp>
        <p:nvSpPr>
          <p:cNvPr id="3" name="Объект 2"/>
          <p:cNvSpPr>
            <a:spLocks noGrp="1"/>
          </p:cNvSpPr>
          <p:nvPr>
            <p:ph idx="1"/>
          </p:nvPr>
        </p:nvSpPr>
        <p:spPr>
          <a:xfrm>
            <a:off x="-9610" y="1340768"/>
            <a:ext cx="9153610" cy="5517232"/>
          </a:xfrm>
        </p:spPr>
        <p:txBody>
          <a:bodyPr/>
          <a:lstStyle/>
          <a:p>
            <a:endParaRPr lang="ru-RU" dirty="0" smtClean="0"/>
          </a:p>
          <a:p>
            <a:r>
              <a:rPr lang="ru-RU" dirty="0" smtClean="0"/>
              <a:t>Армия генерала</a:t>
            </a:r>
            <a:br>
              <a:rPr lang="ru-RU" dirty="0" smtClean="0"/>
            </a:br>
            <a:r>
              <a:rPr lang="ru-RU" dirty="0" smtClean="0"/>
              <a:t> Павла</a:t>
            </a:r>
            <a:r>
              <a:rPr lang="ru-RU" dirty="0"/>
              <a:t> </a:t>
            </a:r>
            <a:r>
              <a:rPr lang="ru-RU" dirty="0" smtClean="0"/>
              <a:t>Ренненкампфа</a:t>
            </a:r>
          </a:p>
          <a:p>
            <a:endParaRPr lang="ru-RU" dirty="0"/>
          </a:p>
          <a:p>
            <a:pPr marL="137160" indent="0">
              <a:buNone/>
            </a:pPr>
            <a:endParaRPr lang="ru-RU" dirty="0" smtClean="0"/>
          </a:p>
          <a:p>
            <a:endParaRPr lang="ru-RU" dirty="0"/>
          </a:p>
          <a:p>
            <a:pPr marL="137160" indent="0">
              <a:buNone/>
            </a:pPr>
            <a:r>
              <a:rPr lang="ru-RU" dirty="0" smtClean="0"/>
              <a:t>                                                                                                                                                      </a:t>
            </a:r>
          </a:p>
          <a:p>
            <a:r>
              <a:rPr lang="ru-RU" dirty="0" smtClean="0"/>
              <a:t>   Армия генерала</a:t>
            </a:r>
            <a:br>
              <a:rPr lang="ru-RU" dirty="0" smtClean="0"/>
            </a:br>
            <a:r>
              <a:rPr lang="ru-RU" dirty="0" smtClean="0"/>
              <a:t> Александра Самсонова </a:t>
            </a:r>
          </a:p>
          <a:p>
            <a:pPr marL="137160" indent="0">
              <a:buNone/>
            </a:pPr>
            <a:endParaRPr lang="ru-RU" dirty="0" smtClean="0"/>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212061"/>
            <a:ext cx="2950932" cy="265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114800"/>
            <a:ext cx="20955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489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Битва при Танненберге</a:t>
            </a:r>
          </a:p>
        </p:txBody>
      </p:sp>
      <p:sp>
        <p:nvSpPr>
          <p:cNvPr id="3" name="Объект 2"/>
          <p:cNvSpPr>
            <a:spLocks noGrp="1"/>
          </p:cNvSpPr>
          <p:nvPr>
            <p:ph idx="1"/>
          </p:nvPr>
        </p:nvSpPr>
        <p:spPr/>
        <p:txBody>
          <a:bodyPr/>
          <a:lstStyle/>
          <a:p>
            <a:pPr marL="137160" indent="0">
              <a:buNone/>
            </a:pPr>
            <a:r>
              <a:rPr lang="ru-RU" b="1" dirty="0"/>
              <a:t>Битва при </a:t>
            </a:r>
            <a:r>
              <a:rPr lang="ru-RU" b="1" dirty="0" smtClean="0"/>
              <a:t>Танненберге</a:t>
            </a:r>
            <a:r>
              <a:rPr lang="ru-RU" dirty="0"/>
              <a:t> (26-30 августа 1914 года) — крупное сражение между русскими и германскими войсками в ходе Восточно-Прусской операции Первой мировой войны.</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7" y="3573017"/>
            <a:ext cx="5148064" cy="3289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6770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599</TotalTime>
  <Words>226</Words>
  <Application>Microsoft Office PowerPoint</Application>
  <PresentationFormat>Экран (4:3)</PresentationFormat>
  <Paragraphs>63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Первая мировая война 1914-1918</vt:lpstr>
      <vt:lpstr>Презентация PowerPoint</vt:lpstr>
      <vt:lpstr>Первая мировая война 1914-1918</vt:lpstr>
      <vt:lpstr>Основные театры военных действий :</vt:lpstr>
      <vt:lpstr>Основные театры военных действий :</vt:lpstr>
      <vt:lpstr>План Шлиффена</vt:lpstr>
      <vt:lpstr>Битва на Марне  1914 </vt:lpstr>
      <vt:lpstr>Российская армия</vt:lpstr>
      <vt:lpstr>Битва при Танненберге</vt:lpstr>
      <vt:lpstr>Галицийская битва</vt:lpstr>
      <vt:lpstr>Первая мировая война на море </vt:lpstr>
      <vt:lpstr>Первая мировая война на море</vt:lpstr>
      <vt:lpstr>Первая мировая война на море</vt:lpstr>
      <vt:lpstr>Северное море</vt:lpstr>
      <vt:lpstr>Сражение в Гельголандской бухте </vt:lpstr>
      <vt:lpstr>Сражение у Доггер-банки </vt:lpstr>
      <vt:lpstr>Ютландское сражение </vt:lpstr>
      <vt:lpstr>Чёрное море </vt:lpstr>
      <vt:lpstr>Итог военной компании 1914 года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user</cp:lastModifiedBy>
  <cp:revision>22</cp:revision>
  <dcterms:modified xsi:type="dcterms:W3CDTF">2014-11-16T18:26:38Z</dcterms:modified>
</cp:coreProperties>
</file>