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6" r:id="rId1"/>
  </p:sldMasterIdLst>
  <p:notesMasterIdLst>
    <p:notesMasterId r:id="rId16"/>
  </p:notesMasterIdLst>
  <p:sldIdLst>
    <p:sldId id="256" r:id="rId2"/>
    <p:sldId id="260" r:id="rId3"/>
    <p:sldId id="258" r:id="rId4"/>
    <p:sldId id="259" r:id="rId5"/>
    <p:sldId id="261" r:id="rId6"/>
    <p:sldId id="262" r:id="rId7"/>
    <p:sldId id="263" r:id="rId8"/>
    <p:sldId id="264" r:id="rId9"/>
    <p:sldId id="265" r:id="rId10"/>
    <p:sldId id="267" r:id="rId11"/>
    <p:sldId id="269" r:id="rId12"/>
    <p:sldId id="270" r:id="rId13"/>
    <p:sldId id="271" r:id="rId14"/>
    <p:sldId id="272" r:id="rId15"/>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FF"/>
    <a:srgbClr val="CCECFF"/>
    <a:srgbClr val="66FFCC"/>
    <a:srgbClr val="008080"/>
    <a:srgbClr val="99FFCC"/>
    <a:srgbClr val="FFCCCC"/>
    <a:srgbClr val="66FFFF"/>
    <a:srgbClr val="80008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5" d="100"/>
          <a:sy n="65" d="100"/>
        </p:scale>
        <p:origin x="-153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ru-RU"/>
          </a:p>
        </p:txBody>
      </p:sp>
      <p:sp>
        <p:nvSpPr>
          <p:cNvPr id="399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ru-RU"/>
          </a:p>
        </p:txBody>
      </p:sp>
      <p:sp>
        <p:nvSpPr>
          <p:cNvPr id="3994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99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399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ru-RU"/>
          </a:p>
        </p:txBody>
      </p:sp>
      <p:sp>
        <p:nvSpPr>
          <p:cNvPr id="399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066222C4-757F-420E-BE32-371D4EE2BE1E}" type="slidenum">
              <a:rPr lang="ru-RU"/>
              <a:pPr/>
              <a:t>‹#›</a:t>
            </a:fld>
            <a:endParaRPr lang="ru-RU"/>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endParaRPr lang="ru-RU"/>
          </a:p>
        </p:txBody>
      </p:sp>
      <p:sp>
        <p:nvSpPr>
          <p:cNvPr id="17" name="Нижний колонтитул 16"/>
          <p:cNvSpPr>
            <a:spLocks noGrp="1"/>
          </p:cNvSpPr>
          <p:nvPr>
            <p:ph type="ftr" sz="quarter" idx="11"/>
          </p:nvPr>
        </p:nvSpPr>
        <p:spPr>
          <a:xfrm>
            <a:off x="5410200" y="4205288"/>
            <a:ext cx="1295400" cy="457200"/>
          </a:xfrm>
        </p:spPr>
        <p:txBody>
          <a:bodyPr/>
          <a:lstStyle/>
          <a:p>
            <a:endParaRPr lang="ru-RU"/>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C4D3A400-1AA2-40AD-A037-7FFE0F707392}"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0FB5619-9576-4FD1-8DB0-A2FFF37F0C22}"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EEE5CE3-5248-4E0A-83F1-DD8AC381156C}"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57200"/>
            <a:ext cx="8229600" cy="1371600"/>
          </a:xfrm>
        </p:spPr>
        <p:txBody>
          <a:bodyPr/>
          <a:lstStyle/>
          <a:p>
            <a:r>
              <a:rPr lang="ru-RU" smtClean="0"/>
              <a:t>Образец заголовка</a:t>
            </a:r>
            <a:endParaRPr lang="uk-UA"/>
          </a:p>
        </p:txBody>
      </p:sp>
      <p:sp>
        <p:nvSpPr>
          <p:cNvPr id="3" name="Таблица 2"/>
          <p:cNvSpPr>
            <a:spLocks noGrp="1"/>
          </p:cNvSpPr>
          <p:nvPr>
            <p:ph type="tbl" idx="1"/>
          </p:nvPr>
        </p:nvSpPr>
        <p:spPr>
          <a:xfrm>
            <a:off x="457200" y="1981200"/>
            <a:ext cx="8229600" cy="3886200"/>
          </a:xfrm>
        </p:spPr>
        <p:txBody>
          <a:bodyPr/>
          <a:lstStyle/>
          <a:p>
            <a:endParaRPr lang="uk-UA"/>
          </a:p>
        </p:txBody>
      </p:sp>
      <p:sp>
        <p:nvSpPr>
          <p:cNvPr id="4" name="Нижний колонтитул 3"/>
          <p:cNvSpPr>
            <a:spLocks noGrp="1"/>
          </p:cNvSpPr>
          <p:nvPr>
            <p:ph type="ftr" sz="quarter" idx="10"/>
          </p:nvPr>
        </p:nvSpPr>
        <p:spPr>
          <a:xfrm>
            <a:off x="3124200" y="6248400"/>
            <a:ext cx="2895600" cy="457200"/>
          </a:xfrm>
        </p:spPr>
        <p:txBody>
          <a:bodyPr/>
          <a:lstStyle>
            <a:lvl1pPr>
              <a:defRPr/>
            </a:lvl1pPr>
          </a:lstStyle>
          <a:p>
            <a:endParaRPr lang="ru-RU"/>
          </a:p>
        </p:txBody>
      </p:sp>
      <p:sp>
        <p:nvSpPr>
          <p:cNvPr id="5" name="Номер слайда 4"/>
          <p:cNvSpPr>
            <a:spLocks noGrp="1"/>
          </p:cNvSpPr>
          <p:nvPr>
            <p:ph type="sldNum" sz="quarter" idx="11"/>
          </p:nvPr>
        </p:nvSpPr>
        <p:spPr>
          <a:xfrm>
            <a:off x="6553200" y="6248400"/>
            <a:ext cx="2133600" cy="457200"/>
          </a:xfrm>
        </p:spPr>
        <p:txBody>
          <a:bodyPr/>
          <a:lstStyle>
            <a:lvl1pPr>
              <a:defRPr/>
            </a:lvl1pPr>
          </a:lstStyle>
          <a:p>
            <a:fld id="{EE342269-6DBC-4D7B-A287-88440C7835CC}" type="slidenum">
              <a:rPr lang="ru-RU"/>
              <a:pPr/>
              <a:t>‹#›</a:t>
            </a:fld>
            <a:endParaRPr lang="ru-RU"/>
          </a:p>
        </p:txBody>
      </p:sp>
      <p:sp>
        <p:nvSpPr>
          <p:cNvPr id="6" name="Дата 5"/>
          <p:cNvSpPr>
            <a:spLocks noGrp="1"/>
          </p:cNvSpPr>
          <p:nvPr>
            <p:ph type="dt" sz="half" idx="12"/>
          </p:nvPr>
        </p:nvSpPr>
        <p:spPr>
          <a:xfrm>
            <a:off x="457200" y="6245225"/>
            <a:ext cx="2133600" cy="476250"/>
          </a:xfrm>
        </p:spPr>
        <p:txBody>
          <a:bodyPr/>
          <a:lstStyle>
            <a:lvl1pPr>
              <a:defRPr/>
            </a:lvl1pPr>
          </a:lstStyle>
          <a:p>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Заголовок, текст и клип">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57200"/>
            <a:ext cx="8229600" cy="1371600"/>
          </a:xfrm>
        </p:spPr>
        <p:txBody>
          <a:bodyPr/>
          <a:lstStyle/>
          <a:p>
            <a:r>
              <a:rPr lang="ru-RU" smtClean="0"/>
              <a:t>Образец заголовка</a:t>
            </a:r>
            <a:endParaRPr lang="uk-UA"/>
          </a:p>
        </p:txBody>
      </p:sp>
      <p:sp>
        <p:nvSpPr>
          <p:cNvPr id="3" name="Текст 2"/>
          <p:cNvSpPr>
            <a:spLocks noGrp="1"/>
          </p:cNvSpPr>
          <p:nvPr>
            <p:ph type="body" sz="half" idx="1"/>
          </p:nvPr>
        </p:nvSpPr>
        <p:spPr>
          <a:xfrm>
            <a:off x="457200" y="1981200"/>
            <a:ext cx="4038600" cy="3886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Клип 3"/>
          <p:cNvSpPr>
            <a:spLocks noGrp="1"/>
          </p:cNvSpPr>
          <p:nvPr>
            <p:ph type="clipArt" sz="half" idx="2"/>
          </p:nvPr>
        </p:nvSpPr>
        <p:spPr>
          <a:xfrm>
            <a:off x="4648200" y="1981200"/>
            <a:ext cx="4038600" cy="3886200"/>
          </a:xfrm>
        </p:spPr>
        <p:txBody>
          <a:bodyPr/>
          <a:lstStyle/>
          <a:p>
            <a:endParaRPr lang="uk-UA"/>
          </a:p>
        </p:txBody>
      </p:sp>
      <p:sp>
        <p:nvSpPr>
          <p:cNvPr id="5" name="Нижний колонтитул 4"/>
          <p:cNvSpPr>
            <a:spLocks noGrp="1"/>
          </p:cNvSpPr>
          <p:nvPr>
            <p:ph type="ftr" sz="quarter" idx="10"/>
          </p:nvPr>
        </p:nvSpPr>
        <p:spPr>
          <a:xfrm>
            <a:off x="3124200" y="6248400"/>
            <a:ext cx="2895600" cy="457200"/>
          </a:xfrm>
        </p:spPr>
        <p:txBody>
          <a:bodyPr/>
          <a:lstStyle>
            <a:lvl1pPr>
              <a:defRPr/>
            </a:lvl1pPr>
          </a:lstStyle>
          <a:p>
            <a:endParaRPr lang="ru-RU"/>
          </a:p>
        </p:txBody>
      </p:sp>
      <p:sp>
        <p:nvSpPr>
          <p:cNvPr id="6" name="Номер слайда 5"/>
          <p:cNvSpPr>
            <a:spLocks noGrp="1"/>
          </p:cNvSpPr>
          <p:nvPr>
            <p:ph type="sldNum" sz="quarter" idx="11"/>
          </p:nvPr>
        </p:nvSpPr>
        <p:spPr>
          <a:xfrm>
            <a:off x="6553200" y="6248400"/>
            <a:ext cx="2133600" cy="457200"/>
          </a:xfrm>
        </p:spPr>
        <p:txBody>
          <a:bodyPr/>
          <a:lstStyle>
            <a:lvl1pPr>
              <a:defRPr/>
            </a:lvl1pPr>
          </a:lstStyle>
          <a:p>
            <a:fld id="{D0986730-4DB6-4F1B-8A52-518A1CB3A5DA}" type="slidenum">
              <a:rPr lang="ru-RU"/>
              <a:pPr/>
              <a:t>‹#›</a:t>
            </a:fld>
            <a:endParaRPr lang="ru-RU"/>
          </a:p>
        </p:txBody>
      </p:sp>
      <p:sp>
        <p:nvSpPr>
          <p:cNvPr id="7" name="Дата 6"/>
          <p:cNvSpPr>
            <a:spLocks noGrp="1"/>
          </p:cNvSpPr>
          <p:nvPr>
            <p:ph type="dt" sz="half" idx="12"/>
          </p:nvPr>
        </p:nvSpPr>
        <p:spPr>
          <a:xfrm>
            <a:off x="457200" y="6245225"/>
            <a:ext cx="2133600" cy="476250"/>
          </a:xfrm>
        </p:spPr>
        <p:txBody>
          <a:bodyPr/>
          <a:lstStyle>
            <a:lvl1pPr>
              <a:defRPr/>
            </a:lvl1pPr>
          </a:lstStyle>
          <a:p>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217A80C-3B63-4446-A08B-2CCCF56221ED}"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F37C125-237B-4635-8B48-C8F98797260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42101AA-AD32-43AC-B8A2-167B21176976}"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endParaRPr lang="ru-RU"/>
          </a:p>
        </p:txBody>
      </p:sp>
      <p:sp>
        <p:nvSpPr>
          <p:cNvPr id="27" name="Номер слайда 26"/>
          <p:cNvSpPr>
            <a:spLocks noGrp="1"/>
          </p:cNvSpPr>
          <p:nvPr>
            <p:ph type="sldNum" sz="quarter" idx="11"/>
          </p:nvPr>
        </p:nvSpPr>
        <p:spPr/>
        <p:txBody>
          <a:bodyPr rtlCol="0"/>
          <a:lstStyle/>
          <a:p>
            <a:fld id="{CA16F844-FE91-4B4E-A0F6-BB75452C6110}" type="slidenum">
              <a:rPr lang="ru-RU" smtClean="0"/>
              <a:pPr/>
              <a:t>‹#›</a:t>
            </a:fld>
            <a:endParaRPr lang="ru-RU"/>
          </a:p>
        </p:txBody>
      </p:sp>
      <p:sp>
        <p:nvSpPr>
          <p:cNvPr id="28" name="Нижний колонтитул 27"/>
          <p:cNvSpPr>
            <a:spLocks noGrp="1"/>
          </p:cNvSpPr>
          <p:nvPr>
            <p:ph type="ftr" sz="quarter" idx="12"/>
          </p:nvPr>
        </p:nvSpPr>
        <p:spPr/>
        <p:txBody>
          <a:bodyPr rtlCol="0"/>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endParaRPr lang="ru-RU"/>
          </a:p>
        </p:txBody>
      </p:sp>
      <p:sp>
        <p:nvSpPr>
          <p:cNvPr id="4" name="Нижний колонтитул 3"/>
          <p:cNvSpPr>
            <a:spLocks noGrp="1"/>
          </p:cNvSpPr>
          <p:nvPr>
            <p:ph type="ftr" sz="quarter" idx="11"/>
          </p:nvPr>
        </p:nvSpPr>
        <p:spPr>
          <a:xfrm>
            <a:off x="5257800" y="612648"/>
            <a:ext cx="1325880" cy="457200"/>
          </a:xfrm>
        </p:spPr>
        <p:txBody>
          <a:bodyPr/>
          <a:lstStyle/>
          <a:p>
            <a:endParaRPr lang="ru-RU"/>
          </a:p>
        </p:txBody>
      </p:sp>
      <p:sp>
        <p:nvSpPr>
          <p:cNvPr id="5" name="Номер слайда 4"/>
          <p:cNvSpPr>
            <a:spLocks noGrp="1"/>
          </p:cNvSpPr>
          <p:nvPr>
            <p:ph type="sldNum" sz="quarter" idx="12"/>
          </p:nvPr>
        </p:nvSpPr>
        <p:spPr>
          <a:xfrm>
            <a:off x="8174736" y="2272"/>
            <a:ext cx="762000" cy="365760"/>
          </a:xfrm>
        </p:spPr>
        <p:txBody>
          <a:bodyPr/>
          <a:lstStyle/>
          <a:p>
            <a:fld id="{A53DABB1-1ECE-4D08-9607-9403211A0C8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F48C355-EF4E-4AE0-961B-CA8AB6C28C53}"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7247BF7-2683-464E-9708-ABB7063FBA4A}"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876EE1C-6E68-4754-848B-85AC3858531D}"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endParaRPr lang="ru-RU"/>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ru-RU"/>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0B5AFCD7-F9A0-4D8C-BF6E-867D0916D6C3}"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 id="2147483758" r:id="rId12"/>
    <p:sldLayoutId id="2147483759" r:id="rId13"/>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jpe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3.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CCCC"/>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sz="5600"/>
              <a:t>Mass Media in the UK</a:t>
            </a:r>
            <a:endParaRPr lang="ru-RU"/>
          </a:p>
        </p:txBody>
      </p:sp>
      <p:sp>
        <p:nvSpPr>
          <p:cNvPr id="2051" name="Rectangle 3"/>
          <p:cNvSpPr>
            <a:spLocks noGrp="1" noChangeArrowheads="1"/>
          </p:cNvSpPr>
          <p:nvPr>
            <p:ph type="subTitle" idx="1"/>
          </p:nvPr>
        </p:nvSpPr>
        <p:spPr/>
        <p:txBody>
          <a:bodyPr>
            <a:normAutofit fontScale="85000" lnSpcReduction="10000"/>
          </a:bodyPr>
          <a:lstStyle/>
          <a:p>
            <a:r>
              <a:rPr lang="en-US" sz="7700"/>
              <a:t>Newspapers</a:t>
            </a:r>
            <a:endParaRPr lang="ru-RU" sz="770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4267" name="Group 59"/>
          <p:cNvGraphicFramePr>
            <a:graphicFrameLocks noGrp="1"/>
          </p:cNvGraphicFramePr>
          <p:nvPr/>
        </p:nvGraphicFramePr>
        <p:xfrm>
          <a:off x="0" y="476250"/>
          <a:ext cx="9109075" cy="6569332"/>
        </p:xfrm>
        <a:graphic>
          <a:graphicData uri="http://schemas.openxmlformats.org/drawingml/2006/table">
            <a:tbl>
              <a:tblPr/>
              <a:tblGrid>
                <a:gridCol w="3132138"/>
                <a:gridCol w="3240087"/>
                <a:gridCol w="2736850"/>
              </a:tblGrid>
              <a:tr h="798513">
                <a:tc gridSpan="3">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1" i="0" u="none" strike="noStrike" cap="none" normalizeH="0" baseline="0" smtClean="0">
                          <a:ln>
                            <a:noFill/>
                          </a:ln>
                          <a:solidFill>
                            <a:srgbClr val="800080"/>
                          </a:solidFill>
                          <a:effectLst/>
                          <a:latin typeface="Arial" charset="0"/>
                        </a:rPr>
                        <a:t>“Populars”</a:t>
                      </a:r>
                      <a:endParaRPr kumimoji="0" lang="ru-RU" sz="2800" b="1" i="0" u="none" strike="noStrike" cap="none" normalizeH="0" baseline="0" smtClean="0">
                        <a:ln>
                          <a:noFill/>
                        </a:ln>
                        <a:solidFill>
                          <a:srgbClr val="800080"/>
                        </a:solidFill>
                        <a:effectLst/>
                        <a:latin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uk-UA"/>
                    </a:p>
                  </a:txBody>
                  <a:tcPr/>
                </a:tc>
                <a:tc hMerge="1">
                  <a:txBody>
                    <a:bodyPr/>
                    <a:lstStyle/>
                    <a:p>
                      <a:endParaRPr lang="uk-UA"/>
                    </a:p>
                  </a:txBody>
                  <a:tcPr/>
                </a:tc>
              </a:tr>
              <a:tr h="795338">
                <a:tc gridSpan="3">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0" i="0" u="none" strike="noStrike" cap="none" normalizeH="0" baseline="0" smtClean="0">
                          <a:ln>
                            <a:noFill/>
                          </a:ln>
                          <a:solidFill>
                            <a:srgbClr val="800080"/>
                          </a:solidFill>
                          <a:effectLst/>
                          <a:latin typeface="Arial" charset="0"/>
                        </a:rPr>
                        <a:t>National Dailies</a:t>
                      </a:r>
                      <a:endParaRPr kumimoji="0" lang="ru-RU" sz="2800" b="0" i="0" u="none" strike="noStrike" cap="none" normalizeH="0" baseline="0" smtClean="0">
                        <a:ln>
                          <a:noFill/>
                        </a:ln>
                        <a:solidFill>
                          <a:srgbClr val="800080"/>
                        </a:solidFill>
                        <a:effectLst/>
                        <a:latin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uk-UA"/>
                    </a:p>
                  </a:txBody>
                  <a:tcPr/>
                </a:tc>
                <a:tc hMerge="1">
                  <a:txBody>
                    <a:bodyPr/>
                    <a:lstStyle/>
                    <a:p>
                      <a:endParaRPr lang="uk-UA"/>
                    </a:p>
                  </a:txBody>
                  <a:tcPr/>
                </a:tc>
              </a:tr>
              <a:tr h="79851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800080"/>
                          </a:solidFill>
                          <a:effectLst/>
                          <a:latin typeface="Arial" charset="0"/>
                        </a:rPr>
                        <a:t>Title, Foundation Date</a:t>
                      </a:r>
                      <a:endParaRPr kumimoji="0" lang="ru-RU" sz="2000" b="0" i="0" u="none" strike="noStrike" cap="none" normalizeH="0" baseline="0" smtClean="0">
                        <a:ln>
                          <a:noFill/>
                        </a:ln>
                        <a:solidFill>
                          <a:srgbClr val="800080"/>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ru-RU"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800080"/>
                          </a:solidFill>
                          <a:effectLst/>
                          <a:latin typeface="Arial" charset="0"/>
                        </a:rPr>
                        <a:t>Political Tendency</a:t>
                      </a:r>
                      <a:endParaRPr kumimoji="0" lang="ru-RU" sz="2000" b="0" i="0" u="none" strike="noStrike" cap="none" normalizeH="0" baseline="0" smtClean="0">
                        <a:ln>
                          <a:noFill/>
                        </a:ln>
                        <a:solidFill>
                          <a:srgbClr val="800080"/>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ru-RU"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800080"/>
                          </a:solidFill>
                          <a:effectLst/>
                          <a:latin typeface="Arial" charset="0"/>
                        </a:rPr>
                        <a:t>Circulation </a:t>
                      </a:r>
                      <a:endParaRPr kumimoji="0" lang="ru-RU" sz="2000" b="0" i="0" u="none" strike="noStrike" cap="none" normalizeH="0" baseline="0" smtClean="0">
                        <a:ln>
                          <a:noFill/>
                        </a:ln>
                        <a:solidFill>
                          <a:srgbClr val="800080"/>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ru-RU"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9851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The Sun (1964)</a:t>
                      </a:r>
                      <a:endParaRPr kumimoji="0" lang="ru-RU" sz="2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Con</a:t>
                      </a:r>
                      <a:endParaRPr kumimoji="0" lang="ru-RU"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4,146,000</a:t>
                      </a:r>
                      <a:endParaRPr kumimoji="0" lang="ru-RU"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763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The Daily Mirror (1903)</a:t>
                      </a:r>
                      <a:endParaRPr kumimoji="0" lang="ru-RU" sz="2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Lab</a:t>
                      </a:r>
                      <a:endParaRPr kumimoji="0" lang="ru-RU"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3,061,000</a:t>
                      </a:r>
                      <a:endParaRPr kumimoji="0" lang="ru-RU"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9851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The Daily Mail (1896)</a:t>
                      </a:r>
                      <a:endParaRPr kumimoji="0" lang="ru-RU" sz="2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Con</a:t>
                      </a:r>
                      <a:endParaRPr kumimoji="0" lang="ru-RU"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1,792,000</a:t>
                      </a:r>
                      <a:endParaRPr kumimoji="0" lang="ru-RU"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95338">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The Daily Express (1900)</a:t>
                      </a:r>
                      <a:endParaRPr kumimoji="0" lang="ru-RU" sz="2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Con</a:t>
                      </a:r>
                      <a:endParaRPr kumimoji="0" lang="ru-RU"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1,679,000</a:t>
                      </a:r>
                      <a:endParaRPr kumimoji="0" lang="ru-RU"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9851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The Daily Star (1987)</a:t>
                      </a:r>
                      <a:endParaRPr kumimoji="0" lang="ru-RU" sz="2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Con</a:t>
                      </a:r>
                      <a:endParaRPr kumimoji="0" lang="ru-RU"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1,013,000</a:t>
                      </a:r>
                      <a:endParaRPr kumimoji="0" lang="ru-RU"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CCCC"/>
        </a:solidFill>
        <a:effectLst/>
      </p:bgPr>
    </p:bg>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827088" y="457200"/>
            <a:ext cx="7859712" cy="1100138"/>
          </a:xfrm>
        </p:spPr>
        <p:txBody>
          <a:bodyPr/>
          <a:lstStyle/>
          <a:p>
            <a:r>
              <a:rPr lang="en-US">
                <a:solidFill>
                  <a:srgbClr val="FF3300"/>
                </a:solidFill>
              </a:rPr>
              <a:t>The Sun </a:t>
            </a:r>
            <a:endParaRPr lang="ru-RU">
              <a:solidFill>
                <a:srgbClr val="FF3300"/>
              </a:solidFill>
            </a:endParaRPr>
          </a:p>
        </p:txBody>
      </p:sp>
      <p:sp>
        <p:nvSpPr>
          <p:cNvPr id="97286" name="Rectangle 6"/>
          <p:cNvSpPr>
            <a:spLocks noGrp="1" noChangeArrowheads="1"/>
          </p:cNvSpPr>
          <p:nvPr>
            <p:ph type="body" sz="half" idx="1"/>
          </p:nvPr>
        </p:nvSpPr>
        <p:spPr>
          <a:xfrm>
            <a:off x="468313" y="1817688"/>
            <a:ext cx="4043362" cy="5040312"/>
          </a:xfrm>
        </p:spPr>
        <p:txBody>
          <a:bodyPr/>
          <a:lstStyle/>
          <a:p>
            <a:pPr>
              <a:lnSpc>
                <a:spcPct val="90000"/>
              </a:lnSpc>
            </a:pPr>
            <a:r>
              <a:rPr lang="en-US" sz="2000"/>
              <a:t>The Sun is a daily tabloid published in the UK and Ireland.</a:t>
            </a:r>
          </a:p>
          <a:p>
            <a:pPr>
              <a:lnSpc>
                <a:spcPct val="90000"/>
              </a:lnSpc>
            </a:pPr>
            <a:r>
              <a:rPr lang="en-US" sz="2000"/>
              <a:t> It has the highest circulation of any daily newspaper in the world. </a:t>
            </a:r>
          </a:p>
          <a:p>
            <a:pPr>
              <a:lnSpc>
                <a:spcPct val="90000"/>
              </a:lnSpc>
            </a:pPr>
            <a:r>
              <a:rPr lang="en-US" sz="2000"/>
              <a:t>The Sun relies heavily on stories and scandals involving celebrities and the entertainment industry. It contains sections such as Bizarre (pop music stories and gossip) and TV Biz (television stories, concentrating on soap operas and reality TV).</a:t>
            </a:r>
            <a:endParaRPr lang="ru-RU" sz="2000"/>
          </a:p>
        </p:txBody>
      </p:sp>
      <p:sp>
        <p:nvSpPr>
          <p:cNvPr id="97287" name="Rectangle 7"/>
          <p:cNvSpPr>
            <a:spLocks noGrp="1" noChangeArrowheads="1"/>
          </p:cNvSpPr>
          <p:nvPr>
            <p:ph type="clipArt" sz="half" idx="2"/>
          </p:nvPr>
        </p:nvSpPr>
        <p:spPr/>
      </p:sp>
      <p:pic>
        <p:nvPicPr>
          <p:cNvPr id="97284" name="Picture 4" descr="the_sun"/>
          <p:cNvPicPr>
            <a:picLocks noChangeAspect="1" noChangeArrowheads="1"/>
          </p:cNvPicPr>
          <p:nvPr/>
        </p:nvPicPr>
        <p:blipFill>
          <a:blip r:embed="rId2" cstate="print"/>
          <a:srcRect/>
          <a:stretch>
            <a:fillRect/>
          </a:stretch>
        </p:blipFill>
        <p:spPr bwMode="auto">
          <a:xfrm>
            <a:off x="5003800" y="620713"/>
            <a:ext cx="3684588" cy="1246187"/>
          </a:xfrm>
          <a:prstGeom prst="rect">
            <a:avLst/>
          </a:prstGeom>
          <a:noFill/>
        </p:spPr>
      </p:pic>
      <p:pic>
        <p:nvPicPr>
          <p:cNvPr id="97285" name="Picture 5" descr="Безымянный"/>
          <p:cNvPicPr>
            <a:picLocks noChangeAspect="1" noChangeArrowheads="1"/>
          </p:cNvPicPr>
          <p:nvPr/>
        </p:nvPicPr>
        <p:blipFill>
          <a:blip r:embed="rId3"/>
          <a:srcRect/>
          <a:stretch>
            <a:fillRect/>
          </a:stretch>
        </p:blipFill>
        <p:spPr bwMode="auto">
          <a:xfrm>
            <a:off x="4932363" y="2276475"/>
            <a:ext cx="3816350" cy="4105275"/>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CC99"/>
        </a:solidFill>
        <a:effectLst/>
      </p:bgPr>
    </p:bg>
    <p:spTree>
      <p:nvGrpSpPr>
        <p:cNvPr id="1" name=""/>
        <p:cNvGrpSpPr/>
        <p:nvPr/>
      </p:nvGrpSpPr>
      <p:grpSpPr>
        <a:xfrm>
          <a:off x="0" y="0"/>
          <a:ext cx="0" cy="0"/>
          <a:chOff x="0" y="0"/>
          <a:chExt cx="0" cy="0"/>
        </a:xfrm>
      </p:grpSpPr>
      <p:sp>
        <p:nvSpPr>
          <p:cNvPr id="99333" name="Rectangle 5"/>
          <p:cNvSpPr>
            <a:spLocks noGrp="1" noChangeArrowheads="1"/>
          </p:cNvSpPr>
          <p:nvPr>
            <p:ph type="title"/>
          </p:nvPr>
        </p:nvSpPr>
        <p:spPr>
          <a:xfrm>
            <a:off x="611188" y="457200"/>
            <a:ext cx="8075612" cy="955675"/>
          </a:xfrm>
        </p:spPr>
        <p:txBody>
          <a:bodyPr/>
          <a:lstStyle/>
          <a:p>
            <a:r>
              <a:rPr lang="en-US"/>
              <a:t>The Daily Mirror</a:t>
            </a:r>
            <a:endParaRPr lang="ru-RU"/>
          </a:p>
        </p:txBody>
      </p:sp>
      <p:sp>
        <p:nvSpPr>
          <p:cNvPr id="99334" name="Rectangle 6"/>
          <p:cNvSpPr>
            <a:spLocks noGrp="1" noChangeArrowheads="1"/>
          </p:cNvSpPr>
          <p:nvPr>
            <p:ph type="body" sz="half" idx="1"/>
          </p:nvPr>
        </p:nvSpPr>
        <p:spPr>
          <a:xfrm>
            <a:off x="457200" y="1981200"/>
            <a:ext cx="4038600" cy="4543425"/>
          </a:xfrm>
        </p:spPr>
        <p:txBody>
          <a:bodyPr/>
          <a:lstStyle/>
          <a:p>
            <a:r>
              <a:rPr lang="en-US" sz="2000"/>
              <a:t>The Daily Mirror is a British tabloid newspaper founded in 1903. </a:t>
            </a:r>
          </a:p>
          <a:p>
            <a:r>
              <a:rPr lang="en-US" sz="2000"/>
              <a:t>Twice in history its title was changed to read simply The Mirror. </a:t>
            </a:r>
          </a:p>
          <a:p>
            <a:r>
              <a:rPr lang="en-US" sz="2000"/>
              <a:t>It contains cartoon strips, comics, a letters page, a problem page, “shock issues” intended to highlight a particular news story.</a:t>
            </a:r>
            <a:endParaRPr lang="ru-RU" sz="2000"/>
          </a:p>
        </p:txBody>
      </p:sp>
      <p:sp>
        <p:nvSpPr>
          <p:cNvPr id="99335" name="Rectangle 7"/>
          <p:cNvSpPr>
            <a:spLocks noGrp="1" noChangeArrowheads="1"/>
          </p:cNvSpPr>
          <p:nvPr>
            <p:ph type="clipArt" sz="half" idx="2"/>
          </p:nvPr>
        </p:nvSpPr>
        <p:spPr/>
      </p:sp>
      <p:pic>
        <p:nvPicPr>
          <p:cNvPr id="99332" name="Picture 4" descr="200px-DailyMirror"/>
          <p:cNvPicPr>
            <a:picLocks noChangeAspect="1" noChangeArrowheads="1"/>
          </p:cNvPicPr>
          <p:nvPr/>
        </p:nvPicPr>
        <p:blipFill>
          <a:blip r:embed="rId2"/>
          <a:srcRect/>
          <a:stretch>
            <a:fillRect/>
          </a:stretch>
        </p:blipFill>
        <p:spPr bwMode="auto">
          <a:xfrm>
            <a:off x="5292725" y="2133600"/>
            <a:ext cx="3529013" cy="4464050"/>
          </a:xfrm>
          <a:prstGeom prst="rect">
            <a:avLst/>
          </a:prstGeom>
          <a:noFill/>
        </p:spPr>
      </p:pic>
      <p:pic>
        <p:nvPicPr>
          <p:cNvPr id="99337" name="Picture 9"/>
          <p:cNvPicPr>
            <a:picLocks noChangeAspect="1" noChangeArrowheads="1"/>
          </p:cNvPicPr>
          <p:nvPr/>
        </p:nvPicPr>
        <p:blipFill>
          <a:blip r:embed="rId3"/>
          <a:srcRect/>
          <a:stretch>
            <a:fillRect/>
          </a:stretch>
        </p:blipFill>
        <p:spPr bwMode="auto">
          <a:xfrm>
            <a:off x="5003800" y="620713"/>
            <a:ext cx="3952875" cy="1152525"/>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971550" y="457200"/>
            <a:ext cx="7715250" cy="884238"/>
          </a:xfrm>
        </p:spPr>
        <p:txBody>
          <a:bodyPr/>
          <a:lstStyle/>
          <a:p>
            <a:r>
              <a:rPr lang="en-US"/>
              <a:t>The Daily Mail</a:t>
            </a:r>
            <a:endParaRPr lang="ru-RU"/>
          </a:p>
        </p:txBody>
      </p:sp>
      <p:sp>
        <p:nvSpPr>
          <p:cNvPr id="101380" name="Rectangle 4"/>
          <p:cNvSpPr>
            <a:spLocks noGrp="1" noChangeArrowheads="1"/>
          </p:cNvSpPr>
          <p:nvPr>
            <p:ph type="body" sz="half" idx="1"/>
          </p:nvPr>
        </p:nvSpPr>
        <p:spPr>
          <a:xfrm>
            <a:off x="468313" y="1557338"/>
            <a:ext cx="4038600" cy="4895850"/>
          </a:xfrm>
        </p:spPr>
        <p:txBody>
          <a:bodyPr/>
          <a:lstStyle/>
          <a:p>
            <a:pPr>
              <a:lnSpc>
                <a:spcPct val="90000"/>
              </a:lnSpc>
            </a:pPr>
            <a:r>
              <a:rPr lang="en-US" sz="2000"/>
              <a:t>The Daily Mail is a British daily middle market tabloid newspaper.</a:t>
            </a:r>
          </a:p>
          <a:p>
            <a:pPr>
              <a:lnSpc>
                <a:spcPct val="90000"/>
              </a:lnSpc>
            </a:pPr>
            <a:r>
              <a:rPr lang="en-US" sz="2000"/>
              <a:t> It is the UK’s second biggest-selling daily newspaper after The Sun. </a:t>
            </a:r>
          </a:p>
          <a:p>
            <a:pPr>
              <a:lnSpc>
                <a:spcPct val="90000"/>
              </a:lnSpc>
            </a:pPr>
            <a:r>
              <a:rPr lang="en-US" sz="2000"/>
              <a:t>The Daily Mail was Britain’s first daily newspaper aimed at the newly literate “lower-middle class market resulting from mass education”.</a:t>
            </a:r>
          </a:p>
          <a:p>
            <a:pPr>
              <a:lnSpc>
                <a:spcPct val="90000"/>
              </a:lnSpc>
            </a:pPr>
            <a:r>
              <a:rPr lang="en-US" sz="2000"/>
              <a:t> It was from the outset, a newspaper for women, and is still the only British newspaper whose readership is more than 50% female.</a:t>
            </a:r>
            <a:endParaRPr lang="ru-RU" sz="2000"/>
          </a:p>
        </p:txBody>
      </p:sp>
      <p:pic>
        <p:nvPicPr>
          <p:cNvPr id="101382" name="Picture 6" descr="mail_20041216"/>
          <p:cNvPicPr>
            <a:picLocks noGrp="1" noChangeAspect="1" noChangeArrowheads="1"/>
          </p:cNvPicPr>
          <p:nvPr>
            <p:ph type="clipArt" sz="half" idx="2"/>
          </p:nvPr>
        </p:nvPicPr>
        <p:blipFill>
          <a:blip r:embed="rId2"/>
          <a:stretch>
            <a:fillRect/>
          </a:stretch>
        </p:blipFill>
        <p:spPr>
          <a:xfrm>
            <a:off x="4572000" y="1071546"/>
            <a:ext cx="4357718" cy="5447148"/>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755650" y="404813"/>
            <a:ext cx="7643813" cy="792162"/>
          </a:xfrm>
        </p:spPr>
        <p:txBody>
          <a:bodyPr/>
          <a:lstStyle/>
          <a:p>
            <a:r>
              <a:rPr lang="en-US"/>
              <a:t>The Daily Express</a:t>
            </a:r>
            <a:endParaRPr lang="ru-RU"/>
          </a:p>
        </p:txBody>
      </p:sp>
      <p:sp>
        <p:nvSpPr>
          <p:cNvPr id="103428" name="Rectangle 4"/>
          <p:cNvSpPr>
            <a:spLocks noGrp="1" noChangeArrowheads="1"/>
          </p:cNvSpPr>
          <p:nvPr>
            <p:ph type="body" sz="half" idx="1"/>
          </p:nvPr>
        </p:nvSpPr>
        <p:spPr>
          <a:xfrm>
            <a:off x="539750" y="1268413"/>
            <a:ext cx="4248150" cy="5113337"/>
          </a:xfrm>
        </p:spPr>
        <p:txBody>
          <a:bodyPr/>
          <a:lstStyle/>
          <a:p>
            <a:pPr>
              <a:lnSpc>
                <a:spcPct val="80000"/>
              </a:lnSpc>
            </a:pPr>
            <a:r>
              <a:rPr lang="en-US" sz="2000"/>
              <a:t>The Daily Express is a conservative British tabloid newspaper. </a:t>
            </a:r>
          </a:p>
          <a:p>
            <a:pPr>
              <a:lnSpc>
                <a:spcPct val="80000"/>
              </a:lnSpc>
            </a:pPr>
            <a:r>
              <a:rPr lang="en-US" sz="2000"/>
              <a:t>The Daily Express select front-page stories that follow recurring themes, and often ignore the major news of the day in favour of spurious stories.</a:t>
            </a:r>
          </a:p>
          <a:p>
            <a:pPr>
              <a:lnSpc>
                <a:spcPct val="80000"/>
              </a:lnSpc>
            </a:pPr>
            <a:r>
              <a:rPr lang="en-US" sz="2000"/>
              <a:t> During 2009 and 2010, health stories were very popular. For example, they featured the discovery of rather unusual potential cures for diseases such as Alzheimer’s disease or cancer. The usual headlines: “Sunshine vitamins cut risk of cancer”.</a:t>
            </a:r>
          </a:p>
          <a:p>
            <a:pPr>
              <a:lnSpc>
                <a:spcPct val="80000"/>
              </a:lnSpc>
            </a:pPr>
            <a:r>
              <a:rPr lang="en-US" sz="2000"/>
              <a:t> The Daily Express also features global warming stories.</a:t>
            </a:r>
            <a:endParaRPr lang="ru-RU" sz="2000"/>
          </a:p>
        </p:txBody>
      </p:sp>
      <p:pic>
        <p:nvPicPr>
          <p:cNvPr id="103430" name="Picture 6" descr="ExpressFrontPage2008-11-21"/>
          <p:cNvPicPr>
            <a:picLocks noGrp="1" noChangeAspect="1" noChangeArrowheads="1"/>
          </p:cNvPicPr>
          <p:nvPr>
            <p:ph type="clipArt" sz="half" idx="2"/>
          </p:nvPr>
        </p:nvPicPr>
        <p:blipFill>
          <a:blip r:embed="rId2"/>
          <a:stretch>
            <a:fillRect/>
          </a:stretch>
        </p:blipFill>
        <p:spPr>
          <a:xfrm>
            <a:off x="5000628" y="1214422"/>
            <a:ext cx="3714744" cy="4683179"/>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684213" y="457200"/>
            <a:ext cx="8002587" cy="811213"/>
          </a:xfrm>
        </p:spPr>
        <p:txBody>
          <a:bodyPr/>
          <a:lstStyle/>
          <a:p>
            <a:r>
              <a:rPr lang="en-US"/>
              <a:t>Fleet Street</a:t>
            </a:r>
            <a:endParaRPr lang="ru-RU"/>
          </a:p>
        </p:txBody>
      </p:sp>
      <p:sp>
        <p:nvSpPr>
          <p:cNvPr id="79875" name="Rectangle 3"/>
          <p:cNvSpPr>
            <a:spLocks noGrp="1" noChangeArrowheads="1"/>
          </p:cNvSpPr>
          <p:nvPr>
            <p:ph idx="1"/>
          </p:nvPr>
        </p:nvSpPr>
        <p:spPr>
          <a:xfrm>
            <a:off x="611188" y="1196975"/>
            <a:ext cx="8229600" cy="3886200"/>
          </a:xfrm>
        </p:spPr>
        <p:txBody>
          <a:bodyPr/>
          <a:lstStyle/>
          <a:p>
            <a:r>
              <a:rPr lang="en-US" sz="2400"/>
              <a:t>Fleet Street has been the home of the British press for 300 years. Here are published almost all Britain’s national newspapers. Here also are the headquarters of many magazines, foreign and provincial press bureaus, international news agencies </a:t>
            </a:r>
            <a:endParaRPr lang="ru-RU" sz="2400"/>
          </a:p>
        </p:txBody>
      </p:sp>
      <p:pic>
        <p:nvPicPr>
          <p:cNvPr id="79876" name="Picture 4" descr="300px-Fleet_Street__By_James_Valentine_c_1890_"/>
          <p:cNvPicPr>
            <a:picLocks noChangeAspect="1" noChangeArrowheads="1"/>
          </p:cNvPicPr>
          <p:nvPr/>
        </p:nvPicPr>
        <p:blipFill>
          <a:blip r:embed="rId2"/>
          <a:srcRect/>
          <a:stretch>
            <a:fillRect/>
          </a:stretch>
        </p:blipFill>
        <p:spPr bwMode="auto">
          <a:xfrm>
            <a:off x="250825" y="3213100"/>
            <a:ext cx="4537075" cy="3455988"/>
          </a:xfrm>
          <a:prstGeom prst="rect">
            <a:avLst/>
          </a:prstGeom>
          <a:noFill/>
        </p:spPr>
      </p:pic>
      <p:pic>
        <p:nvPicPr>
          <p:cNvPr id="79877" name="Picture 5" descr="459RSCA4L2FHZCA89QQ5ICA1ZWPE0CARMJQIJCAUOJUOCCAFFYW65CA7CBUA7CA513VVYCA45AV15CAHXDUSXCAHKIDUMCA48V8EBCAK2BUQ8CA2QMJSQCA8IQIBTCA9ID86LCAWAC39DCA3WRXB5CA2EHZA3"/>
          <p:cNvPicPr>
            <a:picLocks noChangeAspect="1" noChangeArrowheads="1"/>
          </p:cNvPicPr>
          <p:nvPr/>
        </p:nvPicPr>
        <p:blipFill>
          <a:blip r:embed="rId3"/>
          <a:srcRect/>
          <a:stretch>
            <a:fillRect/>
          </a:stretch>
        </p:blipFill>
        <p:spPr bwMode="auto">
          <a:xfrm>
            <a:off x="5435600" y="3213100"/>
            <a:ext cx="3382963" cy="3455988"/>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CCCC"/>
        </a:solidFill>
        <a:effectLst/>
      </p:bgPr>
    </p:bg>
    <p:spTree>
      <p:nvGrpSpPr>
        <p:cNvPr id="1" name=""/>
        <p:cNvGrpSpPr/>
        <p:nvPr/>
      </p:nvGrpSpPr>
      <p:grpSpPr>
        <a:xfrm>
          <a:off x="0" y="0"/>
          <a:ext cx="0" cy="0"/>
          <a:chOff x="0" y="0"/>
          <a:chExt cx="0" cy="0"/>
        </a:xfrm>
      </p:grpSpPr>
      <p:sp>
        <p:nvSpPr>
          <p:cNvPr id="27739" name="Rectangle 91"/>
          <p:cNvSpPr>
            <a:spLocks noGrp="1" noChangeArrowheads="1"/>
          </p:cNvSpPr>
          <p:nvPr>
            <p:ph type="title"/>
          </p:nvPr>
        </p:nvSpPr>
        <p:spPr>
          <a:xfrm>
            <a:off x="395288" y="457200"/>
            <a:ext cx="8291512" cy="92075"/>
          </a:xfrm>
        </p:spPr>
        <p:txBody>
          <a:bodyPr>
            <a:normAutofit fontScale="90000"/>
          </a:bodyPr>
          <a:lstStyle/>
          <a:p>
            <a:endParaRPr lang="uk-UA" sz="4000"/>
          </a:p>
        </p:txBody>
      </p:sp>
      <p:graphicFrame>
        <p:nvGraphicFramePr>
          <p:cNvPr id="27768" name="Group 120"/>
          <p:cNvGraphicFramePr>
            <a:graphicFrameLocks noGrp="1"/>
          </p:cNvGraphicFramePr>
          <p:nvPr>
            <p:ph type="tbl" idx="1"/>
          </p:nvPr>
        </p:nvGraphicFramePr>
        <p:xfrm>
          <a:off x="468313" y="620713"/>
          <a:ext cx="8085137" cy="6081715"/>
        </p:xfrm>
        <a:graphic>
          <a:graphicData uri="http://schemas.openxmlformats.org/drawingml/2006/table">
            <a:tbl>
              <a:tblPr/>
              <a:tblGrid>
                <a:gridCol w="1966912"/>
                <a:gridCol w="2039938"/>
                <a:gridCol w="2038350"/>
                <a:gridCol w="2039937"/>
              </a:tblGrid>
              <a:tr h="760413">
                <a:tc gridSpan="4">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1" i="0" u="none" strike="noStrike" cap="none" normalizeH="0" baseline="0" smtClean="0">
                          <a:ln>
                            <a:noFill/>
                          </a:ln>
                          <a:solidFill>
                            <a:schemeClr val="tx1"/>
                          </a:solidFill>
                          <a:effectLst/>
                          <a:latin typeface="Arial" charset="0"/>
                        </a:rPr>
                        <a:t>                              </a:t>
                      </a:r>
                      <a:r>
                        <a:rPr kumimoji="0" lang="en-US" sz="2800" b="1" i="0" u="none" strike="noStrike" cap="none" normalizeH="0" baseline="0" smtClean="0">
                          <a:ln>
                            <a:noFill/>
                          </a:ln>
                          <a:solidFill>
                            <a:schemeClr val="tx1"/>
                          </a:solidFill>
                          <a:effectLst/>
                          <a:latin typeface="Arial" charset="0"/>
                        </a:rPr>
                        <a:t>National Newspapers</a:t>
                      </a:r>
                      <a:endParaRPr kumimoji="0" lang="ru-RU" sz="28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uk-UA"/>
                    </a:p>
                  </a:txBody>
                  <a:tcPr/>
                </a:tc>
                <a:tc hMerge="1">
                  <a:txBody>
                    <a:bodyPr/>
                    <a:lstStyle/>
                    <a:p>
                      <a:endParaRPr lang="uk-UA"/>
                    </a:p>
                  </a:txBody>
                  <a:tcPr/>
                </a:tc>
                <a:tc hMerge="1">
                  <a:txBody>
                    <a:bodyPr/>
                    <a:lstStyle/>
                    <a:p>
                      <a:endParaRPr lang="uk-UA"/>
                    </a:p>
                  </a:txBody>
                  <a:tcPr/>
                </a:tc>
              </a:tr>
              <a:tr h="752475">
                <a:tc gridSpan="2">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        </a:t>
                      </a:r>
                      <a:r>
                        <a:rPr kumimoji="0" lang="en-US" sz="2400" b="0" i="0" u="none" strike="noStrike" cap="none" normalizeH="0" baseline="0" smtClean="0">
                          <a:ln>
                            <a:noFill/>
                          </a:ln>
                          <a:solidFill>
                            <a:schemeClr val="tx1"/>
                          </a:solidFill>
                          <a:effectLst/>
                          <a:latin typeface="Arial" charset="0"/>
                        </a:rPr>
                        <a:t>“Qualities or Heavies”</a:t>
                      </a:r>
                      <a:endParaRPr kumimoji="0" lang="ru-RU" sz="2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uk-UA"/>
                    </a:p>
                  </a:txBody>
                  <a:tcPr/>
                </a:tc>
                <a:tc gridSpan="2">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“Populars or Yellow Press”</a:t>
                      </a:r>
                      <a:endParaRPr kumimoji="0" lang="ru-RU"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uk-UA"/>
                    </a:p>
                  </a:txBody>
                  <a:tcPr/>
                </a:tc>
              </a:tr>
              <a:tr h="7620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smtClean="0">
                          <a:ln>
                            <a:noFill/>
                          </a:ln>
                          <a:solidFill>
                            <a:srgbClr val="660066"/>
                          </a:solidFill>
                          <a:effectLst/>
                          <a:latin typeface="Arial" charset="0"/>
                        </a:rPr>
                        <a:t>Dailies</a:t>
                      </a:r>
                      <a:endParaRPr kumimoji="0" lang="ru-RU" sz="2400" b="0" i="0" u="none" strike="noStrike" cap="none" normalizeH="0" baseline="0" smtClean="0">
                        <a:ln>
                          <a:noFill/>
                        </a:ln>
                        <a:solidFill>
                          <a:srgbClr val="660066"/>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smtClean="0">
                          <a:ln>
                            <a:noFill/>
                          </a:ln>
                          <a:solidFill>
                            <a:srgbClr val="660066"/>
                          </a:solidFill>
                          <a:effectLst/>
                          <a:latin typeface="Arial" charset="0"/>
                        </a:rPr>
                        <a:t>Sundays</a:t>
                      </a:r>
                      <a:endParaRPr kumimoji="0" lang="ru-RU" sz="2400" b="0" i="0" u="none" strike="noStrike" cap="none" normalizeH="0" baseline="0" smtClean="0">
                        <a:ln>
                          <a:noFill/>
                        </a:ln>
                        <a:solidFill>
                          <a:srgbClr val="660066"/>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smtClean="0">
                          <a:ln>
                            <a:noFill/>
                          </a:ln>
                          <a:solidFill>
                            <a:srgbClr val="660066"/>
                          </a:solidFill>
                          <a:effectLst/>
                          <a:latin typeface="Arial" charset="0"/>
                        </a:rPr>
                        <a:t>Dailies</a:t>
                      </a:r>
                      <a:endParaRPr kumimoji="0" lang="ru-RU" sz="2400" b="0" i="0" u="none" strike="noStrike" cap="none" normalizeH="0" baseline="0" smtClean="0">
                        <a:ln>
                          <a:noFill/>
                        </a:ln>
                        <a:solidFill>
                          <a:srgbClr val="660066"/>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smtClean="0">
                          <a:ln>
                            <a:noFill/>
                          </a:ln>
                          <a:solidFill>
                            <a:srgbClr val="660066"/>
                          </a:solidFill>
                          <a:effectLst/>
                          <a:latin typeface="Arial" charset="0"/>
                        </a:rPr>
                        <a:t>Sundays</a:t>
                      </a:r>
                      <a:endParaRPr kumimoji="0" lang="ru-RU" sz="2400" b="0" i="0" u="none" strike="noStrike" cap="none" normalizeH="0" baseline="0" smtClean="0">
                        <a:ln>
                          <a:noFill/>
                        </a:ln>
                        <a:solidFill>
                          <a:srgbClr val="660066"/>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041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The Daily Telegraph</a:t>
                      </a:r>
                      <a:endParaRPr kumimoji="0" lang="ru-RU" sz="2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The Sunday Telegraph</a:t>
                      </a:r>
                      <a:endParaRPr kumimoji="0" lang="ru-RU"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The Sun</a:t>
                      </a:r>
                      <a:endParaRPr kumimoji="0" lang="ru-RU"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The Sunday Mirror</a:t>
                      </a:r>
                      <a:endParaRPr kumimoji="0" lang="ru-RU"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3588">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The Guardian</a:t>
                      </a:r>
                      <a:endParaRPr kumimoji="0" lang="ru-RU" sz="2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The Observer</a:t>
                      </a:r>
                      <a:endParaRPr kumimoji="0" lang="ru-RU"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The Daily Mirror</a:t>
                      </a:r>
                      <a:endParaRPr kumimoji="0" lang="ru-RU"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The Mail on Sunday</a:t>
                      </a:r>
                      <a:endParaRPr kumimoji="0" lang="ru-RU"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041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The Times</a:t>
                      </a:r>
                      <a:endParaRPr kumimoji="0" lang="ru-RU" sz="2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The Sunday Times</a:t>
                      </a:r>
                      <a:endParaRPr kumimoji="0" lang="ru-RU"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The Daily Mail</a:t>
                      </a:r>
                      <a:endParaRPr kumimoji="0" lang="ru-RU"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The Sunday Express</a:t>
                      </a:r>
                      <a:endParaRPr kumimoji="0" lang="ru-RU"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20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The Independent</a:t>
                      </a:r>
                      <a:endParaRPr kumimoji="0" lang="ru-RU" sz="2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uk-UA"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The Daily Express</a:t>
                      </a:r>
                      <a:endParaRPr kumimoji="0" lang="ru-RU"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The People</a:t>
                      </a:r>
                      <a:endParaRPr kumimoji="0" lang="ru-RU"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041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The Financial Times</a:t>
                      </a:r>
                      <a:endParaRPr kumimoji="0" lang="ru-RU" sz="2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uk-UA"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The Daily Star</a:t>
                      </a:r>
                      <a:endParaRPr kumimoji="0" lang="ru-RU"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The News of the World</a:t>
                      </a:r>
                      <a:endParaRPr kumimoji="0" lang="ru-RU"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7" name="Text Box 5"/>
          <p:cNvSpPr txBox="1">
            <a:spLocks noChangeArrowheads="1"/>
          </p:cNvSpPr>
          <p:nvPr/>
        </p:nvSpPr>
        <p:spPr bwMode="auto">
          <a:xfrm>
            <a:off x="879475" y="1668463"/>
            <a:ext cx="184150" cy="519112"/>
          </a:xfrm>
          <a:prstGeom prst="rect">
            <a:avLst/>
          </a:prstGeom>
          <a:noFill/>
          <a:ln w="9525">
            <a:noFill/>
            <a:miter lim="800000"/>
            <a:headEnd/>
            <a:tailEnd/>
          </a:ln>
          <a:effectLst/>
        </p:spPr>
        <p:txBody>
          <a:bodyPr wrap="none">
            <a:spAutoFit/>
          </a:bodyPr>
          <a:lstStyle/>
          <a:p>
            <a:endParaRPr lang="uk-UA" sz="2800" b="1"/>
          </a:p>
        </p:txBody>
      </p:sp>
      <p:graphicFrame>
        <p:nvGraphicFramePr>
          <p:cNvPr id="69815" name="Group 183"/>
          <p:cNvGraphicFramePr>
            <a:graphicFrameLocks noGrp="1"/>
          </p:cNvGraphicFramePr>
          <p:nvPr/>
        </p:nvGraphicFramePr>
        <p:xfrm>
          <a:off x="468313" y="476250"/>
          <a:ext cx="8424862" cy="6300661"/>
        </p:xfrm>
        <a:graphic>
          <a:graphicData uri="http://schemas.openxmlformats.org/drawingml/2006/table">
            <a:tbl>
              <a:tblPr/>
              <a:tblGrid>
                <a:gridCol w="2873375"/>
                <a:gridCol w="2954337"/>
                <a:gridCol w="2597150"/>
              </a:tblGrid>
              <a:tr h="504825">
                <a:tc gridSpan="3">
                  <a:txBody>
                    <a:bodyPr/>
                    <a:lstStyle/>
                    <a:p>
                      <a:pPr marL="0" marR="0" lvl="0" indent="0" algn="just"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1" i="0" u="none" strike="noStrike" cap="none" normalizeH="0" baseline="0" smtClean="0">
                          <a:ln>
                            <a:noFill/>
                          </a:ln>
                          <a:solidFill>
                            <a:srgbClr val="660066"/>
                          </a:solidFill>
                          <a:effectLst/>
                          <a:latin typeface="Arial" charset="0"/>
                        </a:rPr>
                        <a:t>“Qualities”</a:t>
                      </a:r>
                      <a:endParaRPr kumimoji="0" lang="ru-RU" sz="2800" b="1" i="0" u="none" strike="noStrike" cap="none" normalizeH="0" baseline="0" smtClean="0">
                        <a:ln>
                          <a:noFill/>
                        </a:ln>
                        <a:solidFill>
                          <a:srgbClr val="660066"/>
                        </a:solidFill>
                        <a:effectLst/>
                        <a:latin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uk-UA"/>
                    </a:p>
                  </a:txBody>
                  <a:tcPr/>
                </a:tc>
                <a:tc hMerge="1">
                  <a:txBody>
                    <a:bodyPr/>
                    <a:lstStyle/>
                    <a:p>
                      <a:endParaRPr lang="uk-UA"/>
                    </a:p>
                  </a:txBody>
                  <a:tcPr/>
                </a:tc>
              </a:tr>
              <a:tr h="650875">
                <a:tc gridSpan="3">
                  <a:txBody>
                    <a:bodyPr/>
                    <a:lstStyle/>
                    <a:p>
                      <a:pPr marL="0" marR="0" lvl="0" indent="0" algn="just"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0" i="0" u="none" strike="noStrike" cap="none" normalizeH="0" baseline="0" smtClean="0">
                          <a:ln>
                            <a:noFill/>
                          </a:ln>
                          <a:solidFill>
                            <a:srgbClr val="660066"/>
                          </a:solidFill>
                          <a:effectLst/>
                          <a:latin typeface="Arial" charset="0"/>
                        </a:rPr>
                        <a:t>National Dailies</a:t>
                      </a:r>
                      <a:endParaRPr kumimoji="0" lang="ru-RU" sz="2800" b="0" i="0" u="none" strike="noStrike" cap="none" normalizeH="0" baseline="0" smtClean="0">
                        <a:ln>
                          <a:noFill/>
                        </a:ln>
                        <a:solidFill>
                          <a:srgbClr val="660066"/>
                        </a:solidFill>
                        <a:effectLst/>
                        <a:latin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uk-UA"/>
                    </a:p>
                  </a:txBody>
                  <a:tcPr/>
                </a:tc>
                <a:tc hMerge="1">
                  <a:txBody>
                    <a:bodyPr/>
                    <a:lstStyle/>
                    <a:p>
                      <a:endParaRPr lang="uk-UA"/>
                    </a:p>
                  </a:txBody>
                  <a:tcPr/>
                </a:tc>
              </a:tr>
              <a:tr h="113665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800080"/>
                          </a:solidFill>
                          <a:effectLst/>
                          <a:latin typeface="Arial" charset="0"/>
                        </a:rPr>
                        <a:t>Title, Foundation Date</a:t>
                      </a:r>
                      <a:endParaRPr kumimoji="0" lang="ru-RU" sz="2000" b="0" i="0" u="none" strike="noStrike" cap="none" normalizeH="0" baseline="0" smtClean="0">
                        <a:ln>
                          <a:noFill/>
                        </a:ln>
                        <a:solidFill>
                          <a:srgbClr val="800080"/>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800080"/>
                          </a:solidFill>
                          <a:effectLst/>
                          <a:latin typeface="Arial" charset="0"/>
                        </a:rPr>
                        <a:t>Political Tendency</a:t>
                      </a:r>
                      <a:endParaRPr kumimoji="0" lang="ru-RU" sz="2000" b="0" i="0" u="none" strike="noStrike" cap="none" normalizeH="0" baseline="0" smtClean="0">
                        <a:ln>
                          <a:noFill/>
                        </a:ln>
                        <a:solidFill>
                          <a:srgbClr val="80008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800080"/>
                          </a:solidFill>
                          <a:effectLst/>
                          <a:latin typeface="Arial" charset="0"/>
                        </a:rPr>
                        <a:t>Circulation </a:t>
                      </a:r>
                      <a:endParaRPr kumimoji="0" lang="ru-RU" sz="2000" b="0" i="0" u="none" strike="noStrike" cap="none" normalizeH="0" baseline="0" smtClean="0">
                        <a:ln>
                          <a:noFill/>
                        </a:ln>
                        <a:solidFill>
                          <a:srgbClr val="80008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795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The Daily Telegraph (1855)</a:t>
                      </a:r>
                      <a:endParaRPr kumimoji="0" lang="ru-RU" sz="2000" b="0" i="0" u="none" strike="noStrike" cap="none" normalizeH="0" baseline="0" smtClean="0">
                        <a:ln>
                          <a:noFill/>
                        </a:ln>
                        <a:solidFill>
                          <a:schemeClr val="tx1"/>
                        </a:solidFill>
                        <a:effectLst/>
                        <a:latin typeface="Arial" charset="0"/>
                      </a:endParaRPr>
                    </a:p>
                    <a:p>
                      <a:pPr marL="0" marR="0" lvl="0" indent="0" algn="just"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ru-RU"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Con</a:t>
                      </a:r>
                      <a:endParaRPr kumimoji="0" lang="ru-RU"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1,138,000</a:t>
                      </a:r>
                      <a:endParaRPr kumimoji="0" lang="ru-RU"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0250">
                <a:tc>
                  <a:txBody>
                    <a:bodyPr/>
                    <a:lstStyle/>
                    <a:p>
                      <a:pPr marL="0" marR="0" lvl="0" indent="0" algn="just"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The Guardian (1821)</a:t>
                      </a:r>
                      <a:endParaRPr kumimoji="0" lang="ru-RU" sz="2000" b="0" i="0" u="none" strike="noStrike" cap="none" normalizeH="0" baseline="0" smtClean="0">
                        <a:ln>
                          <a:noFill/>
                        </a:ln>
                        <a:solidFill>
                          <a:schemeClr val="tx1"/>
                        </a:solidFill>
                        <a:effectLst/>
                        <a:latin typeface="Arial" charset="0"/>
                      </a:endParaRPr>
                    </a:p>
                    <a:p>
                      <a:pPr marL="0" marR="0" lvl="0" indent="0" algn="just"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ru-RU"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Ind (Lib)</a:t>
                      </a:r>
                      <a:endParaRPr kumimoji="0" lang="ru-RU"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470,000</a:t>
                      </a:r>
                      <a:endParaRPr kumimoji="0" lang="ru-RU"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1488">
                <a:tc>
                  <a:txBody>
                    <a:bodyPr/>
                    <a:lstStyle/>
                    <a:p>
                      <a:pPr marL="0" marR="0" lvl="0" indent="0" algn="just"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The Times (1785)</a:t>
                      </a:r>
                      <a:endParaRPr kumimoji="0" lang="ru-RU" sz="2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Con</a:t>
                      </a:r>
                      <a:endParaRPr kumimoji="0" lang="ru-RU"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450,000</a:t>
                      </a:r>
                      <a:endParaRPr kumimoji="0" lang="ru-RU"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The Independent (1886)</a:t>
                      </a:r>
                      <a:endParaRPr kumimoji="0" lang="ru-RU" sz="2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Ind</a:t>
                      </a:r>
                      <a:endParaRPr kumimoji="0" lang="ru-RU"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375,000</a:t>
                      </a:r>
                      <a:endParaRPr kumimoji="0" lang="ru-RU"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3100">
                <a:tc>
                  <a:txBody>
                    <a:bodyPr/>
                    <a:lstStyle/>
                    <a:p>
                      <a:pPr marL="0" marR="0" lvl="0" indent="0" algn="just"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The Financial Times (1888)</a:t>
                      </a:r>
                      <a:endParaRPr kumimoji="0" lang="ru-RU" sz="2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Ind</a:t>
                      </a:r>
                      <a:endParaRPr kumimoji="0" lang="ru-RU"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206,000</a:t>
                      </a:r>
                      <a:endParaRPr kumimoji="0" lang="ru-RU"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CCCC"/>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US" sz="4000"/>
              <a:t>The Daily Telegraph</a:t>
            </a:r>
            <a:endParaRPr lang="ru-RU" sz="4000"/>
          </a:p>
        </p:txBody>
      </p:sp>
      <p:sp>
        <p:nvSpPr>
          <p:cNvPr id="81923" name="Rectangle 3"/>
          <p:cNvSpPr>
            <a:spLocks noGrp="1" noChangeArrowheads="1"/>
          </p:cNvSpPr>
          <p:nvPr>
            <p:ph type="body" sz="half" idx="1"/>
          </p:nvPr>
        </p:nvSpPr>
        <p:spPr>
          <a:xfrm>
            <a:off x="457200" y="1844675"/>
            <a:ext cx="4038600" cy="4752975"/>
          </a:xfrm>
        </p:spPr>
        <p:txBody>
          <a:bodyPr/>
          <a:lstStyle/>
          <a:p>
            <a:pPr>
              <a:buFont typeface="Wingdings" pitchFamily="2" charset="2"/>
              <a:buNone/>
            </a:pPr>
            <a:endParaRPr lang="en-US" sz="2000"/>
          </a:p>
          <a:p>
            <a:r>
              <a:rPr lang="en-US" sz="2000"/>
              <a:t>The Daily Telegraph is a daily morning broadsheet newspaper distributed throughout the UK and internationally. In January 2009 the Telegraph was the highest selling British broadsheet newspaper. It has been politically conservative in modern times, therefore the paper is often referred to as the Torygraph.</a:t>
            </a:r>
            <a:endParaRPr lang="ru-RU" sz="2000"/>
          </a:p>
        </p:txBody>
      </p:sp>
      <p:sp>
        <p:nvSpPr>
          <p:cNvPr id="81934" name="Rectangle 14"/>
          <p:cNvSpPr>
            <a:spLocks noGrp="1" noChangeArrowheads="1"/>
          </p:cNvSpPr>
          <p:nvPr>
            <p:ph type="clipArt" sz="half" idx="2"/>
          </p:nvPr>
        </p:nvSpPr>
        <p:spPr/>
      </p:sp>
      <p:pic>
        <p:nvPicPr>
          <p:cNvPr id="81931" name="Picture 11"/>
          <p:cNvPicPr>
            <a:picLocks noChangeAspect="1" noChangeArrowheads="1"/>
          </p:cNvPicPr>
          <p:nvPr/>
        </p:nvPicPr>
        <p:blipFill>
          <a:blip r:embed="rId2"/>
          <a:srcRect/>
          <a:stretch>
            <a:fillRect/>
          </a:stretch>
        </p:blipFill>
        <p:spPr bwMode="auto">
          <a:xfrm>
            <a:off x="5795963" y="620713"/>
            <a:ext cx="2881312" cy="863600"/>
          </a:xfrm>
          <a:prstGeom prst="rect">
            <a:avLst/>
          </a:prstGeom>
          <a:noFill/>
          <a:ln w="9525">
            <a:noFill/>
            <a:miter lim="800000"/>
            <a:headEnd/>
            <a:tailEnd/>
          </a:ln>
          <a:effectLst/>
        </p:spPr>
      </p:pic>
      <p:pic>
        <p:nvPicPr>
          <p:cNvPr id="81933" name="Picture 13" descr="97083117"/>
          <p:cNvPicPr>
            <a:picLocks noChangeAspect="1" noChangeArrowheads="1"/>
          </p:cNvPicPr>
          <p:nvPr/>
        </p:nvPicPr>
        <p:blipFill>
          <a:blip r:embed="rId3"/>
          <a:srcRect/>
          <a:stretch>
            <a:fillRect/>
          </a:stretch>
        </p:blipFill>
        <p:spPr bwMode="auto">
          <a:xfrm>
            <a:off x="5003800" y="1844675"/>
            <a:ext cx="3810000" cy="4808538"/>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755650" y="457200"/>
            <a:ext cx="7931150" cy="884238"/>
          </a:xfrm>
        </p:spPr>
        <p:txBody>
          <a:bodyPr/>
          <a:lstStyle/>
          <a:p>
            <a:r>
              <a:rPr lang="en-US" sz="4000"/>
              <a:t>The Guardian</a:t>
            </a:r>
            <a:endParaRPr lang="ru-RU" sz="4000"/>
          </a:p>
        </p:txBody>
      </p:sp>
      <p:sp>
        <p:nvSpPr>
          <p:cNvPr id="82947" name="Rectangle 3"/>
          <p:cNvSpPr>
            <a:spLocks noGrp="1" noChangeArrowheads="1"/>
          </p:cNvSpPr>
          <p:nvPr>
            <p:ph type="body" sz="half" idx="1"/>
          </p:nvPr>
        </p:nvSpPr>
        <p:spPr>
          <a:xfrm>
            <a:off x="457200" y="1484313"/>
            <a:ext cx="4762500" cy="5040312"/>
          </a:xfrm>
        </p:spPr>
        <p:txBody>
          <a:bodyPr>
            <a:normAutofit lnSpcReduction="10000"/>
          </a:bodyPr>
          <a:lstStyle/>
          <a:p>
            <a:r>
              <a:rPr lang="en-US" sz="2000"/>
              <a:t>The Guardian is a British national daily newspaper owned by the Guardian Media Group. </a:t>
            </a:r>
          </a:p>
          <a:p>
            <a:r>
              <a:rPr lang="en-US" sz="2000"/>
              <a:t>It is unique among other British newspapers in being owned by a foundation (the Scott Trust). </a:t>
            </a:r>
          </a:p>
          <a:p>
            <a:r>
              <a:rPr lang="en-US" sz="2000"/>
              <a:t>Founded by textile traders and merchants, The Guardian had a reputation as an “organ of the middle class”. </a:t>
            </a:r>
          </a:p>
          <a:p>
            <a:r>
              <a:rPr lang="en-US" sz="2000"/>
              <a:t>It is known to be to the left of political spectrum. This is reflected in the paper’s readership.</a:t>
            </a:r>
          </a:p>
          <a:p>
            <a:r>
              <a:rPr lang="en-US" sz="2000"/>
              <a:t> It’s nickname is  </a:t>
            </a:r>
            <a:r>
              <a:rPr lang="en-US" sz="2000" b="1"/>
              <a:t>Grauniad </a:t>
            </a:r>
            <a:r>
              <a:rPr lang="en-US" sz="2000"/>
              <a:t>because the paper has a reputation for frequent typographical errors. </a:t>
            </a:r>
            <a:endParaRPr lang="ru-RU" sz="2000"/>
          </a:p>
        </p:txBody>
      </p:sp>
      <p:pic>
        <p:nvPicPr>
          <p:cNvPr id="82955" name="Picture 11"/>
          <p:cNvPicPr>
            <a:picLocks noGrp="1" noChangeAspect="1" noChangeArrowheads="1"/>
          </p:cNvPicPr>
          <p:nvPr>
            <p:ph type="clipArt" sz="half" idx="2"/>
          </p:nvPr>
        </p:nvPicPr>
        <p:blipFill>
          <a:blip r:embed="rId2"/>
          <a:srcRect/>
          <a:stretch>
            <a:fillRect/>
          </a:stretch>
        </p:blipFill>
        <p:spPr>
          <a:xfrm>
            <a:off x="5795963" y="1268413"/>
            <a:ext cx="3024187" cy="2620962"/>
          </a:xfrm>
          <a:noFill/>
          <a:ln/>
        </p:spPr>
      </p:pic>
      <p:pic>
        <p:nvPicPr>
          <p:cNvPr id="82948" name="Picture 4"/>
          <p:cNvPicPr>
            <a:picLocks noChangeAspect="1" noChangeArrowheads="1"/>
          </p:cNvPicPr>
          <p:nvPr/>
        </p:nvPicPr>
        <p:blipFill>
          <a:blip r:embed="rId3"/>
          <a:srcRect/>
          <a:stretch>
            <a:fillRect/>
          </a:stretch>
        </p:blipFill>
        <p:spPr bwMode="auto">
          <a:xfrm>
            <a:off x="4643438" y="549275"/>
            <a:ext cx="3744912" cy="561975"/>
          </a:xfrm>
          <a:prstGeom prst="rect">
            <a:avLst/>
          </a:prstGeom>
          <a:noFill/>
          <a:ln w="9525">
            <a:noFill/>
            <a:miter lim="800000"/>
            <a:headEnd/>
            <a:tailEnd/>
          </a:ln>
          <a:effectLst/>
        </p:spPr>
      </p:pic>
      <p:pic>
        <p:nvPicPr>
          <p:cNvPr id="82949" name="Picture 5" descr="20090626_guardian"/>
          <p:cNvPicPr>
            <a:picLocks noChangeAspect="1" noChangeArrowheads="1"/>
          </p:cNvPicPr>
          <p:nvPr/>
        </p:nvPicPr>
        <p:blipFill>
          <a:blip r:embed="rId4"/>
          <a:srcRect/>
          <a:stretch>
            <a:fillRect/>
          </a:stretch>
        </p:blipFill>
        <p:spPr bwMode="auto">
          <a:xfrm>
            <a:off x="5435600" y="4005263"/>
            <a:ext cx="3529013" cy="2663825"/>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CCFF99"/>
        </a:solidFill>
        <a:effectLst/>
      </p:bgPr>
    </p:bg>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n-US"/>
              <a:t>The Times</a:t>
            </a:r>
            <a:endParaRPr lang="ru-RU"/>
          </a:p>
        </p:txBody>
      </p:sp>
      <p:sp>
        <p:nvSpPr>
          <p:cNvPr id="84995" name="Rectangle 3"/>
          <p:cNvSpPr>
            <a:spLocks noGrp="1" noChangeArrowheads="1"/>
          </p:cNvSpPr>
          <p:nvPr>
            <p:ph type="body" sz="half" idx="1"/>
          </p:nvPr>
        </p:nvSpPr>
        <p:spPr/>
        <p:txBody>
          <a:bodyPr/>
          <a:lstStyle/>
          <a:p>
            <a:pPr>
              <a:lnSpc>
                <a:spcPct val="90000"/>
              </a:lnSpc>
            </a:pPr>
            <a:r>
              <a:rPr lang="en-US" sz="2000"/>
              <a:t>The Times </a:t>
            </a:r>
            <a:r>
              <a:rPr lang="ru-RU" sz="2000"/>
              <a:t>is a daily national </a:t>
            </a:r>
            <a:r>
              <a:rPr lang="en-US" sz="2000"/>
              <a:t>newspaper </a:t>
            </a:r>
            <a:r>
              <a:rPr lang="ru-RU" sz="2000"/>
              <a:t>published in the United Kingdom since 1785, when it was known as The Daily Universal Register.</a:t>
            </a:r>
            <a:endParaRPr lang="en-US" sz="2000"/>
          </a:p>
          <a:p>
            <a:pPr>
              <a:lnSpc>
                <a:spcPct val="90000"/>
              </a:lnSpc>
            </a:pPr>
            <a:r>
              <a:rPr lang="ru-RU" sz="2000"/>
              <a:t> </a:t>
            </a:r>
            <a:r>
              <a:rPr lang="en-US" sz="2000"/>
              <a:t>The newspaper was printed in broadsheet format for 219 years but switched to compact size in 2004 partly in an attempt to appeal to younger readers and partly to appeal to commuters using public transport.</a:t>
            </a:r>
            <a:endParaRPr lang="ru-RU" sz="2000"/>
          </a:p>
        </p:txBody>
      </p:sp>
      <p:sp>
        <p:nvSpPr>
          <p:cNvPr id="85000" name="Rectangle 8"/>
          <p:cNvSpPr>
            <a:spLocks noGrp="1" noChangeArrowheads="1"/>
          </p:cNvSpPr>
          <p:nvPr>
            <p:ph type="clipArt" sz="half" idx="2"/>
          </p:nvPr>
        </p:nvSpPr>
        <p:spPr/>
      </p:sp>
      <p:pic>
        <p:nvPicPr>
          <p:cNvPr id="84996" name="Picture 4" descr="IB7T2CAPKM7IWCAEGCXP2CAH6KLW0CAZ3MYRTCAHZT4M1CAI4S1YVCA8J4B2ECACKE1ASCA40YG9SCAPAG092CA6KP4U5CAJ3P1ZMCAJGL5NSCAKLG9HWCAJ22407CATMRQMJCA1PKYMACAZH5J66CA0ED8HK"/>
          <p:cNvPicPr>
            <a:picLocks noChangeAspect="1" noChangeArrowheads="1"/>
          </p:cNvPicPr>
          <p:nvPr/>
        </p:nvPicPr>
        <p:blipFill>
          <a:blip r:embed="rId2"/>
          <a:srcRect/>
          <a:stretch>
            <a:fillRect/>
          </a:stretch>
        </p:blipFill>
        <p:spPr bwMode="auto">
          <a:xfrm>
            <a:off x="5435600" y="549275"/>
            <a:ext cx="3240088" cy="1152525"/>
          </a:xfrm>
          <a:prstGeom prst="rect">
            <a:avLst/>
          </a:prstGeom>
          <a:noFill/>
        </p:spPr>
      </p:pic>
      <p:pic>
        <p:nvPicPr>
          <p:cNvPr id="84999" name="Picture 7" descr="times-cherie-blair1210451507"/>
          <p:cNvPicPr>
            <a:picLocks noChangeAspect="1" noChangeArrowheads="1"/>
          </p:cNvPicPr>
          <p:nvPr/>
        </p:nvPicPr>
        <p:blipFill>
          <a:blip r:embed="rId3"/>
          <a:srcRect/>
          <a:stretch>
            <a:fillRect/>
          </a:stretch>
        </p:blipFill>
        <p:spPr bwMode="auto">
          <a:xfrm>
            <a:off x="4643438" y="1773238"/>
            <a:ext cx="4176712" cy="489585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CCECFF"/>
        </a:solidFill>
        <a:effectLst/>
      </p:bgPr>
    </p:bg>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611188" y="476250"/>
            <a:ext cx="7212012" cy="360363"/>
          </a:xfrm>
        </p:spPr>
        <p:txBody>
          <a:bodyPr>
            <a:normAutofit fontScale="90000"/>
          </a:bodyPr>
          <a:lstStyle/>
          <a:p>
            <a:r>
              <a:rPr lang="en-US" sz="4000"/>
              <a:t>The Independent</a:t>
            </a:r>
            <a:endParaRPr lang="ru-RU" sz="4000"/>
          </a:p>
        </p:txBody>
      </p:sp>
      <p:sp>
        <p:nvSpPr>
          <p:cNvPr id="87046" name="Rectangle 6"/>
          <p:cNvSpPr>
            <a:spLocks noGrp="1" noChangeArrowheads="1"/>
          </p:cNvSpPr>
          <p:nvPr>
            <p:ph type="body" sz="half" idx="1"/>
          </p:nvPr>
        </p:nvSpPr>
        <p:spPr>
          <a:xfrm>
            <a:off x="323850" y="981075"/>
            <a:ext cx="4100513" cy="5688013"/>
          </a:xfrm>
        </p:spPr>
        <p:txBody>
          <a:bodyPr/>
          <a:lstStyle/>
          <a:p>
            <a:r>
              <a:rPr lang="en-US" sz="1800"/>
              <a:t>The Independent is a British newspaper published by Tony O’Reily’s Independent News &amp; Media.</a:t>
            </a:r>
          </a:p>
          <a:p>
            <a:r>
              <a:rPr lang="en-US" sz="1800"/>
              <a:t> It is nicknamed the Indy, while the Sunday edition is the Sindy.</a:t>
            </a:r>
          </a:p>
          <a:p>
            <a:r>
              <a:rPr lang="en-US" sz="1800"/>
              <a:t> Launched in 1986, it is one of the youngest UK national daily newspapers. </a:t>
            </a:r>
          </a:p>
          <a:p>
            <a:r>
              <a:rPr lang="en-US" sz="1800"/>
              <a:t>It is regarded as leaning to the left politically, although it has not affiliated itself to any political party. </a:t>
            </a:r>
          </a:p>
          <a:p>
            <a:r>
              <a:rPr lang="en-US" sz="1800"/>
              <a:t>The Independent has a reputation for its emphasis on views, rather than on news. Not surprisingly so, T. Blair once called The Independent a “Viewspaper”.</a:t>
            </a:r>
            <a:endParaRPr lang="ru-RU" sz="1800"/>
          </a:p>
        </p:txBody>
      </p:sp>
      <p:pic>
        <p:nvPicPr>
          <p:cNvPr id="87048" name="Picture 8" descr="Independent280606"/>
          <p:cNvPicPr>
            <a:picLocks noGrp="1" noChangeAspect="1" noChangeArrowheads="1"/>
          </p:cNvPicPr>
          <p:nvPr>
            <p:ph type="clipArt" sz="half" idx="2"/>
          </p:nvPr>
        </p:nvPicPr>
        <p:blipFill>
          <a:blip r:embed="rId2"/>
          <a:stretch>
            <a:fillRect/>
          </a:stretch>
        </p:blipFill>
        <p:spPr>
          <a:xfrm>
            <a:off x="5142914" y="1981200"/>
            <a:ext cx="3049172" cy="3886200"/>
          </a:xfrm>
          <a:noFill/>
          <a:ln/>
        </p:spPr>
      </p:pic>
      <p:pic>
        <p:nvPicPr>
          <p:cNvPr id="87044" name="Picture 4"/>
          <p:cNvPicPr>
            <a:picLocks noChangeAspect="1" noChangeArrowheads="1"/>
          </p:cNvPicPr>
          <p:nvPr/>
        </p:nvPicPr>
        <p:blipFill>
          <a:blip r:embed="rId3"/>
          <a:srcRect/>
          <a:stretch>
            <a:fillRect/>
          </a:stretch>
        </p:blipFill>
        <p:spPr bwMode="auto">
          <a:xfrm>
            <a:off x="4859338" y="836613"/>
            <a:ext cx="4033837" cy="7207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folHlink"/>
        </a:solidFill>
        <a:effectLst/>
      </p:bgPr>
    </p:bg>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1476375" y="457200"/>
            <a:ext cx="7210425" cy="811213"/>
          </a:xfrm>
        </p:spPr>
        <p:txBody>
          <a:bodyPr/>
          <a:lstStyle/>
          <a:p>
            <a:r>
              <a:rPr lang="en-US"/>
              <a:t>The Financial Times </a:t>
            </a:r>
            <a:endParaRPr lang="ru-RU"/>
          </a:p>
        </p:txBody>
      </p:sp>
      <p:sp>
        <p:nvSpPr>
          <p:cNvPr id="89092" name="Rectangle 4"/>
          <p:cNvSpPr>
            <a:spLocks noGrp="1" noChangeArrowheads="1"/>
          </p:cNvSpPr>
          <p:nvPr>
            <p:ph type="body" sz="half" idx="1"/>
          </p:nvPr>
        </p:nvSpPr>
        <p:spPr>
          <a:xfrm>
            <a:off x="457200" y="1628775"/>
            <a:ext cx="4186238" cy="4752975"/>
          </a:xfrm>
        </p:spPr>
        <p:txBody>
          <a:bodyPr/>
          <a:lstStyle/>
          <a:p>
            <a:r>
              <a:rPr lang="en-US" sz="2400" b="1"/>
              <a:t>The Financial Times</a:t>
            </a:r>
            <a:r>
              <a:rPr lang="en-US" sz="2400"/>
              <a:t> (</a:t>
            </a:r>
            <a:r>
              <a:rPr lang="en-US" sz="2400" b="1"/>
              <a:t>FT</a:t>
            </a:r>
            <a:r>
              <a:rPr lang="en-US" sz="2400"/>
              <a:t>) is a British international business newspaper.</a:t>
            </a:r>
          </a:p>
          <a:p>
            <a:r>
              <a:rPr lang="en-US" sz="2400"/>
              <a:t> The FT specialises in business and financial news. The FT is the only paper in the UK providing full daily reports on the London Stock Exchange and world markets.</a:t>
            </a:r>
            <a:endParaRPr lang="ru-RU" sz="2400"/>
          </a:p>
        </p:txBody>
      </p:sp>
      <p:pic>
        <p:nvPicPr>
          <p:cNvPr id="89094" name="Picture 6" descr="200px-Financial_Times_New"/>
          <p:cNvPicPr>
            <a:picLocks noGrp="1" noChangeAspect="1" noChangeArrowheads="1"/>
          </p:cNvPicPr>
          <p:nvPr>
            <p:ph type="clipArt" sz="half" idx="2"/>
          </p:nvPr>
        </p:nvPicPr>
        <p:blipFill>
          <a:blip r:embed="rId2"/>
          <a:srcRect/>
          <a:stretch>
            <a:fillRect/>
          </a:stretch>
        </p:blipFill>
        <p:spPr>
          <a:xfrm>
            <a:off x="5292725" y="1628775"/>
            <a:ext cx="3455988" cy="3887788"/>
          </a:xfr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951</TotalTime>
  <Words>877</Words>
  <Application>Microsoft Office PowerPoint</Application>
  <PresentationFormat>Экран (4:3)</PresentationFormat>
  <Paragraphs>108</Paragraphs>
  <Slides>14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14</vt:i4>
      </vt:variant>
    </vt:vector>
  </HeadingPairs>
  <TitlesOfParts>
    <vt:vector size="19" baseType="lpstr">
      <vt:lpstr>Arial</vt:lpstr>
      <vt:lpstr>Times New Roman</vt:lpstr>
      <vt:lpstr>Wingdings</vt:lpstr>
      <vt:lpstr>Arial Black</vt:lpstr>
      <vt:lpstr>Городская</vt:lpstr>
      <vt:lpstr>Mass Media in the UK</vt:lpstr>
      <vt:lpstr>Fleet Street</vt:lpstr>
      <vt:lpstr>Слайд 3</vt:lpstr>
      <vt:lpstr>Слайд 4</vt:lpstr>
      <vt:lpstr>The Daily Telegraph</vt:lpstr>
      <vt:lpstr>The Guardian</vt:lpstr>
      <vt:lpstr>The Times</vt:lpstr>
      <vt:lpstr>The Independent</vt:lpstr>
      <vt:lpstr>The Financial Times </vt:lpstr>
      <vt:lpstr>Слайд 10</vt:lpstr>
      <vt:lpstr>The Sun </vt:lpstr>
      <vt:lpstr>The Daily Mirror</vt:lpstr>
      <vt:lpstr>The Daily Mail</vt:lpstr>
      <vt:lpstr>The Daily Express</vt:lpstr>
    </vt:vector>
  </TitlesOfParts>
  <Company>валера</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Mass Media in the UK</dc:title>
  <dc:creator>валера</dc:creator>
  <cp:lastModifiedBy>Ольга</cp:lastModifiedBy>
  <cp:revision>11</cp:revision>
  <dcterms:created xsi:type="dcterms:W3CDTF">2010-03-21T09:26:59Z</dcterms:created>
  <dcterms:modified xsi:type="dcterms:W3CDTF">2013-10-01T14:51:08Z</dcterms:modified>
</cp:coreProperties>
</file>