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80" r:id="rId6"/>
    <p:sldId id="259" r:id="rId7"/>
    <p:sldId id="283" r:id="rId8"/>
    <p:sldId id="282" r:id="rId9"/>
    <p:sldId id="284" r:id="rId10"/>
    <p:sldId id="285" r:id="rId11"/>
    <p:sldId id="278" r:id="rId12"/>
    <p:sldId id="277" r:id="rId13"/>
    <p:sldId id="279" r:id="rId14"/>
    <p:sldId id="286" r:id="rId15"/>
    <p:sldId id="287" r:id="rId16"/>
    <p:sldId id="288" r:id="rId17"/>
    <p:sldId id="281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56CC-DA79-4A08-AED0-BDA83D3D3D9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94B2-FA0D-4FE7-8998-D560AA1C1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B861-C513-4CA2-94D1-44B57C477DB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0AF6-719D-4AB5-B76F-72B9F4EE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8F42-29A3-4CCB-B363-14DF55038CA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A8E7-5F90-4F01-B7C5-396221CEB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7415-73BB-43C3-B332-8E20C80C1A82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7F23-4EC4-48BE-B302-338491D7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8C4C-1AB2-4EAC-9318-62F870F67F1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A38A-A0FF-41F5-88E1-DF96F38C0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A3EE-4696-4E1C-9AF9-F4C646B4AAD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DE11-48BA-4831-A97B-9E459FFAB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A8A7-FE6B-427A-82BD-3A96D0F000B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ACEA-742C-4A30-92C3-E8107423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A3C0-F8FF-4588-9396-35EEBA910A2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75A7-9331-4A26-8011-C85A84840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D3C0-7C60-497F-9DA6-6626E452E74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E5D2-7753-4C55-96B1-687E84592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DC7D-8162-41DE-81DE-1059AE6ED43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EE57-77BF-4972-A570-9BC8E90C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6335-338E-4603-ACA2-EFB1D586698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E6D6-E732-420A-96E0-40B16B1FD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0503C8-05DC-4C05-92B3-292C766A379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3BBE3-E6E2-4D0B-93D6-7FD6929DF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Велика </a:t>
            </a:r>
            <a:r>
              <a:rPr lang="uk-UA" dirty="0" err="1" smtClean="0"/>
              <a:t>британія</a:t>
            </a:r>
            <a:r>
              <a:rPr lang="uk-UA" dirty="0" smtClean="0"/>
              <a:t> у І половині ХІХ 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Виборча система Великої Британії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Відсутність загального виборчого права.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Більше половини виборчих округів належали графствам Південної та </a:t>
            </a:r>
            <a:r>
              <a:rPr lang="uk-UA" dirty="0" err="1" smtClean="0"/>
              <a:t>Південно</a:t>
            </a:r>
            <a:r>
              <a:rPr lang="uk-UA" dirty="0" smtClean="0"/>
              <a:t> – Східної Англії, де існували великі маєтки лендлордів.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Промислові міста не мали свого представництва у парламенті.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Наявність «кишенькових округів», виборці яких повністю залежали від землевласників.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Наявність «гнилих містечок», де виборчі округи припадали на неіснуючі поселення, тому власник землі сам за себе висував до парламенту і сам за себе голосував.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100" dirty="0" smtClean="0">
                <a:solidFill>
                  <a:srgbClr val="FF0000"/>
                </a:solidFill>
              </a:rPr>
              <a:t>Які верстви населення були невдоволені такою виборчою системою? Чому?</a:t>
            </a:r>
            <a:endParaRPr lang="ru-RU" sz="4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Перша парламентська реформа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1832р. – парламент прийняв білль про реформу.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err="1" smtClean="0"/>
              <a:t>Сутьреформи</a:t>
            </a:r>
            <a:r>
              <a:rPr lang="uk-UA" dirty="0" smtClean="0"/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збільшено кількість виборців;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л</a:t>
            </a:r>
            <a:r>
              <a:rPr lang="uk-UA" dirty="0" smtClean="0"/>
              <a:t>іквідація гнилих містечок;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у</a:t>
            </a:r>
            <a:r>
              <a:rPr lang="uk-UA" dirty="0" smtClean="0"/>
              <a:t> промислових містах створювалося 42 виборчі округи;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р</a:t>
            </a:r>
            <a:r>
              <a:rPr lang="uk-UA" dirty="0" smtClean="0"/>
              <a:t>обітники виборчих прав не отримували;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/>
              <a:t>з</a:t>
            </a:r>
            <a:r>
              <a:rPr lang="uk-UA" dirty="0" smtClean="0"/>
              <a:t>меншення майнового цензу.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188" y="1989138"/>
            <a:ext cx="4411662" cy="3095625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23850" y="5373688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Ліквідація «гнилих містечок»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Чартизм</a:t>
            </a:r>
            <a:endParaRPr lang="ru-RU" dirty="0"/>
          </a:p>
        </p:txBody>
      </p:sp>
      <p:sp>
        <p:nvSpPr>
          <p:cNvPr id="24578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Чартизм – перший масовий робітничий рух за запровадження загального виборчого права, поліпшення становища робітників.</a:t>
            </a:r>
          </a:p>
          <a:p>
            <a:r>
              <a:rPr lang="uk-UA" smtClean="0"/>
              <a:t>Вимоги робітників викладалися у вигляді петицій ( хартій – від англійського </a:t>
            </a:r>
            <a:r>
              <a:rPr lang="en-US" smtClean="0"/>
              <a:t>charter</a:t>
            </a:r>
            <a:r>
              <a:rPr lang="uk-UA" smtClean="0"/>
              <a:t> ). </a:t>
            </a:r>
            <a:endParaRPr lang="ru-RU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46600" y="1231900"/>
            <a:ext cx="4418013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чартистського руху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Кризи 1825 та 1836рр. Привели до зростання безробіття та погіршення становища робітників;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Обурення законом «Про бідняків» та запровадження робітних будинків;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Відсутність загального виборчого права.</a:t>
            </a:r>
            <a:endParaRPr lang="ru-RU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86050"/>
            <a:ext cx="4343400" cy="255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Етапи Чартистського руху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1836 – 1839рр:</a:t>
            </a:r>
          </a:p>
          <a:p>
            <a:r>
              <a:rPr lang="uk-UA" smtClean="0"/>
              <a:t>Подання першої петиції ( підтримали1,2 млн. чоловік);</a:t>
            </a:r>
          </a:p>
          <a:p>
            <a:r>
              <a:rPr lang="uk-UA" smtClean="0"/>
              <a:t>Загальний страйк у Бірмінгемі;</a:t>
            </a:r>
          </a:p>
          <a:p>
            <a:r>
              <a:rPr lang="uk-UA" smtClean="0"/>
              <a:t>Збройний виступ у Ньюпорті</a:t>
            </a:r>
            <a:endParaRPr lang="ru-RU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1840 – 1842рр:</a:t>
            </a:r>
          </a:p>
          <a:p>
            <a:r>
              <a:rPr lang="uk-UA" smtClean="0"/>
              <a:t>Заснування національної чартистської організації;</a:t>
            </a:r>
          </a:p>
          <a:p>
            <a:r>
              <a:rPr lang="uk-UA" smtClean="0"/>
              <a:t>Подання другої петиції ( підтримали3,5 млн. чоловік)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Чартистського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1845 – 1848рр: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Подання третьої петиції ( підписали 5 млн. чоловік);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Заборона масової демонстрації чартистів.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Значення чартистського руху: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Влад змушена була провести демократичні реформи – скасування «хлібних законів» 1846р., встановлення 10-годинного робочого дня для жінок і дітей, зростання профспілкового руху, зростання заробітної плати кваліфікованим робітникам, скасування майнового цензу для кандидатів у депутати.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Політика вільної торгівлі</a:t>
            </a:r>
            <a:endParaRPr lang="ru-RU" dirty="0"/>
          </a:p>
        </p:txBody>
      </p:sp>
      <p:sp>
        <p:nvSpPr>
          <p:cNvPr id="2867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Основні риси вільної торгівлі:</a:t>
            </a:r>
          </a:p>
          <a:p>
            <a:r>
              <a:rPr lang="uk-UA" smtClean="0"/>
              <a:t>Ввізні мита на продовольчі товари й сировину були різко знижені;</a:t>
            </a:r>
          </a:p>
          <a:p>
            <a:r>
              <a:rPr lang="uk-UA" smtClean="0"/>
              <a:t>Зниження цін на британські фабричні товари;</a:t>
            </a:r>
          </a:p>
          <a:p>
            <a:r>
              <a:rPr lang="uk-UA" smtClean="0"/>
              <a:t>Стимулювання британського експорту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1187450" y="388938"/>
            <a:ext cx="6913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FF0000"/>
                </a:solidFill>
                <a:latin typeface="Franklin Gothic Book"/>
              </a:rPr>
              <a:t>Особливості розвитку Великої Британії</a:t>
            </a:r>
            <a:endParaRPr lang="ru-RU" sz="280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350" y="1414463"/>
            <a:ext cx="64817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Історичний процес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2997200"/>
            <a:ext cx="30956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Революція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2997200"/>
            <a:ext cx="2952750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Еволюція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flipH="1">
            <a:off x="2771775" y="2278063"/>
            <a:ext cx="1871663" cy="57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4643438" y="2278063"/>
            <a:ext cx="2376487" cy="57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68313" y="4005263"/>
            <a:ext cx="3095625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Франція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к</a:t>
            </a:r>
            <a:r>
              <a:rPr lang="uk-UA" sz="3200" dirty="0">
                <a:solidFill>
                  <a:srgbClr val="C00000"/>
                </a:solidFill>
              </a:rPr>
              <a:t>.</a:t>
            </a:r>
            <a:r>
              <a:rPr lang="en-US" sz="3200" dirty="0">
                <a:solidFill>
                  <a:srgbClr val="C00000"/>
                </a:solidFill>
              </a:rPr>
              <a:t>XVIII – </a:t>
            </a:r>
            <a:r>
              <a:rPr lang="uk-UA" sz="3200" dirty="0">
                <a:solidFill>
                  <a:srgbClr val="C00000"/>
                </a:solidFill>
              </a:rPr>
              <a:t>ХІХ ст.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5 революцій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063" y="4005263"/>
            <a:ext cx="3384550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Велика Британія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к</a:t>
            </a:r>
            <a:r>
              <a:rPr lang="uk-UA" sz="3200" dirty="0">
                <a:solidFill>
                  <a:srgbClr val="C00000"/>
                </a:solidFill>
              </a:rPr>
              <a:t>.</a:t>
            </a:r>
            <a:r>
              <a:rPr lang="en-US" sz="3200" dirty="0">
                <a:solidFill>
                  <a:srgbClr val="C00000"/>
                </a:solidFill>
              </a:rPr>
              <a:t>XVII</a:t>
            </a:r>
            <a:r>
              <a:rPr lang="uk-UA" sz="3200" dirty="0">
                <a:solidFill>
                  <a:srgbClr val="C00000"/>
                </a:solidFill>
              </a:rPr>
              <a:t> – ХІХ ст.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реформи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Чому Велика Британія  у 30-і роки ХІХ століття зайняла перше місце у світі за рівнем розвитку промисловості?</a:t>
            </a:r>
          </a:p>
          <a:p>
            <a:r>
              <a:rPr lang="ru-RU" smtClean="0"/>
              <a:t>Який шлях був обраний Великою Британією для швидкого економічного розвитку?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основні риси економічного та політичного розвитку Великої Британії в І половині ХІХ ст.;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Вияснити суть першої парламентської реформи у Великій Британії;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матеріалом підручника;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Розуміти перевагу реформ.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5362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Протекціонізм</a:t>
            </a:r>
          </a:p>
          <a:p>
            <a:r>
              <a:rPr lang="uk-UA" smtClean="0"/>
              <a:t>Віги;</a:t>
            </a:r>
          </a:p>
          <a:p>
            <a:r>
              <a:rPr lang="uk-UA" smtClean="0"/>
              <a:t>Торі;</a:t>
            </a:r>
          </a:p>
          <a:p>
            <a:r>
              <a:rPr lang="uk-UA" smtClean="0"/>
              <a:t>Білль;</a:t>
            </a:r>
          </a:p>
          <a:p>
            <a:r>
              <a:rPr lang="uk-UA" smtClean="0"/>
              <a:t>Хартія;</a:t>
            </a:r>
          </a:p>
          <a:p>
            <a:r>
              <a:rPr lang="uk-UA" smtClean="0"/>
              <a:t>Чартизм;</a:t>
            </a:r>
          </a:p>
          <a:p>
            <a:r>
              <a:rPr lang="uk-UA" smtClean="0"/>
              <a:t>політика вільної торгівлі</a:t>
            </a:r>
          </a:p>
        </p:txBody>
      </p:sp>
      <p:sp>
        <p:nvSpPr>
          <p:cNvPr id="15363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1832р – перша парламентська реформа;</a:t>
            </a:r>
          </a:p>
          <a:p>
            <a:r>
              <a:rPr lang="uk-UA" smtClean="0"/>
              <a:t>1836 – 1848рр –чартистський рух;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638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Соціально – економічне й політичне становище країни після закінчення війни.</a:t>
            </a:r>
          </a:p>
          <a:p>
            <a:r>
              <a:rPr lang="uk-UA" smtClean="0"/>
              <a:t>Перша парламентська реформа та її наслідки.</a:t>
            </a:r>
          </a:p>
          <a:p>
            <a:r>
              <a:rPr lang="uk-UA" smtClean="0"/>
              <a:t>Чартизм.</a:t>
            </a:r>
          </a:p>
          <a:p>
            <a:r>
              <a:rPr lang="uk-UA" smtClean="0"/>
              <a:t>Перехід Великої Британії до політики вільної торгівлі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на урок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Чому Велика Британія  у 30-і роки ХІХ століття зайняла перше місце у світі за рівнем розвитку промисловості?</a:t>
            </a:r>
          </a:p>
          <a:p>
            <a:r>
              <a:rPr lang="uk-UA" smtClean="0"/>
              <a:t>Який шлях був обраний Великою Британією для швидкого економічного розвитку?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Якими були особливості державного устрою Англії наприкінці </a:t>
            </a:r>
            <a:r>
              <a:rPr lang="en-US" smtClean="0"/>
              <a:t>XVIII</a:t>
            </a:r>
            <a:r>
              <a:rPr lang="uk-UA" smtClean="0"/>
              <a:t> століття?</a:t>
            </a:r>
          </a:p>
          <a:p>
            <a:r>
              <a:rPr lang="uk-UA" smtClean="0"/>
              <a:t>Що таке промислова революція? Де вона розпочалася найраніше?</a:t>
            </a:r>
          </a:p>
          <a:p>
            <a:r>
              <a:rPr lang="uk-UA" smtClean="0"/>
              <a:t>Які її соціальні наслідки?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Велика </a:t>
            </a:r>
            <a:r>
              <a:rPr lang="uk-UA" dirty="0" err="1" smtClean="0"/>
              <a:t>британія</a:t>
            </a:r>
            <a:r>
              <a:rPr lang="uk-UA" dirty="0" smtClean="0"/>
              <a:t> на початку ХІХ століття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На початок ХІХ завершилося формування Об»єднаного королівства Великої Британії яке утворилося внаслідок об»єднання Англії з Шотландією ( 1807р.) та Ірландією ( 1808р.).</a:t>
            </a:r>
          </a:p>
          <a:p>
            <a:r>
              <a:rPr lang="uk-UA" smtClean="0"/>
              <a:t>За формою правління це була спадкова обмежена монархія.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Державний устрій Великої Британії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475" y="1341438"/>
            <a:ext cx="2520950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C00000"/>
                </a:solidFill>
              </a:rPr>
              <a:t>Король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2781300"/>
            <a:ext cx="2592388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rgbClr val="C00000"/>
                </a:solidFill>
              </a:rPr>
              <a:t>Кабінет Міністрів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rgbClr val="C00000"/>
                </a:solidFill>
              </a:rPr>
              <a:t>Прем»єр</a:t>
            </a:r>
            <a:r>
              <a:rPr lang="uk-UA" sz="2400" dirty="0">
                <a:solidFill>
                  <a:srgbClr val="C00000"/>
                </a:solidFill>
              </a:rPr>
              <a:t> – міністр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Міністри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038" y="2781300"/>
            <a:ext cx="2592387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rgbClr val="C00000"/>
                </a:solidFill>
              </a:rPr>
              <a:t>Парламент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u="sng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Палата лордів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Палата громад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07950" y="2349500"/>
            <a:ext cx="280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Виконавча влада</a:t>
            </a:r>
            <a:endParaRPr lang="ru-RU">
              <a:latin typeface="Franklin Gothic Book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348038" y="2349500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Законодавча влада</a:t>
            </a:r>
            <a:endParaRPr lang="ru-RU">
              <a:latin typeface="Franklin Gothic Book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516688" y="2349500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Судова влада</a:t>
            </a:r>
            <a:endParaRPr lang="ru-RU">
              <a:latin typeface="Franklin Gothic Book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125" y="2781300"/>
            <a:ext cx="2376488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Вищі суди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rgbClr val="C00000"/>
                </a:solidFill>
              </a:rPr>
              <a:t>Виїздні</a:t>
            </a:r>
            <a:r>
              <a:rPr lang="uk-UA" sz="2400" dirty="0">
                <a:solidFill>
                  <a:srgbClr val="C00000"/>
                </a:solidFill>
              </a:rPr>
              <a:t> суди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Суди присяжних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Мирові судді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2500" y="5661025"/>
            <a:ext cx="23034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C00000"/>
                </a:solidFill>
              </a:rPr>
              <a:t>виборці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V="1">
            <a:off x="4643438" y="2060575"/>
            <a:ext cx="0" cy="7207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425" y="3213100"/>
            <a:ext cx="6477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0425" y="3573463"/>
            <a:ext cx="576263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0"/>
            <a:endCxn id="6" idx="2"/>
          </p:cNvCxnSpPr>
          <p:nvPr/>
        </p:nvCxnSpPr>
        <p:spPr>
          <a:xfrm flipV="1">
            <a:off x="4643438" y="5013325"/>
            <a:ext cx="0" cy="6477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00338" y="3897313"/>
            <a:ext cx="1008062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00338" y="4724400"/>
            <a:ext cx="6477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Політична система Великої Британії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9338" y="1700213"/>
            <a:ext cx="44640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</a:rPr>
              <a:t>Двопартійна система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2924175"/>
            <a:ext cx="3598862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00"/>
                </a:solidFill>
              </a:rPr>
              <a:t>ТОРІ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Земельна аристократія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Вище духовенство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9338" y="2924175"/>
            <a:ext cx="3816350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00"/>
                </a:solidFill>
              </a:rPr>
              <a:t>ВІГИ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Дворянська аристократія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</a:rPr>
              <a:t>буржуазія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5084763"/>
            <a:ext cx="359886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00"/>
                </a:solidFill>
              </a:rPr>
              <a:t>Консервативна партія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5084763"/>
            <a:ext cx="3816350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FF0000"/>
                </a:solidFill>
              </a:rPr>
              <a:t>Ліберальна партія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3924300" y="2420938"/>
            <a:ext cx="627063" cy="5032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>
            <a:off x="4551363" y="2420938"/>
            <a:ext cx="452437" cy="5032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2268538" y="4365625"/>
            <a:ext cx="0" cy="6477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>
            <a:off x="6767513" y="4365625"/>
            <a:ext cx="0" cy="7191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492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28</cp:revision>
  <dcterms:modified xsi:type="dcterms:W3CDTF">2012-04-21T17:41:11Z</dcterms:modified>
</cp:coreProperties>
</file>