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12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07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223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493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45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41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11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532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77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479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20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716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640960" cy="3096344"/>
          </a:xfrm>
        </p:spPr>
        <p:style>
          <a:lnRef idx="1">
            <a:schemeClr val="dk1"/>
          </a:lnRef>
          <a:fillRef idx="1002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В</a:t>
            </a:r>
            <a:r>
              <a:rPr lang="uk-UA" dirty="0" smtClean="0"/>
              <a:t>провадження нових технологій в Першій світовій війні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424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14"/>
    </mc:Choice>
    <mc:Fallback>
      <p:transition spd="slow" advTm="571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dirty="0" err="1"/>
              <a:t>Зброя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uk-UA" dirty="0"/>
              <a:t>Б</a:t>
            </a:r>
            <a:r>
              <a:rPr lang="uk-UA" dirty="0" smtClean="0"/>
              <a:t>аштова </a:t>
            </a:r>
            <a:r>
              <a:rPr lang="uk-UA" dirty="0"/>
              <a:t>гаубиця </a:t>
            </a:r>
            <a:r>
              <a:rPr lang="en-US" dirty="0"/>
              <a:t>T.H. </a:t>
            </a:r>
            <a:r>
              <a:rPr lang="en-US" dirty="0" smtClean="0"/>
              <a:t>M9</a:t>
            </a:r>
            <a:r>
              <a:rPr lang="uk-UA" dirty="0"/>
              <a:t> - належала до </a:t>
            </a:r>
            <a:r>
              <a:rPr lang="uk-UA" dirty="0" smtClean="0"/>
              <a:t>Збройних </a:t>
            </a:r>
            <a:r>
              <a:rPr lang="uk-UA" dirty="0"/>
              <a:t>сил Австро-Угорщини. Комплекс складався з гаубиці і панцирного куполу. Вироблялась компанією "</a:t>
            </a:r>
            <a:r>
              <a:rPr lang="en-US" dirty="0"/>
              <a:t>Škoda</a:t>
            </a:r>
            <a:r>
              <a:rPr lang="en-US" dirty="0" smtClean="0"/>
              <a:t>".</a:t>
            </a:r>
            <a:endParaRPr lang="uk-UA" dirty="0" smtClean="0"/>
          </a:p>
          <a:p>
            <a:r>
              <a:rPr lang="ru-RU" dirty="0" err="1"/>
              <a:t>Г</a:t>
            </a:r>
            <a:r>
              <a:rPr lang="ru-RU" dirty="0" err="1" smtClean="0"/>
              <a:t>ірська</a:t>
            </a:r>
            <a:r>
              <a:rPr lang="ru-RU" dirty="0" smtClean="0"/>
              <a:t> </a:t>
            </a:r>
            <a:r>
              <a:rPr lang="ru-RU" dirty="0" err="1"/>
              <a:t>гармата</a:t>
            </a:r>
            <a:r>
              <a:rPr lang="ru-RU" dirty="0"/>
              <a:t> М.16 -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озброєнні</a:t>
            </a:r>
            <a:r>
              <a:rPr lang="ru-RU" dirty="0"/>
              <a:t> </a:t>
            </a:r>
            <a:r>
              <a:rPr lang="ru-RU" dirty="0" err="1"/>
              <a:t>Збройних</a:t>
            </a:r>
            <a:r>
              <a:rPr lang="ru-RU" dirty="0"/>
              <a:t> сил Австро-</a:t>
            </a:r>
            <a:r>
              <a:rPr lang="ru-RU" dirty="0" err="1"/>
              <a:t>Угорщини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1-ї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. </a:t>
            </a:r>
            <a:r>
              <a:rPr lang="ru-RU" dirty="0" err="1"/>
              <a:t>Загалом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вироблено</a:t>
            </a:r>
            <a:r>
              <a:rPr lang="ru-RU" dirty="0"/>
              <a:t> 550 </a:t>
            </a:r>
            <a:r>
              <a:rPr lang="ru-RU" dirty="0" err="1"/>
              <a:t>гармат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М</a:t>
            </a:r>
            <a:r>
              <a:rPr lang="ru-RU" dirty="0" err="1" smtClean="0"/>
              <a:t>орська</a:t>
            </a:r>
            <a:r>
              <a:rPr lang="ru-RU" dirty="0" smtClean="0"/>
              <a:t> </a:t>
            </a:r>
            <a:r>
              <a:rPr lang="ru-RU" dirty="0" err="1"/>
              <a:t>гармата</a:t>
            </a:r>
            <a:r>
              <a:rPr lang="ru-RU" dirty="0"/>
              <a:t> </a:t>
            </a:r>
            <a:r>
              <a:rPr lang="en-US" dirty="0"/>
              <a:t>L/45 M </a:t>
            </a:r>
            <a:r>
              <a:rPr lang="en-US" dirty="0" smtClean="0"/>
              <a:t>15</a:t>
            </a:r>
            <a:r>
              <a:rPr lang="uk-UA" dirty="0" smtClean="0"/>
              <a:t>-</a:t>
            </a:r>
            <a:r>
              <a:rPr lang="en-US" dirty="0" smtClean="0"/>
              <a:t> </a:t>
            </a:r>
            <a:r>
              <a:rPr lang="ru-RU" dirty="0"/>
              <a:t>стояла на </a:t>
            </a:r>
            <a:r>
              <a:rPr lang="ru-RU" dirty="0" err="1"/>
              <a:t>озброєнні</a:t>
            </a:r>
            <a:r>
              <a:rPr lang="ru-RU" dirty="0"/>
              <a:t> </a:t>
            </a:r>
            <a:r>
              <a:rPr lang="ru-RU" dirty="0" err="1"/>
              <a:t>Збройних</a:t>
            </a:r>
            <a:r>
              <a:rPr lang="ru-RU" dirty="0"/>
              <a:t> сил Австро-</a:t>
            </a:r>
            <a:r>
              <a:rPr lang="ru-RU" dirty="0" err="1"/>
              <a:t>Угорщини</a:t>
            </a:r>
            <a:r>
              <a:rPr lang="ru-RU" dirty="0"/>
              <a:t> в </a:t>
            </a:r>
            <a:r>
              <a:rPr lang="ru-RU" dirty="0" err="1"/>
              <a:t>період</a:t>
            </a:r>
            <a:r>
              <a:rPr lang="ru-RU" dirty="0"/>
              <a:t> 1-ї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і </a:t>
            </a:r>
            <a:r>
              <a:rPr lang="ru-RU" dirty="0" err="1"/>
              <a:t>використовувались</a:t>
            </a:r>
            <a:r>
              <a:rPr lang="ru-RU" dirty="0"/>
              <a:t> для </a:t>
            </a:r>
            <a:r>
              <a:rPr lang="ru-RU" dirty="0" err="1"/>
              <a:t>захисту</a:t>
            </a:r>
            <a:r>
              <a:rPr lang="ru-RU" dirty="0"/>
              <a:t> баз </a:t>
            </a:r>
            <a:r>
              <a:rPr lang="ru-RU" dirty="0" err="1" smtClean="0"/>
              <a:t>військового</a:t>
            </a:r>
            <a:r>
              <a:rPr lang="ru-RU" dirty="0" smtClean="0"/>
              <a:t> </a:t>
            </a:r>
            <a:r>
              <a:rPr lang="ru-RU" dirty="0"/>
              <a:t>флоту. </a:t>
            </a:r>
          </a:p>
        </p:txBody>
      </p:sp>
    </p:spTree>
    <p:extLst>
      <p:ext uri="{BB962C8B-B14F-4D97-AF65-F5344CB8AC3E}">
        <p14:creationId xmlns:p14="http://schemas.microsoft.com/office/powerpoint/2010/main" val="1467124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897"/>
    </mc:Choice>
    <mc:Fallback>
      <p:transition spd="slow" advTm="24897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3312368" cy="17281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227687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100 мм </a:t>
            </a:r>
            <a:r>
              <a:rPr lang="ru-RU" sz="2400" dirty="0" err="1"/>
              <a:t>гірська</a:t>
            </a:r>
            <a:r>
              <a:rPr lang="ru-RU" sz="2400" dirty="0"/>
              <a:t> </a:t>
            </a:r>
            <a:r>
              <a:rPr lang="ru-RU" sz="2400" dirty="0" err="1"/>
              <a:t>гармата</a:t>
            </a:r>
            <a:r>
              <a:rPr lang="ru-RU" sz="2400" dirty="0"/>
              <a:t> М.16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60648"/>
            <a:ext cx="2736304" cy="17281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43253" y="2323038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10-см </a:t>
            </a:r>
            <a:r>
              <a:rPr lang="ru-RU" sz="2400" dirty="0" err="1"/>
              <a:t>баштова</a:t>
            </a:r>
            <a:r>
              <a:rPr lang="ru-RU" sz="2400" dirty="0"/>
              <a:t> </a:t>
            </a:r>
            <a:r>
              <a:rPr lang="ru-RU" sz="2400" dirty="0" err="1"/>
              <a:t>гаубиця</a:t>
            </a:r>
            <a:r>
              <a:rPr lang="ru-RU" sz="2400" dirty="0"/>
              <a:t> </a:t>
            </a:r>
            <a:r>
              <a:rPr lang="en-US" sz="2400" dirty="0"/>
              <a:t>T.H. M9 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107869"/>
            <a:ext cx="3456384" cy="20031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67744" y="5517232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35-см </a:t>
            </a:r>
            <a:r>
              <a:rPr lang="ru-RU" sz="2400" dirty="0" err="1"/>
              <a:t>морська</a:t>
            </a:r>
            <a:r>
              <a:rPr lang="ru-RU" sz="2400" dirty="0"/>
              <a:t> </a:t>
            </a:r>
            <a:r>
              <a:rPr lang="ru-RU" sz="2400" dirty="0" err="1"/>
              <a:t>гармата</a:t>
            </a:r>
            <a:r>
              <a:rPr lang="ru-RU" sz="2400" dirty="0"/>
              <a:t> </a:t>
            </a:r>
            <a:r>
              <a:rPr lang="en-US" sz="2400" dirty="0"/>
              <a:t>L/45 M 15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68805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85"/>
    </mc:Choice>
    <mc:Fallback>
      <p:transition spd="slow" advTm="528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dirty="0" err="1"/>
              <a:t>Хто</a:t>
            </a:r>
            <a:r>
              <a:rPr lang="ru-RU" dirty="0"/>
              <a:t> першим </a:t>
            </a:r>
            <a:r>
              <a:rPr lang="ru-RU" dirty="0" err="1"/>
              <a:t>застосував</a:t>
            </a:r>
            <a:r>
              <a:rPr lang="ru-RU" dirty="0"/>
              <a:t> гази?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157592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err="1"/>
              <a:t>Німці</a:t>
            </a:r>
            <a:r>
              <a:rPr lang="ru-RU" dirty="0"/>
              <a:t> першими стали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отруйну</a:t>
            </a:r>
            <a:r>
              <a:rPr lang="ru-RU" dirty="0"/>
              <a:t> </a:t>
            </a:r>
            <a:r>
              <a:rPr lang="ru-RU" dirty="0" err="1"/>
              <a:t>речовину</a:t>
            </a:r>
            <a:r>
              <a:rPr lang="ru-RU" dirty="0"/>
              <a:t> у великих масштабах.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безуспішно</a:t>
            </a:r>
            <a:r>
              <a:rPr lang="ru-RU" dirty="0"/>
              <a:t> - у </a:t>
            </a:r>
            <a:r>
              <a:rPr lang="ru-RU" dirty="0" err="1"/>
              <a:t>Польщі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армії</a:t>
            </a:r>
            <a:r>
              <a:rPr lang="ru-RU" dirty="0"/>
              <a:t> в </a:t>
            </a:r>
            <a:r>
              <a:rPr lang="ru-RU" dirty="0" err="1"/>
              <a:t>січні</a:t>
            </a:r>
            <a:r>
              <a:rPr lang="ru-RU" dirty="0"/>
              <a:t> 1915 </a:t>
            </a:r>
            <a:r>
              <a:rPr lang="ru-RU" dirty="0" smtClean="0"/>
              <a:t>року (22 </a:t>
            </a:r>
            <a:r>
              <a:rPr lang="ru-RU" dirty="0" err="1" smtClean="0"/>
              <a:t>квітня</a:t>
            </a:r>
            <a:r>
              <a:rPr lang="ru-RU" dirty="0" smtClean="0"/>
              <a:t> 1915 року </a:t>
            </a:r>
            <a:r>
              <a:rPr lang="ru-RU" dirty="0" err="1" smtClean="0"/>
              <a:t>знов</a:t>
            </a:r>
            <a:r>
              <a:rPr lang="ru-RU" dirty="0" smtClean="0"/>
              <a:t> повторили).</a:t>
            </a:r>
          </a:p>
          <a:p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слідом</a:t>
            </a:r>
            <a:r>
              <a:rPr lang="ru-RU" dirty="0"/>
              <a:t> за </a:t>
            </a:r>
            <a:r>
              <a:rPr lang="ru-RU" dirty="0" err="1"/>
              <a:t>Німеччиною</a:t>
            </a:r>
            <a:r>
              <a:rPr lang="ru-RU" dirty="0"/>
              <a:t> </a:t>
            </a:r>
            <a:r>
              <a:rPr lang="ru-RU" dirty="0" err="1"/>
              <a:t>виробляти</a:t>
            </a:r>
            <a:r>
              <a:rPr lang="ru-RU" dirty="0"/>
              <a:t> і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газ стали </a:t>
            </a:r>
            <a:r>
              <a:rPr lang="ru-RU" dirty="0" err="1"/>
              <a:t>Франція</a:t>
            </a:r>
            <a:r>
              <a:rPr lang="ru-RU" dirty="0"/>
              <a:t>, Велика </a:t>
            </a:r>
            <a:r>
              <a:rPr lang="ru-RU" dirty="0" err="1"/>
              <a:t>Британія</a:t>
            </a:r>
            <a:r>
              <a:rPr lang="ru-RU" dirty="0"/>
              <a:t>, Австро-</a:t>
            </a:r>
            <a:r>
              <a:rPr lang="ru-RU" dirty="0" err="1"/>
              <a:t>Угорщина</a:t>
            </a:r>
            <a:r>
              <a:rPr lang="ru-RU" dirty="0"/>
              <a:t>, </a:t>
            </a:r>
            <a:r>
              <a:rPr lang="ru-RU" dirty="0" err="1"/>
              <a:t>Італія</a:t>
            </a:r>
            <a:r>
              <a:rPr lang="ru-RU" dirty="0"/>
              <a:t>, США і </a:t>
            </a:r>
            <a:r>
              <a:rPr lang="ru-RU" dirty="0" err="1"/>
              <a:t>Росія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зброя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ефектною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ефективною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651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5970"/>
    </mc:Choice>
    <mc:Fallback>
      <p:transition spd="slow" advTm="1597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/>
              <a:t>22 </a:t>
            </a:r>
            <a:r>
              <a:rPr lang="ru-RU" dirty="0" err="1"/>
              <a:t>квітня</a:t>
            </a:r>
            <a:r>
              <a:rPr lang="ru-RU" dirty="0"/>
              <a:t> 1915 о 17 </a:t>
            </a:r>
            <a:r>
              <a:rPr lang="ru-RU" dirty="0" err="1"/>
              <a:t>годині</a:t>
            </a:r>
            <a:r>
              <a:rPr lang="ru-RU" dirty="0"/>
              <a:t> з боку </a:t>
            </a:r>
            <a:r>
              <a:rPr lang="ru-RU" dirty="0" err="1"/>
              <a:t>німецьких</a:t>
            </a:r>
            <a:r>
              <a:rPr lang="ru-RU" dirty="0"/>
              <a:t> </a:t>
            </a:r>
            <a:r>
              <a:rPr lang="ru-RU" dirty="0" err="1"/>
              <a:t>позицій</a:t>
            </a:r>
            <a:r>
              <a:rPr lang="ru-RU" dirty="0"/>
              <a:t> у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пунктами </a:t>
            </a:r>
            <a:r>
              <a:rPr lang="ru-RU" dirty="0" err="1"/>
              <a:t>Бікштуте</a:t>
            </a:r>
            <a:r>
              <a:rPr lang="ru-RU" dirty="0"/>
              <a:t> і </a:t>
            </a:r>
            <a:r>
              <a:rPr lang="ru-RU" dirty="0" err="1"/>
              <a:t>Лангенмарк</a:t>
            </a:r>
            <a:r>
              <a:rPr lang="ru-RU" dirty="0"/>
              <a:t> </a:t>
            </a:r>
            <a:r>
              <a:rPr lang="ru-RU" dirty="0" err="1"/>
              <a:t>з'явилася</a:t>
            </a:r>
            <a:r>
              <a:rPr lang="ru-RU" dirty="0"/>
              <a:t> </a:t>
            </a:r>
            <a:r>
              <a:rPr lang="ru-RU" dirty="0" err="1"/>
              <a:t>смуга</a:t>
            </a:r>
            <a:r>
              <a:rPr lang="ru-RU" dirty="0"/>
              <a:t> </a:t>
            </a:r>
            <a:r>
              <a:rPr lang="ru-RU" dirty="0" err="1"/>
              <a:t>сіро-зеленуватого</a:t>
            </a:r>
            <a:r>
              <a:rPr lang="ru-RU" dirty="0"/>
              <a:t> </a:t>
            </a:r>
            <a:r>
              <a:rPr lang="ru-RU" dirty="0" err="1" smtClean="0"/>
              <a:t>туману.Солдати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офіцери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знаходилися</a:t>
            </a:r>
            <a:r>
              <a:rPr lang="ru-RU" dirty="0"/>
              <a:t> в траншеях </a:t>
            </a:r>
            <a:r>
              <a:rPr lang="ru-RU" dirty="0" err="1"/>
              <a:t>несподівано</a:t>
            </a:r>
            <a:r>
              <a:rPr lang="ru-RU" dirty="0"/>
              <a:t> стали </a:t>
            </a:r>
            <a:r>
              <a:rPr lang="ru-RU" dirty="0" err="1"/>
              <a:t>задихатися</a:t>
            </a:r>
            <a:r>
              <a:rPr lang="ru-RU" dirty="0"/>
              <a:t>: </a:t>
            </a:r>
            <a:r>
              <a:rPr lang="ru-RU" dirty="0" err="1"/>
              <a:t>отруйний</a:t>
            </a:r>
            <a:r>
              <a:rPr lang="ru-RU" dirty="0"/>
              <a:t> газ хлор,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утворив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туман </a:t>
            </a:r>
            <a:r>
              <a:rPr lang="ru-RU" dirty="0" err="1"/>
              <a:t>обпікав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, </a:t>
            </a:r>
            <a:r>
              <a:rPr lang="ru-RU" dirty="0" err="1"/>
              <a:t>роз'їдав</a:t>
            </a:r>
            <a:r>
              <a:rPr lang="ru-RU" dirty="0"/>
              <a:t> </a:t>
            </a:r>
            <a:r>
              <a:rPr lang="ru-RU" dirty="0" err="1"/>
              <a:t>легені</a:t>
            </a:r>
            <a:r>
              <a:rPr lang="ru-RU" dirty="0"/>
              <a:t>. </a:t>
            </a:r>
            <a:r>
              <a:rPr lang="ru-RU" dirty="0" err="1" smtClean="0"/>
              <a:t>Німецькі</a:t>
            </a:r>
            <a:r>
              <a:rPr lang="ru-RU" dirty="0" smtClean="0"/>
              <a:t> </a:t>
            </a:r>
            <a:r>
              <a:rPr lang="ru-RU" dirty="0" err="1"/>
              <a:t>війська</a:t>
            </a:r>
            <a:r>
              <a:rPr lang="ru-RU" dirty="0"/>
              <a:t> на </a:t>
            </a:r>
            <a:r>
              <a:rPr lang="ru-RU" dirty="0" err="1"/>
              <a:t>фронті</a:t>
            </a:r>
            <a:r>
              <a:rPr lang="ru-RU" dirty="0"/>
              <a:t> </a:t>
            </a:r>
            <a:r>
              <a:rPr lang="ru-RU" dirty="0" err="1"/>
              <a:t>шість</a:t>
            </a:r>
            <a:r>
              <a:rPr lang="ru-RU" dirty="0"/>
              <a:t> </a:t>
            </a:r>
            <a:r>
              <a:rPr lang="ru-RU" dirty="0" err="1"/>
              <a:t>кілометрів</a:t>
            </a:r>
            <a:r>
              <a:rPr lang="ru-RU" dirty="0"/>
              <a:t> за </a:t>
            </a:r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хвилин</a:t>
            </a:r>
            <a:r>
              <a:rPr lang="ru-RU" dirty="0"/>
              <a:t> </a:t>
            </a:r>
            <a:r>
              <a:rPr lang="ru-RU" dirty="0" err="1"/>
              <a:t>випустили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180 000 кг хлору.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газової</a:t>
            </a:r>
            <a:r>
              <a:rPr lang="ru-RU" dirty="0"/>
              <a:t> атаки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уражено</a:t>
            </a:r>
            <a:r>
              <a:rPr lang="ru-RU" dirty="0"/>
              <a:t> 15000 </a:t>
            </a:r>
            <a:r>
              <a:rPr lang="ru-RU" dirty="0" err="1"/>
              <a:t>чоловік</a:t>
            </a:r>
            <a:r>
              <a:rPr lang="ru-RU" dirty="0"/>
              <a:t>. </a:t>
            </a:r>
            <a:r>
              <a:rPr lang="ru-RU" dirty="0" err="1"/>
              <a:t>Близько</a:t>
            </a:r>
            <a:r>
              <a:rPr lang="ru-RU" dirty="0"/>
              <a:t> 5000 померло.</a:t>
            </a:r>
          </a:p>
        </p:txBody>
      </p:sp>
    </p:spTree>
    <p:extLst>
      <p:ext uri="{BB962C8B-B14F-4D97-AF65-F5344CB8AC3E}">
        <p14:creationId xmlns:p14="http://schemas.microsoft.com/office/powerpoint/2010/main" val="3246319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048"/>
    </mc:Choice>
    <mc:Fallback>
      <p:transition spd="slow" advTm="2904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dirty="0" err="1"/>
              <a:t>Метеорологічна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err="1"/>
              <a:t>Застосуванню</a:t>
            </a:r>
            <a:r>
              <a:rPr lang="ru-RU" dirty="0"/>
              <a:t> </a:t>
            </a:r>
            <a:r>
              <a:rPr lang="ru-RU" dirty="0" err="1"/>
              <a:t>отруйних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часто </a:t>
            </a:r>
            <a:r>
              <a:rPr lang="ru-RU" dirty="0" err="1"/>
              <a:t>заважав</a:t>
            </a:r>
            <a:r>
              <a:rPr lang="ru-RU" dirty="0"/>
              <a:t> </a:t>
            </a:r>
            <a:r>
              <a:rPr lang="ru-RU" dirty="0" err="1"/>
              <a:t>дощ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безглуздо</a:t>
            </a:r>
            <a:r>
              <a:rPr lang="ru-RU" dirty="0"/>
              <a:t> </a:t>
            </a:r>
            <a:r>
              <a:rPr lang="ru-RU" dirty="0" err="1"/>
              <a:t>розпорошувати</a:t>
            </a:r>
            <a:r>
              <a:rPr lang="ru-RU" dirty="0"/>
              <a:t>, коли противник </a:t>
            </a:r>
            <a:r>
              <a:rPr lang="ru-RU" dirty="0" err="1"/>
              <a:t>перебував</a:t>
            </a:r>
            <a:r>
              <a:rPr lang="ru-RU" dirty="0"/>
              <a:t> на </a:t>
            </a:r>
            <a:r>
              <a:rPr lang="ru-RU" dirty="0" err="1"/>
              <a:t>височині</a:t>
            </a:r>
            <a:r>
              <a:rPr lang="ru-RU" dirty="0"/>
              <a:t>: газ часто </a:t>
            </a:r>
            <a:r>
              <a:rPr lang="ru-RU" dirty="0" err="1"/>
              <a:t>скупчувався</a:t>
            </a:r>
            <a:r>
              <a:rPr lang="ru-RU" dirty="0"/>
              <a:t> в низинах, не </a:t>
            </a:r>
            <a:r>
              <a:rPr lang="ru-RU" dirty="0" err="1"/>
              <a:t>завдаючи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 smtClean="0"/>
              <a:t>.</a:t>
            </a:r>
          </a:p>
          <a:p>
            <a:r>
              <a:rPr lang="ru-RU" dirty="0" err="1"/>
              <a:t>Нарешті</a:t>
            </a:r>
            <a:r>
              <a:rPr lang="ru-RU" dirty="0"/>
              <a:t>, в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негайно</a:t>
            </a:r>
            <a:r>
              <a:rPr lang="ru-RU" dirty="0"/>
              <a:t> стали </a:t>
            </a:r>
            <a:r>
              <a:rPr lang="ru-RU" dirty="0" err="1"/>
              <a:t>розробляти</a:t>
            </a:r>
            <a:r>
              <a:rPr lang="ru-RU" dirty="0"/>
              <a:t> </a:t>
            </a:r>
            <a:r>
              <a:rPr lang="ru-RU" dirty="0" err="1"/>
              <a:t>контрзаходи</a:t>
            </a:r>
            <a:r>
              <a:rPr lang="ru-RU" dirty="0"/>
              <a:t>, </a:t>
            </a:r>
            <a:r>
              <a:rPr lang="ru-RU" dirty="0" err="1"/>
              <a:t>починаючи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протигазів</a:t>
            </a:r>
            <a:r>
              <a:rPr lang="ru-RU" dirty="0"/>
              <a:t> і </a:t>
            </a:r>
            <a:r>
              <a:rPr lang="ru-RU" dirty="0" err="1"/>
              <a:t>закінчуючи</a:t>
            </a:r>
            <a:r>
              <a:rPr lang="ru-RU" dirty="0"/>
              <a:t> </a:t>
            </a:r>
            <a:r>
              <a:rPr lang="ru-RU" dirty="0" err="1"/>
              <a:t>медичними</a:t>
            </a:r>
            <a:r>
              <a:rPr lang="ru-RU" dirty="0"/>
              <a:t> препаратами,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знизило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хімзброї</a:t>
            </a:r>
            <a:r>
              <a:rPr lang="ru-RU" dirty="0"/>
              <a:t>.</a:t>
            </a:r>
          </a:p>
          <a:p>
            <a:r>
              <a:rPr lang="ru-RU" dirty="0"/>
              <a:t>З </a:t>
            </a:r>
            <a:r>
              <a:rPr lang="ru-RU" dirty="0" err="1"/>
              <a:t>іншого</a:t>
            </a:r>
            <a:r>
              <a:rPr lang="ru-RU" dirty="0"/>
              <a:t> боку, страшна смерть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лякала</a:t>
            </a:r>
            <a:r>
              <a:rPr lang="ru-RU" dirty="0"/>
              <a:t> </a:t>
            </a:r>
            <a:r>
              <a:rPr lang="ru-RU" dirty="0" err="1"/>
              <a:t>настільки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сама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зеленуватої</a:t>
            </a:r>
            <a:r>
              <a:rPr lang="ru-RU" dirty="0"/>
              <a:t> хмари газу </a:t>
            </a:r>
            <a:r>
              <a:rPr lang="ru-RU" dirty="0" err="1"/>
              <a:t>дійсно</a:t>
            </a:r>
            <a:r>
              <a:rPr lang="ru-RU" dirty="0"/>
              <a:t> </a:t>
            </a:r>
            <a:r>
              <a:rPr lang="ru-RU" dirty="0" err="1"/>
              <a:t>змушувала</a:t>
            </a:r>
            <a:r>
              <a:rPr lang="ru-RU" dirty="0"/>
              <a:t> </a:t>
            </a:r>
            <a:r>
              <a:rPr lang="ru-RU" dirty="0" err="1"/>
              <a:t>солдатів</a:t>
            </a:r>
            <a:r>
              <a:rPr lang="ru-RU" dirty="0"/>
              <a:t> </a:t>
            </a:r>
            <a:r>
              <a:rPr lang="ru-RU" dirty="0" err="1"/>
              <a:t>відступати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9510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807"/>
    </mc:Choice>
    <mc:Fallback>
      <p:transition spd="slow" advTm="2180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3429000" cy="19177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1560" y="2708920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Російські солдати в противогазах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394372"/>
            <a:ext cx="3429000" cy="1917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32040" y="4725144"/>
            <a:ext cx="3429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Британські солдати,які втратили зір в результаті газової атаки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76399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49"/>
    </mc:Choice>
    <mc:Fallback>
      <p:transition spd="slow" advTm="564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dirty="0"/>
              <a:t>Танки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Mk V — </a:t>
            </a:r>
            <a:r>
              <a:rPr lang="ru-RU" dirty="0" err="1"/>
              <a:t>британський</a:t>
            </a:r>
            <a:r>
              <a:rPr lang="ru-RU" dirty="0"/>
              <a:t> </a:t>
            </a:r>
            <a:r>
              <a:rPr lang="ru-RU" dirty="0" err="1"/>
              <a:t>важкий</a:t>
            </a:r>
            <a:r>
              <a:rPr lang="ru-RU" dirty="0"/>
              <a:t> танк </a:t>
            </a:r>
            <a:r>
              <a:rPr lang="ru-RU" dirty="0" err="1"/>
              <a:t>часів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 Два </a:t>
            </a:r>
            <a:r>
              <a:rPr lang="ru-RU" dirty="0" err="1" smtClean="0"/>
              <a:t>типи</a:t>
            </a:r>
            <a:r>
              <a:rPr lang="ru-RU" dirty="0" smtClean="0"/>
              <a:t>: «</a:t>
            </a:r>
            <a:r>
              <a:rPr lang="ru-RU" dirty="0" err="1"/>
              <a:t>самець</a:t>
            </a:r>
            <a:r>
              <a:rPr lang="ru-RU" dirty="0" smtClean="0"/>
              <a:t>»</a:t>
            </a:r>
            <a:r>
              <a:rPr lang="en-US" dirty="0" smtClean="0"/>
              <a:t>—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змішаним</a:t>
            </a:r>
            <a:r>
              <a:rPr lang="ru-RU" dirty="0"/>
              <a:t> </a:t>
            </a:r>
            <a:r>
              <a:rPr lang="ru-RU" dirty="0" err="1"/>
              <a:t>гарматно-кулеметним</a:t>
            </a:r>
            <a:r>
              <a:rPr lang="ru-RU" dirty="0"/>
              <a:t> </a:t>
            </a:r>
            <a:r>
              <a:rPr lang="ru-RU" dirty="0" err="1"/>
              <a:t>озброєнням</a:t>
            </a:r>
            <a:r>
              <a:rPr lang="ru-RU" dirty="0"/>
              <a:t> і «</a:t>
            </a:r>
            <a:r>
              <a:rPr lang="ru-RU" dirty="0" err="1"/>
              <a:t>самиця</a:t>
            </a:r>
            <a:r>
              <a:rPr lang="ru-RU" dirty="0" smtClean="0"/>
              <a:t>»</a:t>
            </a:r>
            <a:r>
              <a:rPr lang="en-US" dirty="0" smtClean="0"/>
              <a:t>— </a:t>
            </a:r>
            <a:r>
              <a:rPr lang="ru-RU" dirty="0" smtClean="0"/>
              <a:t>з </a:t>
            </a:r>
            <a:r>
              <a:rPr lang="ru-RU" dirty="0" err="1" smtClean="0"/>
              <a:t>кулеметним</a:t>
            </a:r>
            <a:r>
              <a:rPr lang="ru-RU" dirty="0" smtClean="0"/>
              <a:t> </a:t>
            </a:r>
            <a:r>
              <a:rPr lang="ru-RU" dirty="0" err="1"/>
              <a:t>озброєнням</a:t>
            </a:r>
            <a:r>
              <a:rPr lang="ru-RU" dirty="0" smtClean="0"/>
              <a:t>.</a:t>
            </a:r>
          </a:p>
          <a:p>
            <a:r>
              <a:rPr lang="ru-RU" dirty="0"/>
              <a:t>Рено </a:t>
            </a:r>
            <a:r>
              <a:rPr lang="en-US" dirty="0" smtClean="0"/>
              <a:t>FT-17— </a:t>
            </a:r>
            <a:r>
              <a:rPr lang="ru-RU" dirty="0" err="1"/>
              <a:t>французький</a:t>
            </a:r>
            <a:r>
              <a:rPr lang="ru-RU" dirty="0"/>
              <a:t> легкий танк.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/>
              <a:t>першим танком з </a:t>
            </a:r>
            <a:r>
              <a:rPr lang="ru-RU" dirty="0" err="1"/>
              <a:t>гарматною</a:t>
            </a:r>
            <a:r>
              <a:rPr lang="ru-RU" dirty="0"/>
              <a:t> </a:t>
            </a:r>
            <a:r>
              <a:rPr lang="ru-RU" dirty="0" err="1"/>
              <a:t>баштою</a:t>
            </a:r>
            <a:r>
              <a:rPr lang="ru-RU" dirty="0"/>
              <a:t>, яка могла </a:t>
            </a:r>
            <a:r>
              <a:rPr lang="ru-RU" dirty="0" err="1"/>
              <a:t>обертатись</a:t>
            </a:r>
            <a:r>
              <a:rPr lang="ru-RU" dirty="0"/>
              <a:t> на 360</a:t>
            </a:r>
            <a:r>
              <a:rPr lang="ru-RU" dirty="0" smtClean="0"/>
              <a:t>°.</a:t>
            </a:r>
          </a:p>
          <a:p>
            <a:r>
              <a:rPr lang="ru-RU" dirty="0"/>
              <a:t>Танк Пороховщикова (</a:t>
            </a:r>
            <a:r>
              <a:rPr lang="ru-RU" dirty="0" err="1"/>
              <a:t>Всюдихід</a:t>
            </a:r>
            <a:r>
              <a:rPr lang="ru-RU" dirty="0"/>
              <a:t>) Пороховщиков </a:t>
            </a:r>
            <a:r>
              <a:rPr lang="ru-RU" dirty="0" err="1" smtClean="0"/>
              <a:t>зробив</a:t>
            </a:r>
            <a:r>
              <a:rPr lang="ru-RU" dirty="0" smtClean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 smtClean="0"/>
              <a:t>колісно-гусеничної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373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173"/>
    </mc:Choice>
    <mc:Fallback>
      <p:transition spd="slow" advTm="2317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2743200" cy="16093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2060848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Танк Пороховщика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541" y="188640"/>
            <a:ext cx="3060827" cy="16093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98509" y="2065633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    </a:t>
            </a:r>
            <a:r>
              <a:rPr lang="uk-UA" sz="2400" dirty="0" smtClean="0"/>
              <a:t>Танк</a:t>
            </a:r>
            <a:r>
              <a:rPr lang="en-US" sz="2400" dirty="0" smtClean="0"/>
              <a:t> MK V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409" y="2890054"/>
            <a:ext cx="3312368" cy="24482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55776" y="5676056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</a:t>
            </a:r>
            <a:r>
              <a:rPr lang="uk-UA" sz="2400" dirty="0" smtClean="0"/>
              <a:t>     Танк Рено  </a:t>
            </a:r>
            <a:r>
              <a:rPr lang="en-US" sz="2400" dirty="0" smtClean="0"/>
              <a:t>FT – 17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99828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431"/>
    </mc:Choice>
    <mc:Fallback>
      <p:transition spd="slow" advTm="543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dirty="0" err="1"/>
              <a:t>Літаки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dirty="0"/>
              <a:t>У </a:t>
            </a:r>
            <a:r>
              <a:rPr lang="ru-RU" dirty="0" err="1"/>
              <a:t>жовтні</a:t>
            </a:r>
            <a:r>
              <a:rPr lang="ru-RU" dirty="0"/>
              <a:t> 1913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 smtClean="0"/>
              <a:t>готовий</a:t>
            </a:r>
            <a:r>
              <a:rPr lang="ru-RU" dirty="0" smtClean="0"/>
              <a:t>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/>
              <a:t>чотиримоторний</a:t>
            </a:r>
            <a:r>
              <a:rPr lang="ru-RU" dirty="0"/>
              <a:t> "</a:t>
            </a:r>
            <a:r>
              <a:rPr lang="ru-RU" dirty="0" err="1"/>
              <a:t>Ілля</a:t>
            </a:r>
            <a:r>
              <a:rPr lang="ru-RU" dirty="0"/>
              <a:t> </a:t>
            </a:r>
            <a:r>
              <a:rPr lang="ru-RU" dirty="0" err="1"/>
              <a:t>Муромець</a:t>
            </a:r>
            <a:r>
              <a:rPr lang="ru-RU" dirty="0"/>
              <a:t>" - перший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важкий</a:t>
            </a:r>
            <a:r>
              <a:rPr lang="ru-RU" dirty="0"/>
              <a:t> </a:t>
            </a:r>
            <a:r>
              <a:rPr lang="ru-RU" dirty="0" err="1"/>
              <a:t>бомбардувальник</a:t>
            </a:r>
            <a:r>
              <a:rPr lang="ru-RU" dirty="0"/>
              <a:t>. Машина </a:t>
            </a:r>
            <a:r>
              <a:rPr lang="ru-RU" dirty="0" err="1"/>
              <a:t>виявилася</a:t>
            </a:r>
            <a:r>
              <a:rPr lang="ru-RU" dirty="0"/>
              <a:t> на </a:t>
            </a:r>
            <a:r>
              <a:rPr lang="ru-RU" dirty="0" err="1"/>
              <a:t>рідкість</a:t>
            </a:r>
            <a:r>
              <a:rPr lang="ru-RU" dirty="0"/>
              <a:t> </a:t>
            </a:r>
            <a:r>
              <a:rPr lang="ru-RU" dirty="0" err="1" smtClean="0"/>
              <a:t>вдалою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британців</a:t>
            </a:r>
            <a:r>
              <a:rPr lang="ru-RU" dirty="0" smtClean="0"/>
              <a:t> </a:t>
            </a:r>
            <a:r>
              <a:rPr lang="ru-RU" dirty="0"/>
              <a:t>в 1915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з'явився</a:t>
            </a:r>
            <a:r>
              <a:rPr lang="ru-RU" dirty="0"/>
              <a:t> </a:t>
            </a:r>
            <a:r>
              <a:rPr lang="en-US" dirty="0"/>
              <a:t>Handley Page Type O, </a:t>
            </a:r>
            <a:r>
              <a:rPr lang="ru-RU" dirty="0" err="1"/>
              <a:t>технологічно</a:t>
            </a:r>
            <a:r>
              <a:rPr lang="ru-RU" dirty="0"/>
              <a:t> </a:t>
            </a:r>
            <a:r>
              <a:rPr lang="ru-RU" dirty="0" err="1"/>
              <a:t>близький</a:t>
            </a:r>
            <a:r>
              <a:rPr lang="ru-RU" dirty="0"/>
              <a:t> до </a:t>
            </a:r>
            <a:r>
              <a:rPr lang="ru-RU" dirty="0" err="1"/>
              <a:t>російського</a:t>
            </a:r>
            <a:r>
              <a:rPr lang="ru-RU" dirty="0"/>
              <a:t> </a:t>
            </a:r>
            <a:r>
              <a:rPr lang="ru-RU" dirty="0" err="1"/>
              <a:t>літака</a:t>
            </a:r>
            <a:r>
              <a:rPr lang="ru-RU" dirty="0"/>
              <a:t>. </a:t>
            </a:r>
            <a:r>
              <a:rPr lang="ru-RU" dirty="0" err="1"/>
              <a:t>Німеччина</a:t>
            </a:r>
            <a:r>
              <a:rPr lang="ru-RU" dirty="0"/>
              <a:t> в 1917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отримала</a:t>
            </a:r>
            <a:r>
              <a:rPr lang="ru-RU" dirty="0"/>
              <a:t> великий </a:t>
            </a:r>
            <a:r>
              <a:rPr lang="ru-RU" dirty="0" err="1"/>
              <a:t>літак</a:t>
            </a:r>
            <a:r>
              <a:rPr lang="ru-RU" dirty="0"/>
              <a:t> </a:t>
            </a:r>
            <a:r>
              <a:rPr lang="en-US" dirty="0"/>
              <a:t>Gotha G.IV,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міг</a:t>
            </a:r>
            <a:r>
              <a:rPr lang="ru-RU" dirty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.</a:t>
            </a:r>
          </a:p>
          <a:p>
            <a:r>
              <a:rPr lang="uk-UA" dirty="0" smtClean="0"/>
              <a:t>Види літаків які використовувалися:</a:t>
            </a:r>
            <a:r>
              <a:rPr lang="en-US" dirty="0"/>
              <a:t>Albatros </a:t>
            </a:r>
            <a:r>
              <a:rPr lang="en-US" dirty="0" smtClean="0"/>
              <a:t>D.I</a:t>
            </a:r>
            <a:r>
              <a:rPr lang="uk-UA" dirty="0" smtClean="0"/>
              <a:t>.,</a:t>
            </a:r>
            <a:r>
              <a:rPr lang="en-US" dirty="0"/>
              <a:t> Breguet </a:t>
            </a:r>
            <a:r>
              <a:rPr lang="en-US" dirty="0" smtClean="0"/>
              <a:t>14</a:t>
            </a:r>
            <a:r>
              <a:rPr lang="uk-UA" dirty="0" smtClean="0"/>
              <a:t>,</a:t>
            </a:r>
            <a:r>
              <a:rPr lang="en-US" dirty="0"/>
              <a:t> Hansa-Brandenburg D.I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7167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565"/>
    </mc:Choice>
    <mc:Fallback>
      <p:transition spd="slow" advTm="2356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3810000" cy="1701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2276872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               Альбатрос </a:t>
            </a:r>
            <a:r>
              <a:rPr lang="en-US" sz="2400" dirty="0"/>
              <a:t>D.I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60648"/>
            <a:ext cx="2808312" cy="1680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96136" y="227222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       </a:t>
            </a:r>
            <a:r>
              <a:rPr lang="en-US" sz="2400" dirty="0" smtClean="0"/>
              <a:t>Breguet </a:t>
            </a:r>
            <a:r>
              <a:rPr lang="en-US" sz="2400" dirty="0"/>
              <a:t>14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140968"/>
            <a:ext cx="2857500" cy="18383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03848" y="5229200"/>
            <a:ext cx="30015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    </a:t>
            </a:r>
            <a:r>
              <a:rPr lang="en-US" sz="2400" dirty="0" smtClean="0"/>
              <a:t>Hansa-Brandenburg </a:t>
            </a:r>
            <a:r>
              <a:rPr lang="en-US" sz="2400" dirty="0"/>
              <a:t>D.I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21098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78"/>
    </mc:Choice>
    <mc:Fallback>
      <p:transition spd="slow" advTm="2978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484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Впровадження нових технологій в Першій світовій війні </vt:lpstr>
      <vt:lpstr>Хто першим застосував гази?</vt:lpstr>
      <vt:lpstr>Презентация PowerPoint</vt:lpstr>
      <vt:lpstr>Метеорологічна залежність</vt:lpstr>
      <vt:lpstr>Презентация PowerPoint</vt:lpstr>
      <vt:lpstr>Танки Першої світової війни</vt:lpstr>
      <vt:lpstr>Презентация PowerPoint</vt:lpstr>
      <vt:lpstr>Літаки</vt:lpstr>
      <vt:lpstr>Презентация PowerPoint</vt:lpstr>
      <vt:lpstr>Зброя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Впровадження нових технологій в Першій світовій війні </dc:title>
  <dc:creator>ANNA</dc:creator>
  <cp:lastModifiedBy>ANNA</cp:lastModifiedBy>
  <cp:revision>8</cp:revision>
  <dcterms:created xsi:type="dcterms:W3CDTF">2014-10-22T16:04:07Z</dcterms:created>
  <dcterms:modified xsi:type="dcterms:W3CDTF">2014-10-22T16:56:46Z</dcterms:modified>
</cp:coreProperties>
</file>