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86" r:id="rId7"/>
    <p:sldId id="299" r:id="rId8"/>
    <p:sldId id="296" r:id="rId9"/>
    <p:sldId id="288" r:id="rId10"/>
    <p:sldId id="298" r:id="rId11"/>
    <p:sldId id="289" r:id="rId12"/>
    <p:sldId id="290" r:id="rId13"/>
    <p:sldId id="287" r:id="rId14"/>
    <p:sldId id="291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8B204-034C-468A-A9CF-FA96EE3D603F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2C789-1FFF-4B6B-8DE7-3F18D9E99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D6C2A-FFC5-45E8-A996-AA7DC5C543E4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26B70-6417-47AC-8746-8DC88AA70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4F82D-89F9-4243-A8EC-295FB4016CE0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9A1E8-65AB-4742-AA61-49B7BD431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76CC-C476-4184-B30A-29956677924C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E7213-286E-4294-8753-E2A46D56C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7E48F-9576-484F-AB89-02C0C1BA19B9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96D97-C1A8-4007-A43C-BDB18C51A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FE495-05C4-4B26-81BC-D7F828CB3C08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83FE2-CB8B-4000-9DDF-8BA73A313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1AFEF-48E4-4828-901F-2A7AFD21DD95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C8812-5D57-438D-9D82-0222CD56F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21F16-BC98-4484-B948-B175EF06789D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2CE90-EECB-49FA-A490-BE5690C09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D2F77-2F66-431A-B316-F8433343FD3B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FEDB9-90A9-49A0-8379-2F1A5A6C5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245A5-59B0-4FA0-BE22-81EB4B73EC3D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7CBD-163F-488C-A349-5F51C6594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D5FD8-8860-419C-A589-C649A3D37AA7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A729-53B6-403C-A4D3-3463D14E3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4AE2DC-1194-47E3-8423-FDCEEAD85350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0473C5-2985-4439-B300-C953CBB30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9" r:id="rId5"/>
    <p:sldLayoutId id="2147483694" r:id="rId6"/>
    <p:sldLayoutId id="2147483700" r:id="rId7"/>
    <p:sldLayoutId id="2147483701" r:id="rId8"/>
    <p:sldLayoutId id="2147483702" r:id="rId9"/>
    <p:sldLayoutId id="2147483693" r:id="rId10"/>
    <p:sldLayoutId id="21474837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США в 1877 – 1900роках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Становлення антимонопольного законодавства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43487"/>
          </a:xfrm>
        </p:spPr>
        <p:txBody>
          <a:bodyPr>
            <a:normAutofit fontScale="625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Акт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і </a:t>
            </a:r>
            <a:r>
              <a:rPr lang="ru-RU" dirty="0" err="1"/>
              <a:t>комерції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протизаконних</a:t>
            </a:r>
            <a:r>
              <a:rPr lang="ru-RU" dirty="0"/>
              <a:t> </a:t>
            </a:r>
            <a:r>
              <a:rPr lang="ru-RU" dirty="0" err="1"/>
              <a:t>обмежень</a:t>
            </a:r>
            <a:r>
              <a:rPr lang="ru-RU" dirty="0"/>
              <a:t> і </a:t>
            </a:r>
            <a:r>
              <a:rPr lang="ru-RU" dirty="0" err="1"/>
              <a:t>монополії</a:t>
            </a:r>
            <a:r>
              <a:rPr lang="ru-RU" dirty="0"/>
              <a:t> (закон </a:t>
            </a:r>
            <a:r>
              <a:rPr lang="ru-RU" dirty="0" err="1"/>
              <a:t>Шермана</a:t>
            </a:r>
            <a:r>
              <a:rPr lang="ru-RU" dirty="0"/>
              <a:t>)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, угода у </a:t>
            </a:r>
            <a:r>
              <a:rPr lang="ru-RU" dirty="0" err="1"/>
              <a:t>вигляді</a:t>
            </a:r>
            <a:r>
              <a:rPr lang="ru-RU" dirty="0"/>
              <a:t> тресту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подібній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, яка </a:t>
            </a:r>
            <a:r>
              <a:rPr lang="ru-RU" dirty="0" err="1"/>
              <a:t>перешкоджає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окремими</a:t>
            </a:r>
            <a:r>
              <a:rPr lang="ru-RU" dirty="0"/>
              <a:t> штатами </a:t>
            </a:r>
            <a:r>
              <a:rPr lang="ru-RU" dirty="0" err="1"/>
              <a:t>або</a:t>
            </a:r>
            <a:r>
              <a:rPr lang="ru-RU" dirty="0"/>
              <a:t> з </a:t>
            </a:r>
            <a:r>
              <a:rPr lang="ru-RU" dirty="0" err="1"/>
              <a:t>іноземними</a:t>
            </a:r>
            <a:r>
              <a:rPr lang="ru-RU" dirty="0"/>
              <a:t> державами, </a:t>
            </a:r>
            <a:r>
              <a:rPr lang="ru-RU" dirty="0" err="1"/>
              <a:t>оголошується</a:t>
            </a:r>
            <a:r>
              <a:rPr lang="ru-RU" dirty="0"/>
              <a:t> незаконною. Всякий, </a:t>
            </a:r>
            <a:r>
              <a:rPr lang="ru-RU" dirty="0" err="1"/>
              <a:t>хто</a:t>
            </a:r>
            <a:r>
              <a:rPr lang="ru-RU" dirty="0"/>
              <a:t> укладе </a:t>
            </a:r>
            <a:r>
              <a:rPr lang="ru-RU" dirty="0" err="1"/>
              <a:t>таку</a:t>
            </a:r>
            <a:r>
              <a:rPr lang="ru-RU" dirty="0"/>
              <a:t> угоду </a:t>
            </a:r>
            <a:r>
              <a:rPr lang="ru-RU" dirty="0" err="1"/>
              <a:t>або</a:t>
            </a:r>
            <a:r>
              <a:rPr lang="ru-RU" dirty="0"/>
              <a:t> буде </a:t>
            </a:r>
            <a:r>
              <a:rPr lang="ru-RU" dirty="0" err="1"/>
              <a:t>втягнутий</a:t>
            </a:r>
            <a:r>
              <a:rPr lang="ru-RU" dirty="0"/>
              <a:t> в </a:t>
            </a:r>
            <a:r>
              <a:rPr lang="ru-RU" dirty="0" err="1"/>
              <a:t>подібну</a:t>
            </a:r>
            <a:r>
              <a:rPr lang="ru-RU" dirty="0"/>
              <a:t> </a:t>
            </a:r>
            <a:r>
              <a:rPr lang="ru-RU" dirty="0" err="1"/>
              <a:t>змову</a:t>
            </a:r>
            <a:r>
              <a:rPr lang="ru-RU" dirty="0"/>
              <a:t>, </a:t>
            </a:r>
            <a:r>
              <a:rPr lang="ru-RU" dirty="0" err="1"/>
              <a:t>розглядатиметься</a:t>
            </a:r>
            <a:r>
              <a:rPr lang="ru-RU" dirty="0"/>
              <a:t>, як </a:t>
            </a:r>
            <a:r>
              <a:rPr lang="ru-RU" dirty="0" err="1"/>
              <a:t>винний</a:t>
            </a:r>
            <a:r>
              <a:rPr lang="ru-RU" dirty="0"/>
              <a:t> у проступку,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карається</a:t>
            </a:r>
            <a:r>
              <a:rPr lang="ru-RU" dirty="0"/>
              <a:t> судом, і за </a:t>
            </a:r>
            <a:r>
              <a:rPr lang="ru-RU" dirty="0" err="1"/>
              <a:t>рішенням</a:t>
            </a:r>
            <a:r>
              <a:rPr lang="ru-RU" dirty="0"/>
              <a:t> суду буде </a:t>
            </a:r>
            <a:r>
              <a:rPr lang="ru-RU" dirty="0" err="1"/>
              <a:t>засуджений</a:t>
            </a:r>
            <a:r>
              <a:rPr lang="ru-RU" dirty="0"/>
              <a:t> до штрафу до 5 тис. </a:t>
            </a:r>
            <a:r>
              <a:rPr lang="ru-RU" dirty="0" err="1"/>
              <a:t>доларів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до тюремного </a:t>
            </a:r>
            <a:r>
              <a:rPr lang="ru-RU" dirty="0" err="1"/>
              <a:t>ув'язнення</a:t>
            </a:r>
            <a:r>
              <a:rPr lang="ru-RU" dirty="0"/>
              <a:t> до одного року, 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розсудом</a:t>
            </a:r>
            <a:r>
              <a:rPr lang="ru-RU" dirty="0"/>
              <a:t> </a:t>
            </a:r>
            <a:r>
              <a:rPr lang="ru-RU" dirty="0" smtClean="0"/>
              <a:t>суду. Всякий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зазнає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ділі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майні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особи,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, </a:t>
            </a:r>
            <a:r>
              <a:rPr lang="ru-RU" dirty="0" err="1"/>
              <a:t>забороненою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оголошеною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актом незаконною,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шукати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в будь-</a:t>
            </a:r>
            <a:r>
              <a:rPr lang="ru-RU" dirty="0" err="1"/>
              <a:t>якому</a:t>
            </a:r>
            <a:r>
              <a:rPr lang="ru-RU" dirty="0"/>
              <a:t> судовому </a:t>
            </a:r>
            <a:r>
              <a:rPr lang="ru-RU" dirty="0" err="1"/>
              <a:t>окрузі</a:t>
            </a:r>
            <a:r>
              <a:rPr lang="ru-RU" dirty="0"/>
              <a:t> </a:t>
            </a:r>
            <a:r>
              <a:rPr lang="ru-RU" dirty="0" err="1"/>
              <a:t>Сполучених</a:t>
            </a:r>
            <a:r>
              <a:rPr lang="ru-RU" dirty="0"/>
              <a:t> </a:t>
            </a:r>
            <a:r>
              <a:rPr lang="ru-RU" dirty="0" err="1"/>
              <a:t>Штатів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проживає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буде </a:t>
            </a:r>
            <a:r>
              <a:rPr lang="ru-RU" dirty="0" err="1"/>
              <a:t>виявлений</a:t>
            </a:r>
            <a:r>
              <a:rPr lang="ru-RU" dirty="0"/>
              <a:t> </a:t>
            </a:r>
            <a:r>
              <a:rPr lang="ru-RU" dirty="0" err="1"/>
              <a:t>відповідач</a:t>
            </a:r>
            <a:r>
              <a:rPr lang="ru-RU" dirty="0"/>
              <a:t>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</a:t>
            </a:r>
            <a:r>
              <a:rPr lang="ru-RU" dirty="0" err="1"/>
              <a:t>завданої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</a:t>
            </a:r>
            <a:r>
              <a:rPr lang="ru-RU" dirty="0" err="1"/>
              <a:t>одержить</a:t>
            </a:r>
            <a:r>
              <a:rPr lang="ru-RU" dirty="0"/>
              <a:t> </a:t>
            </a:r>
            <a:r>
              <a:rPr lang="ru-RU" dirty="0" err="1"/>
              <a:t>потрійне</a:t>
            </a:r>
            <a:r>
              <a:rPr lang="ru-RU" dirty="0"/>
              <a:t> </a:t>
            </a:r>
            <a:r>
              <a:rPr lang="ru-RU" dirty="0" err="1"/>
              <a:t>відшкодування</a:t>
            </a:r>
            <a:r>
              <a:rPr lang="ru-RU" dirty="0"/>
              <a:t> </a:t>
            </a:r>
            <a:r>
              <a:rPr lang="ru-RU" dirty="0" err="1"/>
              <a:t>завданої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судові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звичайну</a:t>
            </a:r>
            <a:r>
              <a:rPr lang="ru-RU" dirty="0"/>
              <a:t> </a:t>
            </a:r>
            <a:r>
              <a:rPr lang="ru-RU" dirty="0" err="1"/>
              <a:t>платню</a:t>
            </a:r>
            <a:r>
              <a:rPr lang="ru-RU" dirty="0"/>
              <a:t> адвокату.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накладав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закон на </a:t>
            </a:r>
            <a:r>
              <a:rPr lang="ru-RU" dirty="0" err="1"/>
              <a:t>підприємців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монополій</a:t>
            </a:r>
            <a:r>
              <a:rPr lang="ru-RU" dirty="0"/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Політичне життя.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В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чверті</a:t>
            </a:r>
            <a:r>
              <a:rPr lang="ru-RU" dirty="0"/>
              <a:t> XIX ст. у США остаточно </a:t>
            </a:r>
            <a:r>
              <a:rPr lang="ru-RU" dirty="0" err="1"/>
              <a:t>утвердилася</a:t>
            </a:r>
            <a:r>
              <a:rPr lang="ru-RU" dirty="0"/>
              <a:t> </a:t>
            </a:r>
            <a:r>
              <a:rPr lang="ru-RU" dirty="0" err="1"/>
              <a:t>республіка</a:t>
            </a:r>
            <a:r>
              <a:rPr lang="ru-RU" dirty="0"/>
              <a:t> </a:t>
            </a:r>
            <a:r>
              <a:rPr lang="ru-RU" dirty="0" err="1"/>
              <a:t>президентського</a:t>
            </a:r>
            <a:r>
              <a:rPr lang="ru-RU" dirty="0"/>
              <a:t> типу і </a:t>
            </a:r>
            <a:r>
              <a:rPr lang="ru-RU" dirty="0" err="1"/>
              <a:t>двопартійна</a:t>
            </a:r>
            <a:r>
              <a:rPr lang="ru-RU" dirty="0"/>
              <a:t> </a:t>
            </a:r>
            <a:r>
              <a:rPr lang="ru-RU" dirty="0" smtClean="0"/>
              <a:t>система.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Прихильники</a:t>
            </a:r>
            <a:r>
              <a:rPr lang="ru-RU" dirty="0" smtClean="0"/>
              <a:t> </a:t>
            </a:r>
            <a:r>
              <a:rPr lang="ru-RU" dirty="0" err="1"/>
              <a:t>політиків</a:t>
            </a:r>
            <a:r>
              <a:rPr lang="ru-RU" dirty="0"/>
              <a:t> </a:t>
            </a:r>
            <a:r>
              <a:rPr lang="ru-RU" dirty="0" err="1"/>
              <a:t>Півночі</a:t>
            </a:r>
            <a:r>
              <a:rPr lang="ru-RU" dirty="0"/>
              <a:t> США </a:t>
            </a:r>
            <a:r>
              <a:rPr lang="ru-RU" dirty="0" err="1"/>
              <a:t>склали</a:t>
            </a:r>
            <a:r>
              <a:rPr lang="ru-RU" dirty="0"/>
              <a:t> ядро </a:t>
            </a:r>
            <a:r>
              <a:rPr lang="ru-RU" dirty="0" err="1"/>
              <a:t>республіканської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, а </a:t>
            </a:r>
            <a:r>
              <a:rPr lang="ru-RU" dirty="0" err="1"/>
              <a:t>Півдня</a:t>
            </a:r>
            <a:r>
              <a:rPr lang="ru-RU" dirty="0"/>
              <a:t> - </a:t>
            </a:r>
            <a:r>
              <a:rPr lang="ru-RU" dirty="0" err="1"/>
              <a:t>демократичної</a:t>
            </a:r>
            <a:r>
              <a:rPr lang="ru-RU" dirty="0"/>
              <a:t>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До </a:t>
            </a:r>
            <a:r>
              <a:rPr lang="ru-RU" dirty="0"/>
              <a:t>початку XX ст. </a:t>
            </a:r>
            <a:r>
              <a:rPr lang="ru-RU" dirty="0" err="1"/>
              <a:t>різниця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республіканською</a:t>
            </a:r>
            <a:r>
              <a:rPr lang="ru-RU" dirty="0"/>
              <a:t> та демократичною </a:t>
            </a:r>
            <a:r>
              <a:rPr lang="ru-RU" dirty="0" err="1"/>
              <a:t>партіями</a:t>
            </a:r>
            <a:r>
              <a:rPr lang="ru-RU" dirty="0"/>
              <a:t> практично </a:t>
            </a:r>
            <a:r>
              <a:rPr lang="ru-RU" dirty="0" err="1"/>
              <a:t>зникла</a:t>
            </a:r>
            <a:r>
              <a:rPr lang="ru-RU" dirty="0"/>
              <a:t>, </a:t>
            </a:r>
            <a:r>
              <a:rPr lang="ru-RU" dirty="0" err="1"/>
              <a:t>обидві</a:t>
            </a:r>
            <a:r>
              <a:rPr lang="ru-RU" dirty="0"/>
              <a:t> </a:t>
            </a:r>
            <a:r>
              <a:rPr lang="ru-RU" dirty="0" err="1"/>
              <a:t>парти</a:t>
            </a:r>
            <a:r>
              <a:rPr lang="ru-RU" dirty="0"/>
              <a:t> </a:t>
            </a:r>
            <a:r>
              <a:rPr lang="ru-RU" dirty="0" err="1"/>
              <a:t>обстоювали</a:t>
            </a:r>
            <a:r>
              <a:rPr lang="ru-RU" dirty="0"/>
              <a:t>, </a:t>
            </a:r>
            <a:r>
              <a:rPr lang="ru-RU" dirty="0" err="1"/>
              <a:t>тогочасний</a:t>
            </a:r>
            <a:r>
              <a:rPr lang="ru-RU" dirty="0"/>
              <a:t> </a:t>
            </a:r>
            <a:r>
              <a:rPr lang="ru-RU" dirty="0" err="1"/>
              <a:t>суспільний</a:t>
            </a:r>
            <a:r>
              <a:rPr lang="ru-RU" dirty="0"/>
              <a:t> і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устрій</a:t>
            </a:r>
            <a:r>
              <a:rPr lang="ru-RU" dirty="0"/>
              <a:t> США.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790700"/>
            <a:ext cx="44481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768350" y="5229225"/>
            <a:ext cx="3222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/>
              </a:rPr>
              <a:t>Карикатура на двопартійну систему США (слон – символ Республіканської партії; осел – символ Демократичної партії)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Расова політика. Юридичне оформлення сегрегації на півдні США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/>
              <a:t>Хоча</a:t>
            </a:r>
            <a:r>
              <a:rPr lang="ru-RU" dirty="0"/>
              <a:t> 14-та і 15-та поправки до </a:t>
            </a:r>
            <a:r>
              <a:rPr lang="ru-RU" dirty="0" err="1"/>
              <a:t>Конституції</a:t>
            </a:r>
            <a:r>
              <a:rPr lang="ru-RU" dirty="0"/>
              <a:t> США надавали </a:t>
            </a:r>
            <a:r>
              <a:rPr lang="ru-RU" dirty="0" err="1"/>
              <a:t>темношкірому</a:t>
            </a:r>
            <a:r>
              <a:rPr lang="ru-RU" dirty="0"/>
              <a:t> </a:t>
            </a:r>
            <a:r>
              <a:rPr lang="ru-RU" dirty="0" err="1"/>
              <a:t>населенню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громадянські</a:t>
            </a:r>
            <a:r>
              <a:rPr lang="ru-RU" dirty="0"/>
              <a:t> права,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рівноправності</a:t>
            </a:r>
            <a:r>
              <a:rPr lang="ru-RU" dirty="0"/>
              <a:t> </a:t>
            </a:r>
            <a:r>
              <a:rPr lang="ru-RU" dirty="0" err="1"/>
              <a:t>колишні</a:t>
            </a:r>
            <a:r>
              <a:rPr lang="ru-RU" dirty="0"/>
              <a:t> </a:t>
            </a:r>
            <a:r>
              <a:rPr lang="ru-RU" dirty="0" err="1"/>
              <a:t>раби</a:t>
            </a:r>
            <a:r>
              <a:rPr lang="ru-RU" dirty="0"/>
              <a:t> так і не </a:t>
            </a:r>
            <a:r>
              <a:rPr lang="ru-RU" dirty="0" err="1"/>
              <a:t>домоглися</a:t>
            </a:r>
            <a:r>
              <a:rPr lang="ru-RU" dirty="0"/>
              <a:t>. </a:t>
            </a:r>
            <a:r>
              <a:rPr lang="ru-RU" dirty="0" err="1"/>
              <a:t>Прийняті</a:t>
            </a:r>
            <a:r>
              <a:rPr lang="ru-RU" dirty="0"/>
              <a:t>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південних</a:t>
            </a:r>
            <a:r>
              <a:rPr lang="ru-RU" dirty="0"/>
              <a:t> штатах «</a:t>
            </a:r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кодекси</a:t>
            </a:r>
            <a:r>
              <a:rPr lang="ru-RU" dirty="0"/>
              <a:t>» узаконили режим </a:t>
            </a:r>
            <a:r>
              <a:rPr lang="ru-RU" dirty="0" err="1"/>
              <a:t>расової</a:t>
            </a:r>
            <a:r>
              <a:rPr lang="ru-RU" dirty="0"/>
              <a:t> </a:t>
            </a:r>
            <a:r>
              <a:rPr lang="ru-RU" dirty="0" err="1"/>
              <a:t>сегрегації</a:t>
            </a:r>
            <a:r>
              <a:rPr lang="ru-RU" dirty="0"/>
              <a:t> - </a:t>
            </a:r>
            <a:r>
              <a:rPr lang="ru-RU" dirty="0" err="1"/>
              <a:t>окремого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 правами </a:t>
            </a:r>
            <a:r>
              <a:rPr lang="ru-RU" dirty="0" err="1"/>
              <a:t>афроамериканців</a:t>
            </a:r>
            <a:r>
              <a:rPr lang="ru-RU" dirty="0"/>
              <a:t> і </a:t>
            </a:r>
            <a:r>
              <a:rPr lang="ru-RU" dirty="0" err="1"/>
              <a:t>білих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. У </a:t>
            </a:r>
            <a:r>
              <a:rPr lang="ru-RU" dirty="0" err="1"/>
              <a:t>лікарнях</a:t>
            </a:r>
            <a:r>
              <a:rPr lang="ru-RU" dirty="0"/>
              <a:t> </a:t>
            </a:r>
            <a:r>
              <a:rPr lang="ru-RU" dirty="0" err="1"/>
              <a:t>створювалися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палати</a:t>
            </a:r>
            <a:r>
              <a:rPr lang="ru-RU" dirty="0"/>
              <a:t> для </a:t>
            </a:r>
            <a:r>
              <a:rPr lang="ru-RU" dirty="0" err="1"/>
              <a:t>чорношкірих</a:t>
            </a:r>
            <a:r>
              <a:rPr lang="ru-RU" dirty="0"/>
              <a:t> і </a:t>
            </a:r>
            <a:r>
              <a:rPr lang="ru-RU" dirty="0" err="1"/>
              <a:t>білих</a:t>
            </a:r>
            <a:r>
              <a:rPr lang="ru-RU" dirty="0"/>
              <a:t>, у </a:t>
            </a:r>
            <a:r>
              <a:rPr lang="ru-RU" dirty="0" err="1"/>
              <a:t>поїздах</a:t>
            </a:r>
            <a:r>
              <a:rPr lang="ru-RU" dirty="0"/>
              <a:t>, ресторанах, театрах -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. У </a:t>
            </a:r>
            <a:r>
              <a:rPr lang="ru-RU" dirty="0" err="1"/>
              <a:t>деяких</a:t>
            </a:r>
            <a:r>
              <a:rPr lang="ru-RU" dirty="0"/>
              <a:t> штатах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заборонено </a:t>
            </a:r>
            <a:r>
              <a:rPr lang="ru-RU" dirty="0" err="1"/>
              <a:t>змішані</a:t>
            </a:r>
            <a:r>
              <a:rPr lang="ru-RU" dirty="0"/>
              <a:t> </a:t>
            </a:r>
            <a:r>
              <a:rPr lang="ru-RU" dirty="0" err="1"/>
              <a:t>шлюби</a:t>
            </a:r>
            <a:r>
              <a:rPr lang="ru-RU" dirty="0"/>
              <a:t>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/>
              <a:t>Дискримінації</a:t>
            </a:r>
            <a:r>
              <a:rPr lang="ru-RU" dirty="0"/>
              <a:t> </a:t>
            </a:r>
            <a:r>
              <a:rPr lang="ru-RU" dirty="0" err="1"/>
              <a:t>піддавалися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корінні</a:t>
            </a:r>
            <a:r>
              <a:rPr lang="ru-RU" dirty="0"/>
              <a:t> </a:t>
            </a:r>
            <a:r>
              <a:rPr lang="ru-RU" dirty="0" err="1"/>
              <a:t>мешканці</a:t>
            </a:r>
            <a:r>
              <a:rPr lang="ru-RU" dirty="0"/>
              <a:t> Америки - </a:t>
            </a:r>
            <a:r>
              <a:rPr lang="ru-RU" dirty="0" err="1"/>
              <a:t>індіанці</a:t>
            </a:r>
            <a:r>
              <a:rPr lang="ru-RU" dirty="0"/>
              <a:t>. </a:t>
            </a:r>
            <a:r>
              <a:rPr lang="ru-RU" dirty="0" err="1"/>
              <a:t>Вцілілим</a:t>
            </a:r>
            <a:r>
              <a:rPr lang="ru-RU" dirty="0"/>
              <a:t> </a:t>
            </a:r>
            <a:r>
              <a:rPr lang="ru-RU" dirty="0" err="1"/>
              <a:t>індіанським</a:t>
            </a:r>
            <a:r>
              <a:rPr lang="ru-RU" dirty="0"/>
              <a:t> племенам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відведено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в </a:t>
            </a:r>
            <a:r>
              <a:rPr lang="ru-RU" dirty="0" err="1"/>
              <a:t>окремих</a:t>
            </a:r>
            <a:r>
              <a:rPr lang="ru-RU" dirty="0"/>
              <a:t> районах -</a:t>
            </a:r>
            <a:r>
              <a:rPr lang="ru-RU" dirty="0" err="1"/>
              <a:t>резервації</a:t>
            </a:r>
            <a:r>
              <a:rPr lang="ru-RU" dirty="0"/>
              <a:t>. Але </a:t>
            </a:r>
            <a:r>
              <a:rPr lang="ru-RU" dirty="0" err="1"/>
              <a:t>незабаром</a:t>
            </a:r>
            <a:r>
              <a:rPr lang="ru-RU" dirty="0"/>
              <a:t> і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знадобилися</a:t>
            </a:r>
            <a:r>
              <a:rPr lang="ru-RU" dirty="0"/>
              <a:t> </a:t>
            </a:r>
            <a:r>
              <a:rPr lang="ru-RU" dirty="0" err="1"/>
              <a:t>федеральній</a:t>
            </a:r>
            <a:r>
              <a:rPr lang="ru-RU" dirty="0"/>
              <a:t> </a:t>
            </a:r>
            <a:r>
              <a:rPr lang="ru-RU" dirty="0" err="1"/>
              <a:t>владі</a:t>
            </a:r>
            <a:r>
              <a:rPr lang="ru-RU" dirty="0"/>
              <a:t>. У 1887 р.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прийнято</a:t>
            </a:r>
            <a:r>
              <a:rPr lang="ru-RU" dirty="0"/>
              <a:t> закон </a:t>
            </a:r>
            <a:r>
              <a:rPr lang="ru-RU" dirty="0" err="1"/>
              <a:t>Дауеса</a:t>
            </a:r>
            <a:r>
              <a:rPr lang="ru-RU" dirty="0"/>
              <a:t>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індіанців</a:t>
            </a:r>
            <a:r>
              <a:rPr lang="ru-RU" dirty="0"/>
              <a:t> </a:t>
            </a:r>
            <a:r>
              <a:rPr lang="ru-RU" dirty="0" err="1"/>
              <a:t>позбавили</a:t>
            </a:r>
            <a:r>
              <a:rPr lang="ru-RU" dirty="0"/>
              <a:t> </a:t>
            </a:r>
            <a:r>
              <a:rPr lang="ru-RU" dirty="0" err="1"/>
              <a:t>кращих</a:t>
            </a:r>
            <a:r>
              <a:rPr lang="ru-RU" dirty="0"/>
              <a:t> земель,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залишалися</a:t>
            </a:r>
            <a:r>
              <a:rPr lang="ru-RU" dirty="0"/>
              <a:t> в них. Лише в </a:t>
            </a:r>
            <a:r>
              <a:rPr lang="ru-RU" dirty="0" err="1" smtClean="0"/>
              <a:t>Оклахомі</a:t>
            </a:r>
            <a:r>
              <a:rPr lang="ru-RU" dirty="0" smtClean="0"/>
              <a:t> </a:t>
            </a:r>
            <a:r>
              <a:rPr lang="ru-RU" dirty="0"/>
              <a:t>вони </a:t>
            </a:r>
            <a:r>
              <a:rPr lang="ru-RU" dirty="0" err="1"/>
              <a:t>втратили</a:t>
            </a:r>
            <a:r>
              <a:rPr lang="ru-RU" dirty="0"/>
              <a:t> за 20 </a:t>
            </a:r>
            <a:r>
              <a:rPr lang="ru-RU" dirty="0" err="1"/>
              <a:t>років</a:t>
            </a:r>
            <a:r>
              <a:rPr lang="ru-RU" dirty="0"/>
              <a:t> 90 %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Расистська організація </a:t>
            </a:r>
            <a:r>
              <a:rPr lang="uk-UA" dirty="0" err="1" smtClean="0"/>
              <a:t>ку-</a:t>
            </a:r>
            <a:r>
              <a:rPr lang="uk-UA" dirty="0" smtClean="0"/>
              <a:t> </a:t>
            </a:r>
            <a:r>
              <a:rPr lang="uk-UA" dirty="0" err="1" smtClean="0"/>
              <a:t>клукс</a:t>
            </a:r>
            <a:r>
              <a:rPr lang="uk-UA" dirty="0" smtClean="0"/>
              <a:t> - клан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9838" y="1268413"/>
            <a:ext cx="5211762" cy="5453062"/>
          </a:xfrm>
        </p:spPr>
        <p:txBody>
          <a:bodyPr>
            <a:normAutofit fontScale="5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900" dirty="0" smtClean="0"/>
              <a:t>"... </a:t>
            </a:r>
            <a:r>
              <a:rPr lang="ru-RU" sz="2900" dirty="0"/>
              <a:t>Ку-клукс-клан, </a:t>
            </a:r>
            <a:r>
              <a:rPr lang="ru-RU" sz="2900" dirty="0" err="1"/>
              <a:t>або</a:t>
            </a:r>
            <a:r>
              <a:rPr lang="ru-RU" sz="2900" dirty="0"/>
              <a:t> Невидима </a:t>
            </a:r>
            <a:r>
              <a:rPr lang="ru-RU" sz="2900" dirty="0" err="1"/>
              <a:t>Імперія</a:t>
            </a:r>
            <a:r>
              <a:rPr lang="ru-RU" sz="2900" dirty="0"/>
              <a:t> </a:t>
            </a:r>
            <a:r>
              <a:rPr lang="ru-RU" sz="2900" dirty="0" err="1"/>
              <a:t>Півдня</a:t>
            </a:r>
            <a:r>
              <a:rPr lang="ru-RU" sz="2900" dirty="0"/>
              <a:t>, </a:t>
            </a:r>
            <a:r>
              <a:rPr lang="ru-RU" sz="2900" dirty="0" err="1"/>
              <a:t>що</a:t>
            </a:r>
            <a:r>
              <a:rPr lang="ru-RU" sz="2900" dirty="0"/>
              <a:t> </a:t>
            </a:r>
            <a:r>
              <a:rPr lang="ru-RU" sz="2900" dirty="0" err="1"/>
              <a:t>включає</a:t>
            </a:r>
            <a:r>
              <a:rPr lang="ru-RU" sz="2900" dirty="0"/>
              <a:t> в себе </a:t>
            </a:r>
            <a:r>
              <a:rPr lang="ru-RU" sz="2900" dirty="0" err="1"/>
              <a:t>велику</a:t>
            </a:r>
            <a:r>
              <a:rPr lang="ru-RU" sz="2900" dirty="0"/>
              <a:t> </a:t>
            </a:r>
            <a:r>
              <a:rPr lang="ru-RU" sz="2900" dirty="0" err="1"/>
              <a:t>кількість</a:t>
            </a:r>
            <a:r>
              <a:rPr lang="ru-RU" sz="2900" dirty="0"/>
              <a:t> людей самих </a:t>
            </a:r>
            <a:r>
              <a:rPr lang="ru-RU" sz="2900" dirty="0" err="1"/>
              <a:t>різних</a:t>
            </a:r>
            <a:r>
              <a:rPr lang="ru-RU" sz="2900" dirty="0"/>
              <a:t> </a:t>
            </a:r>
            <a:r>
              <a:rPr lang="ru-RU" sz="2900" dirty="0" err="1"/>
              <a:t>класів</a:t>
            </a:r>
            <a:r>
              <a:rPr lang="ru-RU" sz="2900" dirty="0"/>
              <a:t>, </a:t>
            </a:r>
            <a:r>
              <a:rPr lang="ru-RU" sz="2900" dirty="0" err="1"/>
              <a:t>що</a:t>
            </a:r>
            <a:r>
              <a:rPr lang="ru-RU" sz="2900" dirty="0"/>
              <a:t> </a:t>
            </a:r>
            <a:r>
              <a:rPr lang="ru-RU" sz="2900" dirty="0" err="1"/>
              <a:t>володіє</a:t>
            </a:r>
            <a:r>
              <a:rPr lang="ru-RU" sz="2900" dirty="0"/>
              <a:t> </a:t>
            </a:r>
            <a:r>
              <a:rPr lang="ru-RU" sz="2900" dirty="0" err="1"/>
              <a:t>власною</a:t>
            </a:r>
            <a:r>
              <a:rPr lang="ru-RU" sz="2900" dirty="0"/>
              <a:t> </a:t>
            </a:r>
            <a:r>
              <a:rPr lang="ru-RU" sz="2900" dirty="0" err="1"/>
              <a:t>конституцією</a:t>
            </a:r>
            <a:r>
              <a:rPr lang="ru-RU" sz="2900" dirty="0"/>
              <a:t> і законами, </a:t>
            </a:r>
            <a:r>
              <a:rPr lang="ru-RU" sz="2900" dirty="0" err="1"/>
              <a:t>здійснює</a:t>
            </a:r>
            <a:r>
              <a:rPr lang="ru-RU" sz="2900" dirty="0"/>
              <a:t> </a:t>
            </a:r>
            <a:r>
              <a:rPr lang="ru-RU" sz="2900" dirty="0" err="1"/>
              <a:t>насильницькі</a:t>
            </a:r>
            <a:r>
              <a:rPr lang="ru-RU" sz="2900" dirty="0"/>
              <a:t> </a:t>
            </a:r>
            <a:r>
              <a:rPr lang="ru-RU" sz="2900" dirty="0" err="1"/>
              <a:t>дії</a:t>
            </a:r>
            <a:r>
              <a:rPr lang="ru-RU" sz="2900" dirty="0"/>
              <a:t>, </a:t>
            </a:r>
            <a:r>
              <a:rPr lang="ru-RU" sz="2900" dirty="0" err="1"/>
              <a:t>спрямовані</a:t>
            </a:r>
            <a:r>
              <a:rPr lang="ru-RU" sz="2900" dirty="0"/>
              <a:t> </a:t>
            </a:r>
            <a:r>
              <a:rPr lang="ru-RU" sz="2900" dirty="0" err="1"/>
              <a:t>проти</a:t>
            </a:r>
            <a:r>
              <a:rPr lang="ru-RU" sz="2900" dirty="0"/>
              <a:t> </a:t>
            </a:r>
            <a:r>
              <a:rPr lang="ru-RU" sz="2900" dirty="0" err="1"/>
              <a:t>членів</a:t>
            </a:r>
            <a:r>
              <a:rPr lang="ru-RU" sz="2900" dirty="0"/>
              <a:t> </a:t>
            </a:r>
            <a:r>
              <a:rPr lang="ru-RU" sz="2900" dirty="0" err="1"/>
              <a:t>Республіканської</a:t>
            </a:r>
            <a:r>
              <a:rPr lang="ru-RU" sz="2900" dirty="0"/>
              <a:t> </a:t>
            </a:r>
            <a:r>
              <a:rPr lang="ru-RU" sz="2900" dirty="0" err="1"/>
              <a:t>партії</a:t>
            </a:r>
            <a:r>
              <a:rPr lang="ru-RU" sz="2900" dirty="0"/>
              <a:t>. Члени Клану </a:t>
            </a:r>
            <a:r>
              <a:rPr lang="ru-RU" sz="2900" dirty="0" err="1"/>
              <a:t>вриваються</a:t>
            </a:r>
            <a:r>
              <a:rPr lang="ru-RU" sz="2900" dirty="0"/>
              <a:t> в </a:t>
            </a:r>
            <a:r>
              <a:rPr lang="ru-RU" sz="2900" dirty="0" err="1"/>
              <a:t>будинки</a:t>
            </a:r>
            <a:r>
              <a:rPr lang="ru-RU" sz="2900" dirty="0"/>
              <a:t> </a:t>
            </a:r>
            <a:r>
              <a:rPr lang="ru-RU" sz="2900" dirty="0" err="1"/>
              <a:t>чорношкірого</a:t>
            </a:r>
            <a:r>
              <a:rPr lang="ru-RU" sz="2900" dirty="0"/>
              <a:t> </a:t>
            </a:r>
            <a:r>
              <a:rPr lang="ru-RU" sz="2900" dirty="0" err="1"/>
              <a:t>населення</a:t>
            </a:r>
            <a:r>
              <a:rPr lang="ru-RU" sz="2900" dirty="0"/>
              <a:t> з метою грабежу, </a:t>
            </a:r>
            <a:r>
              <a:rPr lang="ru-RU" sz="2900" dirty="0" err="1"/>
              <a:t>насильства</a:t>
            </a:r>
            <a:r>
              <a:rPr lang="ru-RU" sz="2900" dirty="0"/>
              <a:t> й </a:t>
            </a:r>
            <a:r>
              <a:rPr lang="ru-RU" sz="2900" dirty="0" err="1"/>
              <a:t>убивства</a:t>
            </a:r>
            <a:r>
              <a:rPr lang="ru-RU" sz="2900" dirty="0"/>
              <a:t> </a:t>
            </a:r>
            <a:r>
              <a:rPr lang="ru-RU" sz="2900" dirty="0" err="1"/>
              <a:t>законослухняних</a:t>
            </a:r>
            <a:r>
              <a:rPr lang="ru-RU" sz="2900" dirty="0"/>
              <a:t> </a:t>
            </a:r>
            <a:r>
              <a:rPr lang="ru-RU" sz="2900" dirty="0" err="1"/>
              <a:t>громадян</a:t>
            </a:r>
            <a:r>
              <a:rPr lang="ru-RU" sz="2900" dirty="0"/>
              <a:t> ..."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300" dirty="0"/>
              <a:t>20 </a:t>
            </a:r>
            <a:r>
              <a:rPr lang="ru-RU" sz="3300" dirty="0" err="1"/>
              <a:t>квітня</a:t>
            </a:r>
            <a:r>
              <a:rPr lang="ru-RU" sz="3300" dirty="0"/>
              <a:t> </a:t>
            </a:r>
            <a:r>
              <a:rPr lang="ru-RU" sz="3300" dirty="0" smtClean="0"/>
              <a:t>1871р.  </a:t>
            </a:r>
            <a:r>
              <a:rPr lang="ru-RU" sz="3300" dirty="0" err="1"/>
              <a:t>Конгрес</a:t>
            </a:r>
            <a:r>
              <a:rPr lang="ru-RU" sz="3300" dirty="0"/>
              <a:t> США </a:t>
            </a:r>
            <a:r>
              <a:rPr lang="ru-RU" sz="3300" dirty="0" err="1"/>
              <a:t>видав</a:t>
            </a:r>
            <a:r>
              <a:rPr lang="ru-RU" sz="3300" dirty="0"/>
              <a:t> закон, </a:t>
            </a:r>
            <a:r>
              <a:rPr lang="ru-RU" sz="3300" dirty="0" err="1"/>
              <a:t>спрямований</a:t>
            </a:r>
            <a:r>
              <a:rPr lang="ru-RU" sz="3300" dirty="0"/>
              <a:t> на </a:t>
            </a:r>
            <a:r>
              <a:rPr lang="ru-RU" sz="3300" dirty="0" err="1"/>
              <a:t>припинення</a:t>
            </a:r>
            <a:r>
              <a:rPr lang="ru-RU" sz="3300" dirty="0"/>
              <a:t> </a:t>
            </a:r>
            <a:r>
              <a:rPr lang="ru-RU" sz="3300" dirty="0" err="1"/>
              <a:t>діяльності</a:t>
            </a:r>
            <a:r>
              <a:rPr lang="ru-RU" sz="3300" dirty="0"/>
              <a:t> ку-клукс-клану. </a:t>
            </a:r>
            <a:r>
              <a:rPr lang="ru-RU" sz="3300" dirty="0" err="1"/>
              <a:t>Він</a:t>
            </a:r>
            <a:r>
              <a:rPr lang="ru-RU" sz="3300" dirty="0"/>
              <a:t> давав </a:t>
            </a:r>
            <a:r>
              <a:rPr lang="ru-RU" sz="3300" dirty="0" err="1"/>
              <a:t>президентові</a:t>
            </a:r>
            <a:r>
              <a:rPr lang="ru-RU" sz="3300" dirty="0"/>
              <a:t> </a:t>
            </a:r>
            <a:r>
              <a:rPr lang="ru-RU" sz="3300" dirty="0" err="1"/>
              <a:t>повноваження</a:t>
            </a:r>
            <a:r>
              <a:rPr lang="ru-RU" sz="3300" dirty="0"/>
              <a:t> </a:t>
            </a:r>
            <a:r>
              <a:rPr lang="ru-RU" sz="3300" dirty="0" err="1"/>
              <a:t>скасовувати</a:t>
            </a:r>
            <a:r>
              <a:rPr lang="ru-RU" sz="3300" dirty="0"/>
              <a:t> право </a:t>
            </a:r>
            <a:r>
              <a:rPr lang="ru-RU" sz="3300" dirty="0" err="1"/>
              <a:t>особистої</a:t>
            </a:r>
            <a:r>
              <a:rPr lang="ru-RU" sz="3300" dirty="0"/>
              <a:t> </a:t>
            </a:r>
            <a:r>
              <a:rPr lang="ru-RU" sz="3300" dirty="0" err="1"/>
              <a:t>недоторканності</a:t>
            </a:r>
            <a:r>
              <a:rPr lang="ru-RU" sz="3300" dirty="0"/>
              <a:t> і </a:t>
            </a:r>
            <a:r>
              <a:rPr lang="ru-RU" sz="3300" dirty="0" err="1"/>
              <a:t>вдаватися</a:t>
            </a:r>
            <a:r>
              <a:rPr lang="ru-RU" sz="3300" dirty="0"/>
              <a:t> до </a:t>
            </a:r>
            <a:r>
              <a:rPr lang="ru-RU" sz="3300" dirty="0" err="1"/>
              <a:t>зброї</a:t>
            </a:r>
            <a:r>
              <a:rPr lang="ru-RU" sz="3300" dirty="0"/>
              <a:t> для </a:t>
            </a:r>
            <a:r>
              <a:rPr lang="ru-RU" sz="3300" dirty="0" err="1"/>
              <a:t>підтримки</a:t>
            </a:r>
            <a:r>
              <a:rPr lang="ru-RU" sz="3300" dirty="0"/>
              <a:t> </a:t>
            </a:r>
            <a:r>
              <a:rPr lang="ru-RU" sz="3300" dirty="0" err="1"/>
              <a:t>законів</a:t>
            </a:r>
            <a:r>
              <a:rPr lang="ru-RU" sz="3300" dirty="0"/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33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300" dirty="0"/>
              <a:t>Коли ку-клукс-клан в </a:t>
            </a:r>
            <a:r>
              <a:rPr lang="ru-RU" sz="3300" dirty="0" err="1"/>
              <a:t>черговий</a:t>
            </a:r>
            <a:r>
              <a:rPr lang="ru-RU" sz="3300" dirty="0"/>
              <a:t> раз став </a:t>
            </a:r>
            <a:r>
              <a:rPr lang="ru-RU" sz="3300" dirty="0" err="1"/>
              <a:t>творити</a:t>
            </a:r>
            <a:r>
              <a:rPr lang="ru-RU" sz="3300" dirty="0"/>
              <a:t> </a:t>
            </a:r>
            <a:r>
              <a:rPr lang="ru-RU" sz="3300" dirty="0" err="1"/>
              <a:t>безчинства</a:t>
            </a:r>
            <a:r>
              <a:rPr lang="ru-RU" sz="3300" dirty="0"/>
              <a:t> і </a:t>
            </a:r>
            <a:r>
              <a:rPr lang="ru-RU" sz="3300" dirty="0" err="1"/>
              <a:t>насильства</a:t>
            </a:r>
            <a:r>
              <a:rPr lang="ru-RU" sz="3300" dirty="0"/>
              <a:t> в </a:t>
            </a:r>
            <a:r>
              <a:rPr lang="ru-RU" sz="3300" dirty="0" err="1"/>
              <a:t>жовтні</a:t>
            </a:r>
            <a:r>
              <a:rPr lang="ru-RU" sz="3300" dirty="0"/>
              <a:t> 1871 року, президент </a:t>
            </a:r>
            <a:r>
              <a:rPr lang="ru-RU" sz="3300" dirty="0" err="1"/>
              <a:t>оголосив</a:t>
            </a:r>
            <a:r>
              <a:rPr lang="ru-RU" sz="3300" dirty="0"/>
              <a:t> про стан облоги у </a:t>
            </a:r>
            <a:r>
              <a:rPr lang="ru-RU" sz="3300" dirty="0" err="1"/>
              <a:t>дев'яти</a:t>
            </a:r>
            <a:r>
              <a:rPr lang="ru-RU" sz="3300" dirty="0"/>
              <a:t> округах </a:t>
            </a:r>
            <a:r>
              <a:rPr lang="ru-RU" sz="3300" dirty="0" err="1"/>
              <a:t>Кароліни</a:t>
            </a:r>
            <a:r>
              <a:rPr lang="ru-RU" sz="3300" dirty="0"/>
              <a:t> і </a:t>
            </a:r>
            <a:r>
              <a:rPr lang="ru-RU" sz="3300" dirty="0" err="1"/>
              <a:t>зробив</a:t>
            </a:r>
            <a:r>
              <a:rPr lang="ru-RU" sz="3300" dirty="0"/>
              <a:t> </a:t>
            </a:r>
            <a:r>
              <a:rPr lang="ru-RU" sz="3300" dirty="0" err="1"/>
              <a:t>численні</a:t>
            </a:r>
            <a:r>
              <a:rPr lang="ru-RU" sz="3300" dirty="0"/>
              <a:t> </a:t>
            </a:r>
            <a:r>
              <a:rPr lang="ru-RU" sz="3300" dirty="0" err="1"/>
              <a:t>арешти</a:t>
            </a:r>
            <a:r>
              <a:rPr lang="ru-RU" sz="3300" dirty="0"/>
              <a:t>. </a:t>
            </a:r>
            <a:r>
              <a:rPr lang="ru-RU" sz="3300" dirty="0" err="1"/>
              <a:t>Сотні</a:t>
            </a:r>
            <a:r>
              <a:rPr lang="ru-RU" sz="3300" dirty="0"/>
              <a:t> </a:t>
            </a:r>
            <a:r>
              <a:rPr lang="ru-RU" sz="3300" dirty="0" err="1"/>
              <a:t>активістів</a:t>
            </a:r>
            <a:r>
              <a:rPr lang="ru-RU" sz="3300" dirty="0"/>
              <a:t> </a:t>
            </a:r>
            <a:r>
              <a:rPr lang="ru-RU" sz="3300" dirty="0" err="1"/>
              <a:t>було</a:t>
            </a:r>
            <a:r>
              <a:rPr lang="ru-RU" sz="3300" dirty="0"/>
              <a:t> </a:t>
            </a:r>
            <a:r>
              <a:rPr lang="ru-RU" sz="3300" dirty="0" err="1"/>
              <a:t>заарештовано</a:t>
            </a:r>
            <a:r>
              <a:rPr lang="ru-RU" sz="3300" dirty="0"/>
              <a:t> й кинуто в </a:t>
            </a:r>
            <a:r>
              <a:rPr lang="ru-RU" sz="3300" dirty="0" err="1"/>
              <a:t>тюрми</a:t>
            </a:r>
            <a:r>
              <a:rPr lang="ru-RU" sz="3300" dirty="0"/>
              <a:t> </a:t>
            </a:r>
            <a:r>
              <a:rPr lang="ru-RU" sz="3300" dirty="0" err="1"/>
              <a:t>рішеннями</a:t>
            </a:r>
            <a:r>
              <a:rPr lang="ru-RU" sz="3300" dirty="0"/>
              <a:t> </a:t>
            </a:r>
            <a:r>
              <a:rPr lang="ru-RU" sz="3300" dirty="0" err="1"/>
              <a:t>військового</a:t>
            </a:r>
            <a:r>
              <a:rPr lang="ru-RU" sz="3300" dirty="0"/>
              <a:t> трибуналу, </a:t>
            </a:r>
            <a:r>
              <a:rPr lang="ru-RU" sz="3300" dirty="0" err="1"/>
              <a:t>що</a:t>
            </a:r>
            <a:r>
              <a:rPr lang="ru-RU" sz="3300" dirty="0"/>
              <a:t> </a:t>
            </a:r>
            <a:r>
              <a:rPr lang="ru-RU" sz="3300" dirty="0" err="1"/>
              <a:t>було</a:t>
            </a:r>
            <a:r>
              <a:rPr lang="ru-RU" sz="3300" dirty="0"/>
              <a:t> </a:t>
            </a:r>
            <a:r>
              <a:rPr lang="ru-RU" sz="3300" dirty="0" err="1"/>
              <a:t>однією</a:t>
            </a:r>
            <a:r>
              <a:rPr lang="ru-RU" sz="3300" dirty="0"/>
              <a:t> з </a:t>
            </a:r>
            <a:r>
              <a:rPr lang="ru-RU" sz="3300" dirty="0" err="1"/>
              <a:t>важливих</a:t>
            </a:r>
            <a:r>
              <a:rPr lang="ru-RU" sz="3300" dirty="0"/>
              <a:t> причин </a:t>
            </a:r>
            <a:r>
              <a:rPr lang="ru-RU" sz="3300" dirty="0" err="1"/>
              <a:t>припинення</a:t>
            </a:r>
            <a:r>
              <a:rPr lang="ru-RU" sz="3300" dirty="0"/>
              <a:t> </a:t>
            </a:r>
            <a:r>
              <a:rPr lang="ru-RU" sz="3300" dirty="0" err="1"/>
              <a:t>діяльності</a:t>
            </a:r>
            <a:r>
              <a:rPr lang="ru-RU" sz="3300" dirty="0"/>
              <a:t> </a:t>
            </a:r>
            <a:r>
              <a:rPr lang="ru-RU" sz="3300" dirty="0" err="1" smtClean="0"/>
              <a:t>організації</a:t>
            </a:r>
            <a:r>
              <a:rPr lang="ru-RU" sz="3300" dirty="0"/>
              <a:t>.</a:t>
            </a:r>
            <a:r>
              <a:rPr lang="ru-RU" sz="3300" dirty="0" smtClean="0"/>
              <a:t> </a:t>
            </a:r>
            <a:endParaRPr lang="ru-RU" sz="3300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489075"/>
            <a:ext cx="3595688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5013325"/>
            <a:ext cx="190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1131888" y="6351588"/>
            <a:ext cx="1547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Прапор клану</a:t>
            </a: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0" y="4360863"/>
            <a:ext cx="3884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Franklin Gothic Book"/>
              </a:rPr>
              <a:t>Члени організації на тлі знаменитого символу «палаючого хреста»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Робітничий рух </a:t>
            </a:r>
            <a:br>
              <a:rPr lang="uk-UA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Опрацювати п.4 §18 і визначте: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Які були особливості робітничого руху  в США?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Яка організація здійснювала захист інтересів робітників у США?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Які форми боротьби застосовували робітники США?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В честь якої події святкується день 1 Травня – День міжнародної солідарності трудящих?</a:t>
            </a:r>
            <a:endParaRPr lang="ru-RU" dirty="0"/>
          </a:p>
        </p:txBody>
      </p:sp>
      <p:pic>
        <p:nvPicPr>
          <p:cNvPr id="26627" name="Picture 2" descr="G:\На сайт\США\Растрел в Чикаго 18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916113"/>
            <a:ext cx="4343400" cy="3470275"/>
          </a:xfrm>
        </p:spPr>
      </p:pic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5148263" y="5589588"/>
            <a:ext cx="3600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Franklin Gothic Book"/>
              </a:rPr>
              <a:t>Розстріл робітничої демонстрації 01.05.1886р.</a:t>
            </a:r>
            <a:endParaRPr lang="ru-RU">
              <a:latin typeface="Franklin Gothic Boo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/>
              <a:t>Визначте</a:t>
            </a:r>
            <a:r>
              <a:rPr lang="ru-RU" dirty="0"/>
              <a:t> </a:t>
            </a:r>
            <a:r>
              <a:rPr lang="ru-RU" dirty="0" err="1"/>
              <a:t>чинники</a:t>
            </a:r>
            <a:r>
              <a:rPr lang="ru-RU" dirty="0"/>
              <a:t> </a:t>
            </a:r>
            <a:r>
              <a:rPr lang="ru-RU" dirty="0" err="1"/>
              <a:t>бурхливого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smtClean="0"/>
              <a:t>США </a:t>
            </a:r>
            <a:r>
              <a:rPr lang="ru-RU" dirty="0"/>
              <a:t>в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третині</a:t>
            </a:r>
            <a:r>
              <a:rPr lang="ru-RU" dirty="0"/>
              <a:t> </a:t>
            </a:r>
            <a:r>
              <a:rPr lang="en-US" dirty="0"/>
              <a:t>XIX </a:t>
            </a:r>
            <a:r>
              <a:rPr lang="ru-RU" dirty="0"/>
              <a:t>ст.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Які</a:t>
            </a:r>
            <a:r>
              <a:rPr lang="ru-RU" dirty="0" smtClean="0"/>
              <a:t> причини </a:t>
            </a:r>
            <a:r>
              <a:rPr lang="ru-RU" dirty="0"/>
              <a:t>та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закону </a:t>
            </a:r>
            <a:r>
              <a:rPr lang="ru-RU" dirty="0" err="1"/>
              <a:t>Шермана</a:t>
            </a:r>
            <a:r>
              <a:rPr lang="ru-RU" dirty="0"/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Охарактеризуйте </a:t>
            </a:r>
            <a:r>
              <a:rPr lang="ru-RU" dirty="0" err="1"/>
              <a:t>політику</a:t>
            </a:r>
            <a:r>
              <a:rPr lang="ru-RU" dirty="0"/>
              <a:t> </a:t>
            </a:r>
            <a:r>
              <a:rPr lang="ru-RU" dirty="0" err="1"/>
              <a:t>американських</a:t>
            </a:r>
            <a:r>
              <a:rPr lang="ru-RU" dirty="0"/>
              <a:t> </a:t>
            </a:r>
            <a:r>
              <a:rPr lang="ru-RU" dirty="0" err="1"/>
              <a:t>урядів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афроамериканців</a:t>
            </a:r>
            <a:r>
              <a:rPr lang="ru-RU" dirty="0"/>
              <a:t> та </a:t>
            </a:r>
            <a:r>
              <a:rPr lang="ru-RU" dirty="0" err="1"/>
              <a:t>індіанців</a:t>
            </a:r>
            <a:r>
              <a:rPr lang="ru-RU" dirty="0"/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Поясніть</a:t>
            </a:r>
            <a:r>
              <a:rPr lang="ru-RU" dirty="0"/>
              <a:t>, </a:t>
            </a:r>
            <a:r>
              <a:rPr lang="ru-RU" dirty="0" err="1"/>
              <a:t>чому</a:t>
            </a:r>
            <a:r>
              <a:rPr lang="ru-RU" dirty="0"/>
              <a:t> весь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відзначає</a:t>
            </a:r>
            <a:r>
              <a:rPr lang="ru-RU" dirty="0"/>
              <a:t> 1 </a:t>
            </a:r>
            <a:r>
              <a:rPr lang="ru-RU" dirty="0" err="1"/>
              <a:t>Травня</a:t>
            </a:r>
            <a:r>
              <a:rPr lang="ru-RU" dirty="0"/>
              <a:t> як </a:t>
            </a:r>
            <a:r>
              <a:rPr lang="ru-RU" dirty="0" err="1"/>
              <a:t>Міжнародний</a:t>
            </a:r>
            <a:r>
              <a:rPr lang="ru-RU" dirty="0"/>
              <a:t> день </a:t>
            </a:r>
            <a:r>
              <a:rPr lang="ru-RU" dirty="0" err="1"/>
              <a:t>пролетарської</a:t>
            </a:r>
            <a:r>
              <a:rPr lang="ru-RU" dirty="0"/>
              <a:t> </a:t>
            </a:r>
            <a:r>
              <a:rPr lang="ru-RU" dirty="0" err="1"/>
              <a:t>солідарності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Познайомитися з економічним розвитком США у ІІ половині ХІХЇ століття;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Розкрити основні риси  внутрішньої та зовнішньої політики США;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Вчитися встановлювати </a:t>
            </a:r>
            <a:r>
              <a:rPr lang="uk-UA" dirty="0" err="1" smtClean="0"/>
              <a:t>причинно</a:t>
            </a:r>
            <a:r>
              <a:rPr lang="uk-UA" dirty="0" smtClean="0"/>
              <a:t> – наслідкові </a:t>
            </a:r>
            <a:r>
              <a:rPr lang="uk-UA" dirty="0" err="1" smtClean="0"/>
              <a:t>зв»язки</a:t>
            </a:r>
            <a:r>
              <a:rPr lang="uk-UA" dirty="0" smtClean="0"/>
              <a:t>, працювати з документами, робити висновки та узагальнення;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Усвідомити неприпустимість расової нетерпимості відносно інших народів.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5362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Економічне піднесення країни. Зростання впливу великих корпорацій.</a:t>
            </a:r>
          </a:p>
          <a:p>
            <a:r>
              <a:rPr lang="uk-UA" smtClean="0"/>
              <a:t>Політичне життя. Становлення антимонопольного законодавства.</a:t>
            </a:r>
          </a:p>
          <a:p>
            <a:r>
              <a:rPr lang="uk-UA" smtClean="0"/>
              <a:t>Расова політика. Юридичне оформлення сегрегації на півдні США.</a:t>
            </a:r>
          </a:p>
          <a:p>
            <a:r>
              <a:rPr lang="uk-UA" smtClean="0"/>
              <a:t>Робітничий рух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Опорні поняття: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Расова дискримінація;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Сегрегація;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Опорні дати: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1877 р. -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реконструкції</a:t>
            </a:r>
            <a:r>
              <a:rPr lang="ru-RU" dirty="0"/>
              <a:t> </a:t>
            </a:r>
            <a:r>
              <a:rPr lang="ru-RU" dirty="0" err="1"/>
              <a:t>Півдня</a:t>
            </a:r>
            <a:r>
              <a:rPr lang="ru-RU" dirty="0"/>
              <a:t>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1 </a:t>
            </a:r>
            <a:r>
              <a:rPr lang="ru-RU" dirty="0" err="1"/>
              <a:t>травня</a:t>
            </a:r>
            <a:r>
              <a:rPr lang="ru-RU" dirty="0"/>
              <a:t> 1886 р. - </a:t>
            </a:r>
            <a:r>
              <a:rPr lang="ru-RU" dirty="0" err="1"/>
              <a:t>масова</a:t>
            </a:r>
            <a:r>
              <a:rPr lang="ru-RU" dirty="0"/>
              <a:t> </a:t>
            </a:r>
            <a:r>
              <a:rPr lang="ru-RU" dirty="0" err="1"/>
              <a:t>демонстрація</a:t>
            </a:r>
            <a:r>
              <a:rPr lang="ru-RU" dirty="0"/>
              <a:t> в Чикаго,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започаткувала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дня </a:t>
            </a:r>
            <a:r>
              <a:rPr lang="ru-RU" dirty="0" err="1"/>
              <a:t>пролетарської</a:t>
            </a:r>
            <a:r>
              <a:rPr lang="ru-RU" dirty="0"/>
              <a:t> </a:t>
            </a:r>
            <a:r>
              <a:rPr lang="ru-RU" dirty="0" err="1"/>
              <a:t>солідарності</a:t>
            </a:r>
            <a:r>
              <a:rPr lang="ru-RU" dirty="0"/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1890 р. -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антитрестівського</a:t>
            </a:r>
            <a:r>
              <a:rPr lang="ru-RU" dirty="0"/>
              <a:t> закону </a:t>
            </a:r>
            <a:r>
              <a:rPr lang="ru-RU" dirty="0" err="1"/>
              <a:t>Шермана</a:t>
            </a:r>
            <a:r>
              <a:rPr lang="ru-RU" dirty="0"/>
              <a:t>.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17410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Які причини громадянської війни у США?</a:t>
            </a:r>
          </a:p>
          <a:p>
            <a:r>
              <a:rPr lang="uk-UA" smtClean="0"/>
              <a:t>Які наслідки громадянської війни 1861 – 1865 років  у США?</a:t>
            </a:r>
          </a:p>
          <a:p>
            <a:r>
              <a:rPr lang="uk-UA" smtClean="0"/>
              <a:t>Що таке Реконструкція?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188913"/>
            <a:ext cx="834548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06400" y="5300663"/>
            <a:ext cx="8345488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На основі даних таблиць визначте: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dirty="0">
                <a:latin typeface="+mn-lt"/>
              </a:rPr>
              <a:t>Які темпи промислового розвитку були характерні для США у 1871 – 1913 роках?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dirty="0">
                <a:latin typeface="+mn-lt"/>
              </a:rPr>
              <a:t>Яке місце посіли США в промисловому розвитку?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dirty="0">
                <a:latin typeface="+mn-lt"/>
              </a:rPr>
              <a:t>За рахунок чого США здійснили такий економічний стрибок?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549275"/>
            <a:ext cx="6913563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Основні фактори швидкого  економічного розвитку США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388" y="1341438"/>
            <a:ext cx="3024187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Ліквідація плантаційного рабства, розвиток фермерського господарства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188" y="2708275"/>
            <a:ext cx="2881312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Швидке освоєння нових територій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550" y="3860800"/>
            <a:ext cx="2663825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Зростання внутрішнього ринку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72225" y="1398588"/>
            <a:ext cx="2663825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Наявність величезних природних багатств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5963" y="2781300"/>
            <a:ext cx="2879725" cy="935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Протекціонізм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51500" y="3973513"/>
            <a:ext cx="2376488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Нагромадження капіталу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2138" y="5949950"/>
            <a:ext cx="3455987" cy="692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Зростання імміграції та чисельності населення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8888" y="4910138"/>
            <a:ext cx="2808287" cy="822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Раціоналізація виробництва, висока продуктивність праці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64163" y="5084763"/>
            <a:ext cx="2339975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Незначні витрати на оборону країни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Економічне піднесення країни. Зростання впливу великих корпорацій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94000" y="1412875"/>
            <a:ext cx="5307013" cy="2592388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 На початку XX ст. </a:t>
            </a:r>
            <a:r>
              <a:rPr lang="ru-RU" dirty="0" err="1"/>
              <a:t>найбільшим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користувалися</a:t>
            </a:r>
            <a:r>
              <a:rPr lang="ru-RU" dirty="0"/>
              <a:t> </a:t>
            </a:r>
            <a:r>
              <a:rPr lang="ru-RU" dirty="0" err="1"/>
              <a:t>нафтовий</a:t>
            </a:r>
            <a:r>
              <a:rPr lang="ru-RU" dirty="0"/>
              <a:t> трест Рокфеллера (</a:t>
            </a:r>
            <a:r>
              <a:rPr lang="ru-RU" dirty="0" err="1"/>
              <a:t>виробляв</a:t>
            </a:r>
            <a:r>
              <a:rPr lang="ru-RU" dirty="0"/>
              <a:t> 90% </a:t>
            </a:r>
            <a:r>
              <a:rPr lang="ru-RU" dirty="0" err="1"/>
              <a:t>нафтопродуктів</a:t>
            </a:r>
            <a:r>
              <a:rPr lang="ru-RU" dirty="0"/>
              <a:t>) і </a:t>
            </a:r>
            <a:r>
              <a:rPr lang="ru-RU" dirty="0" err="1"/>
              <a:t>металургійний</a:t>
            </a:r>
            <a:r>
              <a:rPr lang="ru-RU" dirty="0"/>
              <a:t> трест Моргана (</a:t>
            </a:r>
            <a:r>
              <a:rPr lang="ru-RU" dirty="0" err="1"/>
              <a:t>виплавляв</a:t>
            </a:r>
            <a:r>
              <a:rPr lang="ru-RU" dirty="0"/>
              <a:t> 66% </a:t>
            </a:r>
            <a:r>
              <a:rPr lang="ru-RU" dirty="0" err="1"/>
              <a:t>сталі</a:t>
            </a:r>
            <a:r>
              <a:rPr lang="ru-RU" dirty="0"/>
              <a:t>).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На </a:t>
            </a:r>
            <a:r>
              <a:rPr lang="ru-RU" dirty="0"/>
              <a:t>1900 р. у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налічувалося</a:t>
            </a:r>
            <a:r>
              <a:rPr lang="ru-RU" dirty="0"/>
              <a:t> 440 </a:t>
            </a:r>
            <a:r>
              <a:rPr lang="ru-RU" dirty="0" err="1"/>
              <a:t>промислових</a:t>
            </a:r>
            <a:r>
              <a:rPr lang="ru-RU" dirty="0"/>
              <a:t> і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трестів</a:t>
            </a:r>
            <a:r>
              <a:rPr lang="ru-RU" dirty="0"/>
              <a:t>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2166938"/>
            <a:ext cx="26860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755650" y="6419850"/>
            <a:ext cx="1246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Рокфеллер</a:t>
            </a: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602038"/>
            <a:ext cx="4184650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4716463" y="6453188"/>
            <a:ext cx="4248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/>
              </a:rPr>
              <a:t>Карикатура на американські монополії</a:t>
            </a:r>
            <a:endParaRPr lang="ru-RU">
              <a:latin typeface="Franklin Gothic 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Економічне піднесення країни. Зростання впливу великих корпорацій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Основні особливості економічного розвитку: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Створення нових галузей промисловості.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Удосконалення організації виробництва.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Залізничне будівництво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Розвиток сільського </a:t>
            </a:r>
            <a:r>
              <a:rPr lang="uk-UA" dirty="0" err="1" smtClean="0"/>
              <a:t>гсоподарства</a:t>
            </a:r>
            <a:endParaRPr lang="ru-RU" dirty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557338"/>
            <a:ext cx="36099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8"/>
          <p:cNvSpPr>
            <a:spLocks noChangeArrowheads="1"/>
          </p:cNvSpPr>
          <p:nvPr/>
        </p:nvSpPr>
        <p:spPr bwMode="auto">
          <a:xfrm>
            <a:off x="5103813" y="6119813"/>
            <a:ext cx="35829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Franklin Gothic Book"/>
              </a:rPr>
              <a:t>«Сенат монополій, обраний монополістами і  служить монополіям» (Карикатура 1889.США)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280</TotalTime>
  <Words>773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Franklin Gothic Book</vt:lpstr>
      <vt:lpstr>Arial</vt:lpstr>
      <vt:lpstr>Franklin Gothic Medium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dc:creator>Володимир</dc:creator>
  <cp:lastModifiedBy>Makas</cp:lastModifiedBy>
  <cp:revision>39</cp:revision>
  <dcterms:modified xsi:type="dcterms:W3CDTF">2012-04-22T11:17:07Z</dcterms:modified>
</cp:coreProperties>
</file>