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F57577-DCD5-4104-9099-6D41D87C2E5E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059752-22A4-49CF-864E-F1BB74C8879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b="1" dirty="0" smtClean="0">
                <a:latin typeface="Candara" pitchFamily="34" charset="0"/>
              </a:rPr>
              <a:t>Велика депресія в США</a:t>
            </a:r>
            <a:endParaRPr lang="ru-RU" sz="60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9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Рівень ВНП у США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3117"/>
            <a:ext cx="6437235" cy="425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92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Велика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депресія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Candara" pitchFamily="34" charset="0"/>
              </a:rPr>
              <a:t>— </a:t>
            </a:r>
            <a:r>
              <a:rPr lang="ru-RU" dirty="0" err="1" smtClean="0">
                <a:latin typeface="Candara" pitchFamily="34" charset="0"/>
              </a:rPr>
              <a:t>загальносвітова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потужна</a:t>
            </a:r>
            <a:r>
              <a:rPr lang="ru-RU" dirty="0" smtClean="0">
                <a:latin typeface="Candara" pitchFamily="34" charset="0"/>
              </a:rPr>
              <a:t> </a:t>
            </a:r>
            <a:r>
              <a:rPr lang="ru-RU" dirty="0" err="1" smtClean="0">
                <a:latin typeface="Candara" pitchFamily="34" charset="0"/>
              </a:rPr>
              <a:t>економічна</a:t>
            </a:r>
            <a:r>
              <a:rPr lang="ru-RU" dirty="0" smtClean="0">
                <a:latin typeface="Candara" pitchFamily="34" charset="0"/>
              </a:rPr>
              <a:t> криза, яка настала </a:t>
            </a:r>
            <a:r>
              <a:rPr lang="ru-RU" dirty="0" err="1" smtClean="0">
                <a:latin typeface="Candara" pitchFamily="34" charset="0"/>
              </a:rPr>
              <a:t>восени</a:t>
            </a:r>
            <a:r>
              <a:rPr lang="ru-RU" dirty="0" smtClean="0">
                <a:latin typeface="Candara" pitchFamily="34" charset="0"/>
              </a:rPr>
              <a:t> 1929 року та </a:t>
            </a:r>
            <a:r>
              <a:rPr lang="ru-RU" dirty="0" err="1" smtClean="0">
                <a:latin typeface="Candara" pitchFamily="34" charset="0"/>
              </a:rPr>
              <a:t>тривала</a:t>
            </a:r>
            <a:r>
              <a:rPr lang="ru-RU" dirty="0" smtClean="0">
                <a:latin typeface="Candara" pitchFamily="34" charset="0"/>
              </a:rPr>
              <a:t> до </a:t>
            </a:r>
            <a:r>
              <a:rPr lang="ru-RU" dirty="0" err="1" smtClean="0">
                <a:latin typeface="Candara" pitchFamily="34" charset="0"/>
              </a:rPr>
              <a:t>кінця</a:t>
            </a:r>
            <a:r>
              <a:rPr lang="ru-RU" dirty="0" smtClean="0">
                <a:latin typeface="Candara" pitchFamily="34" charset="0"/>
              </a:rPr>
              <a:t> 1930-х </a:t>
            </a:r>
            <a:r>
              <a:rPr lang="ru-RU" dirty="0" err="1" smtClean="0">
                <a:latin typeface="Candara" pitchFamily="34" charset="0"/>
              </a:rPr>
              <a:t>років</a:t>
            </a:r>
            <a:r>
              <a:rPr lang="ru-RU" dirty="0" smtClean="0">
                <a:latin typeface="Candara" pitchFamily="34" charset="0"/>
              </a:rPr>
              <a:t>. У </a:t>
            </a:r>
            <a:r>
              <a:rPr lang="ru-RU" dirty="0" err="1" smtClean="0">
                <a:latin typeface="Candara" pitchFamily="34" charset="0"/>
              </a:rPr>
              <a:t>різних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країнах</a:t>
            </a:r>
            <a:r>
              <a:rPr lang="ru-RU" dirty="0" smtClean="0">
                <a:latin typeface="Candara" pitchFamily="34" charset="0"/>
              </a:rPr>
              <a:t> Велика </a:t>
            </a:r>
            <a:r>
              <a:rPr lang="ru-RU" dirty="0" err="1" smtClean="0">
                <a:latin typeface="Candara" pitchFamily="34" charset="0"/>
              </a:rPr>
              <a:t>депресія</a:t>
            </a:r>
            <a:r>
              <a:rPr lang="ru-RU" dirty="0" smtClean="0">
                <a:latin typeface="Candara" pitchFamily="34" charset="0"/>
              </a:rPr>
              <a:t> мала </a:t>
            </a:r>
            <a:r>
              <a:rPr lang="ru-RU" dirty="0" err="1" smtClean="0">
                <a:latin typeface="Candara" pitchFamily="34" charset="0"/>
              </a:rPr>
              <a:t>різні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хронологічні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межі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проте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найпомітнішою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була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ru-RU" dirty="0" err="1" smtClean="0">
                <a:latin typeface="Candara" pitchFamily="34" charset="0"/>
              </a:rPr>
              <a:t>країнахЗахідної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Європи</a:t>
            </a:r>
            <a:r>
              <a:rPr lang="ru-RU" dirty="0" smtClean="0">
                <a:latin typeface="Candara" pitchFamily="34" charset="0"/>
              </a:rPr>
              <a:t> та США.</a:t>
            </a:r>
            <a:endParaRPr lang="ru-RU" dirty="0"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5256584" cy="30159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7" y="3429000"/>
            <a:ext cx="3810000" cy="2990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5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5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Пояснення Великої депресії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672134"/>
            <a:ext cx="2366353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err="1">
                <a:latin typeface="Candara" pitchFamily="34" charset="0"/>
              </a:rPr>
              <a:t>Кейнсіанське</a:t>
            </a:r>
            <a:r>
              <a:rPr lang="ru-RU" sz="2800" b="1" dirty="0">
                <a:latin typeface="Candara" pitchFamily="34" charset="0"/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 err="1">
                <a:latin typeface="Candara" pitchFamily="34" charset="0"/>
              </a:rPr>
              <a:t>пояснення</a:t>
            </a:r>
            <a:endParaRPr lang="ru-RU" sz="2800" b="1" dirty="0"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04460"/>
            <a:ext cx="2510624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 err="1">
                <a:latin typeface="Candara" pitchFamily="34" charset="0"/>
              </a:rPr>
              <a:t>Марксистське</a:t>
            </a:r>
            <a:r>
              <a:rPr lang="ru-RU" sz="2800" b="1" dirty="0">
                <a:latin typeface="Candara" pitchFamily="34" charset="0"/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 err="1">
                <a:latin typeface="Candara" pitchFamily="34" charset="0"/>
              </a:rPr>
              <a:t>пояснення</a:t>
            </a:r>
            <a:endParaRPr lang="ru-RU" sz="2800" b="1" dirty="0">
              <a:latin typeface="Candar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3108" y="1047751"/>
            <a:ext cx="2792367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err="1">
                <a:latin typeface="Candara" pitchFamily="34" charset="0"/>
              </a:rPr>
              <a:t>Теорія</a:t>
            </a:r>
            <a:r>
              <a:rPr lang="ru-RU" sz="2800" b="1" dirty="0">
                <a:latin typeface="Candara" pitchFamily="34" charset="0"/>
              </a:rPr>
              <a:t> </a:t>
            </a:r>
            <a:r>
              <a:rPr lang="ru-RU" sz="2800" b="1" dirty="0" err="1">
                <a:latin typeface="Candara" pitchFamily="34" charset="0"/>
              </a:rPr>
              <a:t>біржової</a:t>
            </a:r>
            <a:r>
              <a:rPr lang="ru-RU" sz="2800" b="1" dirty="0">
                <a:latin typeface="Candara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err="1">
                <a:latin typeface="Candara" pitchFamily="34" charset="0"/>
              </a:rPr>
              <a:t>бульбашки</a:t>
            </a:r>
            <a:endParaRPr lang="ru-RU" sz="2800" b="1" dirty="0"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8392" y="4585957"/>
            <a:ext cx="3400290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err="1" smtClean="0">
                <a:latin typeface="Candara" pitchFamily="34" charset="0"/>
              </a:rPr>
              <a:t>Теорія</a:t>
            </a:r>
            <a:r>
              <a:rPr lang="ru-RU" sz="2800" b="1" dirty="0" smtClean="0">
                <a:latin typeface="Candara" pitchFamily="34" charset="0"/>
              </a:rPr>
              <a:t> </a:t>
            </a:r>
            <a:r>
              <a:rPr lang="ru-RU" sz="2800" b="1" dirty="0" err="1" smtClean="0">
                <a:latin typeface="Candara" pitchFamily="34" charset="0"/>
              </a:rPr>
              <a:t>стрімкого</a:t>
            </a:r>
            <a:r>
              <a:rPr lang="ru-RU" sz="2800" b="1" dirty="0" smtClean="0">
                <a:latin typeface="Candar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Candara" pitchFamily="34" charset="0"/>
              </a:rPr>
              <a:t>приросту </a:t>
            </a:r>
            <a:r>
              <a:rPr lang="ru-RU" sz="2800" b="1" dirty="0" err="1" smtClean="0">
                <a:latin typeface="Candara" pitchFamily="34" charset="0"/>
              </a:rPr>
              <a:t>населення</a:t>
            </a:r>
            <a:endParaRPr lang="ru-RU" sz="2800" b="1" dirty="0" smtClean="0">
              <a:latin typeface="Candara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7772873">
            <a:off x="3195604" y="2129256"/>
            <a:ext cx="439962" cy="62088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8933779">
            <a:off x="5253127" y="3775544"/>
            <a:ext cx="439962" cy="62088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602273">
            <a:off x="3186887" y="3773880"/>
            <a:ext cx="439962" cy="62088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3348312">
            <a:off x="5255668" y="2111824"/>
            <a:ext cx="439962" cy="62088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6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1029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Кейнсіанське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пояснення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ru-RU" sz="2400" dirty="0" err="1">
                <a:latin typeface="Candara" pitchFamily="34" charset="0"/>
              </a:rPr>
              <a:t>Кейнсіанське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пояснення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пов'язує</a:t>
            </a:r>
            <a:r>
              <a:rPr lang="ru-RU" sz="2400" dirty="0">
                <a:latin typeface="Candara" pitchFamily="34" charset="0"/>
              </a:rPr>
              <a:t> кризу з </a:t>
            </a:r>
            <a:r>
              <a:rPr lang="ru-RU" sz="2400" dirty="0" err="1">
                <a:latin typeface="Candara" pitchFamily="34" charset="0"/>
              </a:rPr>
              <a:t>нестачею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грошової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маси.У</a:t>
            </a:r>
            <a:r>
              <a:rPr lang="ru-RU" sz="2400" dirty="0">
                <a:latin typeface="Candara" pitchFamily="34" charset="0"/>
              </a:rPr>
              <a:t> той час </a:t>
            </a:r>
            <a:r>
              <a:rPr lang="ru-RU" sz="2400" dirty="0" err="1">
                <a:latin typeface="Candara" pitchFamily="34" charset="0"/>
              </a:rPr>
              <a:t>гроші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були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прив'язані</a:t>
            </a:r>
            <a:r>
              <a:rPr lang="ru-RU" sz="2400" dirty="0">
                <a:latin typeface="Candara" pitchFamily="34" charset="0"/>
              </a:rPr>
              <a:t> до золотого запасу, </a:t>
            </a:r>
            <a:r>
              <a:rPr lang="ru-RU" sz="2400" dirty="0" err="1">
                <a:latin typeface="Candara" pitchFamily="34" charset="0"/>
              </a:rPr>
              <a:t>це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значно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обмежувало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грошову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масу</a:t>
            </a:r>
            <a:r>
              <a:rPr lang="ru-RU" sz="2400" dirty="0">
                <a:latin typeface="Candara" pitchFamily="34" charset="0"/>
              </a:rPr>
              <a:t>. </a:t>
            </a:r>
            <a:r>
              <a:rPr lang="ru-RU" sz="2400" dirty="0" err="1">
                <a:latin typeface="Candara" pitchFamily="34" charset="0"/>
              </a:rPr>
              <a:t>Водночас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масштаби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виробництва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зростали</a:t>
            </a:r>
            <a:r>
              <a:rPr lang="ru-RU" sz="2400" dirty="0">
                <a:latin typeface="Candara" pitchFamily="34" charset="0"/>
              </a:rPr>
              <a:t>, </a:t>
            </a:r>
            <a:r>
              <a:rPr lang="ru-RU" sz="2400" dirty="0" err="1">
                <a:latin typeface="Candara" pitchFamily="34" charset="0"/>
              </a:rPr>
              <a:t>з'являлися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нові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види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товарів</a:t>
            </a:r>
            <a:r>
              <a:rPr lang="ru-RU" sz="2400" dirty="0">
                <a:latin typeface="Candara" pitchFamily="34" charset="0"/>
              </a:rPr>
              <a:t>, </a:t>
            </a:r>
            <a:r>
              <a:rPr lang="ru-RU" sz="2400" dirty="0" err="1">
                <a:latin typeface="Candara" pitchFamily="34" charset="0"/>
              </a:rPr>
              <a:t>такі</a:t>
            </a:r>
            <a:r>
              <a:rPr lang="ru-RU" sz="2400" dirty="0">
                <a:latin typeface="Candara" pitchFamily="34" charset="0"/>
              </a:rPr>
              <a:t>, як </a:t>
            </a:r>
            <a:r>
              <a:rPr lang="ru-RU" sz="2400" dirty="0" err="1">
                <a:latin typeface="Candara" pitchFamily="34" charset="0"/>
              </a:rPr>
              <a:t>автомобілі</a:t>
            </a:r>
            <a:r>
              <a:rPr lang="ru-RU" sz="2400" dirty="0">
                <a:latin typeface="Candara" pitchFamily="34" charset="0"/>
              </a:rPr>
              <a:t>, </a:t>
            </a:r>
            <a:r>
              <a:rPr lang="ru-RU" sz="2400" dirty="0" err="1">
                <a:latin typeface="Candara" pitchFamily="34" charset="0"/>
              </a:rPr>
              <a:t>літаки</a:t>
            </a:r>
            <a:r>
              <a:rPr lang="ru-RU" sz="2400" dirty="0">
                <a:latin typeface="Candara" pitchFamily="34" charset="0"/>
              </a:rPr>
              <a:t>, </a:t>
            </a:r>
            <a:r>
              <a:rPr lang="ru-RU" sz="2400" dirty="0" err="1">
                <a:latin typeface="Candara" pitchFamily="34" charset="0"/>
              </a:rPr>
              <a:t>радіоприймачі</a:t>
            </a:r>
            <a:r>
              <a:rPr lang="ru-RU" sz="2400" dirty="0">
                <a:latin typeface="Candara" pitchFamily="34" charset="0"/>
              </a:rPr>
              <a:t>.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ru-RU" sz="2400" dirty="0" err="1">
                <a:latin typeface="Candara" pitchFamily="34" charset="0"/>
              </a:rPr>
              <a:t>Товарна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кількість</a:t>
            </a:r>
            <a:r>
              <a:rPr lang="ru-RU" sz="2400" dirty="0">
                <a:latin typeface="Candara" pitchFamily="34" charset="0"/>
              </a:rPr>
              <a:t>, як </a:t>
            </a:r>
            <a:r>
              <a:rPr lang="ru-RU" sz="2400" dirty="0" err="1">
                <a:latin typeface="Candara" pitchFamily="34" charset="0"/>
              </a:rPr>
              <a:t>валова</a:t>
            </a:r>
            <a:r>
              <a:rPr lang="ru-RU" sz="2400" dirty="0">
                <a:latin typeface="Candara" pitchFamily="34" charset="0"/>
              </a:rPr>
              <a:t>, так і </a:t>
            </a:r>
            <a:r>
              <a:rPr lang="ru-RU" sz="2400" dirty="0" err="1">
                <a:latin typeface="Candara" pitchFamily="34" charset="0"/>
              </a:rPr>
              <a:t>асортиментна</a:t>
            </a:r>
            <a:r>
              <a:rPr lang="ru-RU" sz="2400" dirty="0">
                <a:latin typeface="Candara" pitchFamily="34" charset="0"/>
              </a:rPr>
              <a:t>, </a:t>
            </a:r>
            <a:r>
              <a:rPr lang="ru-RU" sz="2400" dirty="0" err="1">
                <a:latin typeface="Candara" pitchFamily="34" charset="0"/>
              </a:rPr>
              <a:t>збільшувалась</a:t>
            </a:r>
            <a:r>
              <a:rPr lang="ru-RU" sz="2400" dirty="0">
                <a:latin typeface="Candara" pitchFamily="34" charset="0"/>
              </a:rPr>
              <a:t> у рази. </a:t>
            </a:r>
            <a:r>
              <a:rPr lang="ru-RU" sz="2400" dirty="0" err="1">
                <a:latin typeface="Candara" pitchFamily="34" charset="0"/>
              </a:rPr>
              <a:t>Внаслідок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обмеженості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грошової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маси</a:t>
            </a:r>
            <a:r>
              <a:rPr lang="ru-RU" sz="2400" dirty="0">
                <a:latin typeface="Candara" pitchFamily="34" charset="0"/>
              </a:rPr>
              <a:t> й </a:t>
            </a:r>
            <a:r>
              <a:rPr lang="ru-RU" sz="2400" dirty="0" err="1">
                <a:latin typeface="Candara" pitchFamily="34" charset="0"/>
              </a:rPr>
              <a:t>зростаючого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надлишку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товарної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маси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виникла</a:t>
            </a:r>
            <a:r>
              <a:rPr lang="ru-RU" sz="2400" dirty="0">
                <a:latin typeface="Candara" pitchFamily="34" charset="0"/>
              </a:rPr>
              <a:t> сильна </a:t>
            </a:r>
            <a:r>
              <a:rPr lang="ru-RU" sz="2400" dirty="0" err="1">
                <a:latin typeface="Candara" pitchFamily="34" charset="0"/>
              </a:rPr>
              <a:t>дефляція</a:t>
            </a:r>
            <a:r>
              <a:rPr lang="ru-RU" sz="2400" dirty="0">
                <a:latin typeface="Candara" pitchFamily="34" charset="0"/>
              </a:rPr>
              <a:t> — </a:t>
            </a:r>
            <a:r>
              <a:rPr lang="ru-RU" sz="2400" dirty="0" err="1">
                <a:latin typeface="Candara" pitchFamily="34" charset="0"/>
              </a:rPr>
              <a:t>ціновий</a:t>
            </a:r>
            <a:r>
              <a:rPr lang="ru-RU" sz="2400" dirty="0">
                <a:latin typeface="Candara" pitchFamily="34" charset="0"/>
              </a:rPr>
              <a:t> спад, </a:t>
            </a:r>
            <a:r>
              <a:rPr lang="ru-RU" sz="2400" dirty="0" err="1">
                <a:latin typeface="Candara" pitchFamily="34" charset="0"/>
              </a:rPr>
              <a:t>що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викликав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фінансову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нестабільність</a:t>
            </a:r>
            <a:r>
              <a:rPr lang="ru-RU" sz="2400" dirty="0">
                <a:latin typeface="Candara" pitchFamily="34" charset="0"/>
              </a:rPr>
              <a:t>, </a:t>
            </a:r>
            <a:r>
              <a:rPr lang="ru-RU" sz="2400" dirty="0" err="1">
                <a:latin typeface="Candara" pitchFamily="34" charset="0"/>
              </a:rPr>
              <a:t>банкрутство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багатьох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підприємств</a:t>
            </a:r>
            <a:r>
              <a:rPr lang="ru-RU" sz="2400" dirty="0">
                <a:latin typeface="Candara" pitchFamily="34" charset="0"/>
              </a:rPr>
              <a:t>, </a:t>
            </a:r>
            <a:r>
              <a:rPr lang="ru-RU" sz="2400" dirty="0" err="1">
                <a:latin typeface="Candara" pitchFamily="34" charset="0"/>
              </a:rPr>
              <a:t>неповернення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кредитів</a:t>
            </a:r>
            <a:r>
              <a:rPr lang="ru-RU" sz="2400" dirty="0">
                <a:latin typeface="Candara" pitchFamily="34" charset="0"/>
              </a:rPr>
              <a:t>. </a:t>
            </a:r>
            <a:r>
              <a:rPr lang="ru-RU" sz="2400" dirty="0" err="1">
                <a:latin typeface="Candara" pitchFamily="34" charset="0"/>
              </a:rPr>
              <a:t>Грандіозний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сумарний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ефект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завдав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шкоди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навіть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розвиненим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галузям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економіки</a:t>
            </a:r>
            <a:r>
              <a:rPr lang="ru-RU" sz="2400" dirty="0">
                <a:latin typeface="Candar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19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742" y="620688"/>
            <a:ext cx="422292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800" b="1" dirty="0" err="1">
                <a:latin typeface="Candara" pitchFamily="34" charset="0"/>
              </a:rPr>
              <a:t>Марксистське</a:t>
            </a:r>
            <a:r>
              <a:rPr lang="ru-RU" sz="2800" b="1" dirty="0">
                <a:latin typeface="Candara" pitchFamily="34" charset="0"/>
              </a:rPr>
              <a:t> </a:t>
            </a:r>
            <a:r>
              <a:rPr lang="ru-RU" sz="2800" b="1" dirty="0" err="1">
                <a:latin typeface="Candara" pitchFamily="34" charset="0"/>
              </a:rPr>
              <a:t>пояснення</a:t>
            </a:r>
            <a:endParaRPr lang="ru-RU" sz="2800" b="1" dirty="0">
              <a:latin typeface="Candara" pitchFamily="34" charset="0"/>
            </a:endParaRPr>
          </a:p>
          <a:p>
            <a:pPr lvl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400" dirty="0" err="1">
                <a:latin typeface="Candara" pitchFamily="34" charset="0"/>
              </a:rPr>
              <a:t>Марксистське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пояснення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пояснює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депресію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кризою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надвиробництва</a:t>
            </a:r>
            <a:r>
              <a:rPr lang="ru-RU" sz="2400" dirty="0">
                <a:latin typeface="Candara" pitchFamily="34" charset="0"/>
              </a:rPr>
              <a:t>, </a:t>
            </a:r>
            <a:r>
              <a:rPr lang="ru-RU" sz="2400" dirty="0" err="1">
                <a:latin typeface="Candara" pitchFamily="34" charset="0"/>
              </a:rPr>
              <a:t>притаманною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капіталізму</a:t>
            </a:r>
            <a:r>
              <a:rPr lang="ru-RU" sz="2400" dirty="0">
                <a:latin typeface="Candar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811" y="2825769"/>
            <a:ext cx="4032448" cy="237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400" b="1" dirty="0" err="1">
                <a:latin typeface="Candara" pitchFamily="34" charset="0"/>
              </a:rPr>
              <a:t>Теорія</a:t>
            </a:r>
            <a:r>
              <a:rPr lang="ru-RU" sz="2400" b="1" dirty="0">
                <a:latin typeface="Candara" pitchFamily="34" charset="0"/>
              </a:rPr>
              <a:t> </a:t>
            </a:r>
            <a:r>
              <a:rPr lang="ru-RU" sz="2400" b="1" dirty="0" err="1">
                <a:latin typeface="Candara" pitchFamily="34" charset="0"/>
              </a:rPr>
              <a:t>біржової</a:t>
            </a:r>
            <a:r>
              <a:rPr lang="ru-RU" sz="2400" b="1" dirty="0">
                <a:latin typeface="Candara" pitchFamily="34" charset="0"/>
              </a:rPr>
              <a:t> </a:t>
            </a:r>
            <a:r>
              <a:rPr lang="ru-RU" sz="2400" b="1" dirty="0" err="1">
                <a:latin typeface="Candara" pitchFamily="34" charset="0"/>
              </a:rPr>
              <a:t>бульбашки</a:t>
            </a:r>
            <a:endParaRPr lang="ru-RU" sz="2400" b="1" dirty="0">
              <a:latin typeface="Candara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400" dirty="0" err="1">
                <a:latin typeface="Candara" pitchFamily="34" charset="0"/>
              </a:rPr>
              <a:t>Теорія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біржової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бульбашки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стверджує</a:t>
            </a:r>
            <a:r>
              <a:rPr lang="ru-RU" sz="2400" dirty="0">
                <a:latin typeface="Candara" pitchFamily="34" charset="0"/>
              </a:rPr>
              <a:t>, </a:t>
            </a:r>
            <a:r>
              <a:rPr lang="ru-RU" sz="2400" dirty="0" err="1">
                <a:latin typeface="Candara" pitchFamily="34" charset="0"/>
              </a:rPr>
              <a:t>що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інвестиції</a:t>
            </a:r>
            <a:r>
              <a:rPr lang="ru-RU" sz="2400" dirty="0">
                <a:latin typeface="Candara" pitchFamily="34" charset="0"/>
              </a:rPr>
              <a:t> у </a:t>
            </a:r>
            <a:r>
              <a:rPr lang="ru-RU" sz="2400" dirty="0" err="1">
                <a:latin typeface="Candara" pitchFamily="34" charset="0"/>
              </a:rPr>
              <a:t>виробництво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були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набагато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>
                <a:latin typeface="Candara" pitchFamily="34" charset="0"/>
              </a:rPr>
              <a:t>більшими</a:t>
            </a:r>
            <a:r>
              <a:rPr lang="ru-RU" sz="2400" dirty="0">
                <a:latin typeface="Candara" pitchFamily="34" charset="0"/>
              </a:rPr>
              <a:t> за реально </a:t>
            </a:r>
            <a:r>
              <a:rPr lang="ru-RU" sz="2400" dirty="0" err="1">
                <a:latin typeface="Candara" pitchFamily="34" charset="0"/>
              </a:rPr>
              <a:t>необхідні</a:t>
            </a:r>
            <a:r>
              <a:rPr lang="ru-RU" sz="2400" dirty="0">
                <a:latin typeface="Candara" pitchFamily="34" charset="0"/>
              </a:rPr>
              <a:t>.</a:t>
            </a:r>
          </a:p>
        </p:txBody>
      </p:sp>
      <p:pic>
        <p:nvPicPr>
          <p:cNvPr id="5122" name="Picture 2" descr="http://t0.gstatic.com/images?q=tbn:ANd9GcQ_pziZFrINB7u5OS2C05hYT4c3WKNy0MvUdKL2AdVqp3JR5_u5_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2476500" cy="1847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cenavoprosa.ru/upload/medialibrary/270/270d1dc83bbbd559fcabf2767f432d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61" y="173720"/>
            <a:ext cx="3870065" cy="5170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webpark.ru/uploads53/090122/depress_0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7299"/>
            <a:ext cx="3708599" cy="25694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5544616" cy="568863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800" b="1" dirty="0" err="1">
                <a:latin typeface="Candara" pitchFamily="34" charset="0"/>
              </a:rPr>
              <a:t>Т</a:t>
            </a:r>
            <a:r>
              <a:rPr lang="ru-RU" sz="2800" b="1" dirty="0" err="1" smtClean="0">
                <a:latin typeface="Candara" pitchFamily="34" charset="0"/>
              </a:rPr>
              <a:t>еорія</a:t>
            </a:r>
            <a:r>
              <a:rPr lang="ru-RU" sz="2800" b="1" dirty="0" smtClean="0">
                <a:latin typeface="Candara" pitchFamily="34" charset="0"/>
              </a:rPr>
              <a:t> </a:t>
            </a:r>
            <a:r>
              <a:rPr lang="ru-RU" sz="2800" b="1" dirty="0" err="1" smtClean="0">
                <a:latin typeface="Candara" pitchFamily="34" charset="0"/>
              </a:rPr>
              <a:t>стрімкого</a:t>
            </a:r>
            <a:r>
              <a:rPr lang="ru-RU" sz="2800" b="1" dirty="0" smtClean="0">
                <a:latin typeface="Candara" pitchFamily="34" charset="0"/>
              </a:rPr>
              <a:t> приросту </a:t>
            </a:r>
            <a:r>
              <a:rPr lang="ru-RU" sz="2800" b="1" dirty="0" err="1" smtClean="0">
                <a:latin typeface="Candara" pitchFamily="34" charset="0"/>
              </a:rPr>
              <a:t>населення</a:t>
            </a:r>
            <a:endParaRPr lang="ru-RU" sz="2800" b="1" dirty="0" smtClean="0">
              <a:latin typeface="Candar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err="1" smtClean="0">
                <a:latin typeface="Candara" pitchFamily="34" charset="0"/>
              </a:rPr>
              <a:t>Теорія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стрімкого</a:t>
            </a:r>
            <a:r>
              <a:rPr lang="ru-RU" sz="2400" dirty="0" smtClean="0">
                <a:latin typeface="Candara" pitchFamily="34" charset="0"/>
              </a:rPr>
              <a:t> приросту </a:t>
            </a:r>
            <a:r>
              <a:rPr lang="ru-RU" sz="2400" dirty="0" err="1" smtClean="0">
                <a:latin typeface="Candara" pitchFamily="34" charset="0"/>
              </a:rPr>
              <a:t>населення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пов'язує</a:t>
            </a:r>
            <a:r>
              <a:rPr lang="ru-RU" sz="2400" dirty="0" smtClean="0">
                <a:latin typeface="Candara" pitchFamily="34" charset="0"/>
              </a:rPr>
              <a:t> кризу з великою </a:t>
            </a:r>
            <a:r>
              <a:rPr lang="ru-RU" sz="2400" dirty="0" err="1" smtClean="0">
                <a:latin typeface="Candara" pitchFamily="34" charset="0"/>
              </a:rPr>
              <a:t>кількістю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дітей</a:t>
            </a:r>
            <a:r>
              <a:rPr lang="ru-RU" sz="2400" dirty="0" smtClean="0">
                <a:latin typeface="Candara" pitchFamily="34" charset="0"/>
              </a:rPr>
              <a:t> у </a:t>
            </a:r>
            <a:r>
              <a:rPr lang="ru-RU" sz="2400" dirty="0" err="1" smtClean="0">
                <a:latin typeface="Candara" pitchFamily="34" charset="0"/>
              </a:rPr>
              <a:t>сім'ї</a:t>
            </a:r>
            <a:r>
              <a:rPr lang="ru-RU" sz="2400" dirty="0" smtClean="0">
                <a:latin typeface="Candara" pitchFamily="34" charset="0"/>
              </a:rPr>
              <a:t>. Велика </a:t>
            </a:r>
            <a:r>
              <a:rPr lang="ru-RU" sz="2400" dirty="0" err="1" smtClean="0">
                <a:latin typeface="Candara" pitchFamily="34" charset="0"/>
              </a:rPr>
              <a:t>кількість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дітей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була</a:t>
            </a:r>
            <a:r>
              <a:rPr lang="ru-RU" sz="2400" dirty="0" smtClean="0">
                <a:latin typeface="Candara" pitchFamily="34" charset="0"/>
              </a:rPr>
              <a:t> характерною для аграрного способу </a:t>
            </a:r>
            <a:r>
              <a:rPr lang="ru-RU" sz="2400" dirty="0" err="1" smtClean="0">
                <a:latin typeface="Candara" pitchFamily="34" charset="0"/>
              </a:rPr>
              <a:t>виробництва</a:t>
            </a:r>
            <a:r>
              <a:rPr lang="ru-RU" sz="2400" dirty="0" smtClean="0">
                <a:latin typeface="Candara" pitchFamily="34" charset="0"/>
              </a:rPr>
              <a:t> (в </a:t>
            </a:r>
            <a:r>
              <a:rPr lang="ru-RU" sz="2400" dirty="0" err="1" smtClean="0">
                <a:latin typeface="Candara" pitchFamily="34" charset="0"/>
              </a:rPr>
              <a:t>середньому</a:t>
            </a:r>
            <a:r>
              <a:rPr lang="ru-RU" sz="2400" dirty="0" smtClean="0">
                <a:latin typeface="Candara" pitchFamily="34" charset="0"/>
              </a:rPr>
              <a:t> 3-5 </a:t>
            </a:r>
            <a:r>
              <a:rPr lang="ru-RU" sz="2400" dirty="0" err="1" smtClean="0">
                <a:latin typeface="Candara" pitchFamily="34" charset="0"/>
              </a:rPr>
              <a:t>дітей</a:t>
            </a:r>
            <a:r>
              <a:rPr lang="ru-RU" sz="2400" dirty="0" smtClean="0">
                <a:latin typeface="Candara" pitchFamily="34" charset="0"/>
              </a:rPr>
              <a:t> на </a:t>
            </a:r>
            <a:r>
              <a:rPr lang="ru-RU" sz="2400" dirty="0" err="1" smtClean="0">
                <a:latin typeface="Candara" pitchFamily="34" charset="0"/>
              </a:rPr>
              <a:t>сім'ю</a:t>
            </a:r>
            <a:r>
              <a:rPr lang="ru-RU" sz="2400" dirty="0" smtClean="0">
                <a:latin typeface="Candara" pitchFamily="34" charset="0"/>
              </a:rPr>
              <a:t>), </a:t>
            </a:r>
            <a:r>
              <a:rPr lang="ru-RU" sz="2400" dirty="0" err="1" smtClean="0">
                <a:latin typeface="Candara" pitchFamily="34" charset="0"/>
              </a:rPr>
              <a:t>однак</a:t>
            </a:r>
            <a:r>
              <a:rPr lang="ru-RU" sz="2400" dirty="0" smtClean="0">
                <a:latin typeface="Candara" pitchFamily="34" charset="0"/>
              </a:rPr>
              <a:t> на </a:t>
            </a:r>
            <a:r>
              <a:rPr lang="ru-RU" sz="2400" dirty="0" err="1" smtClean="0">
                <a:latin typeface="Candara" pitchFamily="34" charset="0"/>
              </a:rPr>
              <a:t>період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кризи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значно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скоротився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відсоток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природної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смертності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від</a:t>
            </a:r>
            <a:r>
              <a:rPr lang="ru-RU" sz="2400" dirty="0" smtClean="0">
                <a:latin typeface="Candara" pitchFamily="34" charset="0"/>
              </a:rPr>
              <a:t> хвороб у </a:t>
            </a:r>
            <a:r>
              <a:rPr lang="ru-RU" sz="2400" dirty="0" err="1" smtClean="0">
                <a:latin typeface="Candara" pitchFamily="34" charset="0"/>
              </a:rPr>
              <a:t>результаті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технологічного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прориву</a:t>
            </a:r>
            <a:r>
              <a:rPr lang="ru-RU" sz="2400" dirty="0" smtClean="0">
                <a:latin typeface="Candara" pitchFamily="34" charset="0"/>
              </a:rPr>
              <a:t> в </a:t>
            </a:r>
            <a:r>
              <a:rPr lang="ru-RU" sz="2400" dirty="0" err="1" smtClean="0">
                <a:latin typeface="Candara" pitchFamily="34" charset="0"/>
              </a:rPr>
              <a:t>медицині</a:t>
            </a:r>
            <a:r>
              <a:rPr lang="ru-RU" sz="2400" dirty="0" smtClean="0">
                <a:latin typeface="Candara" pitchFamily="34" charset="0"/>
              </a:rPr>
              <a:t> та </a:t>
            </a:r>
            <a:r>
              <a:rPr lang="ru-RU" sz="2400" dirty="0" err="1" smtClean="0">
                <a:latin typeface="Candara" pitchFamily="34" charset="0"/>
              </a:rPr>
              <a:t>тимчасового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підвищення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рівня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життя</a:t>
            </a:r>
            <a:r>
              <a:rPr lang="ru-RU" sz="2400" dirty="0" smtClean="0">
                <a:latin typeface="Candara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400" dirty="0" smtClean="0">
              <a:latin typeface="Candara" pitchFamily="34" charset="0"/>
            </a:endParaRPr>
          </a:p>
        </p:txBody>
      </p:sp>
      <p:pic>
        <p:nvPicPr>
          <p:cNvPr id="4100" name="Picture 4" descr="http://dspa.info/images/articles/Remedy/090317_depression/mnv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885978" cy="3672408"/>
          </a:xfrm>
          <a:prstGeom prst="snip2DiagRect">
            <a:avLst>
              <a:gd name="adj1" fmla="val 525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erevodika.ru/upload/iblock/70e/8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38153"/>
            <a:ext cx="2857500" cy="21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7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6768752" cy="51845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Високе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виробництво</a:t>
            </a:r>
            <a:r>
              <a:rPr lang="ru-RU" sz="2400" dirty="0" smtClean="0"/>
              <a:t> США </a:t>
            </a:r>
            <a:r>
              <a:rPr lang="ru-RU" sz="2400" dirty="0"/>
              <a:t>у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 smtClean="0"/>
              <a:t>Світовій</a:t>
            </a:r>
            <a:r>
              <a:rPr lang="ru-RU" sz="2400" dirty="0" smtClean="0"/>
              <a:t> у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індустрії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припинилося</a:t>
            </a:r>
            <a:r>
              <a:rPr lang="ru-RU" sz="2400" dirty="0" smtClean="0"/>
              <a:t> і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Шалений</a:t>
            </a:r>
            <a:r>
              <a:rPr lang="ru-RU" sz="2400" dirty="0" smtClean="0"/>
              <a:t> </a:t>
            </a:r>
            <a:r>
              <a:rPr lang="ru-RU" sz="2400" dirty="0" err="1"/>
              <a:t>ріст</a:t>
            </a:r>
            <a:r>
              <a:rPr lang="ru-RU" sz="2400" dirty="0"/>
              <a:t> </a:t>
            </a:r>
            <a:r>
              <a:rPr lang="ru-RU" sz="2400" dirty="0" err="1"/>
              <a:t>обсягів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у 20-х </a:t>
            </a:r>
            <a:r>
              <a:rPr lang="ru-RU" sz="2400" dirty="0" err="1"/>
              <a:t>рр</a:t>
            </a:r>
            <a:r>
              <a:rPr lang="ru-RU" sz="2400" dirty="0"/>
              <a:t>.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перевищив</a:t>
            </a:r>
            <a:r>
              <a:rPr lang="ru-RU" sz="2400" dirty="0"/>
              <a:t> </a:t>
            </a: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прибутків</a:t>
            </a:r>
            <a:r>
              <a:rPr lang="ru-RU" sz="2400" dirty="0"/>
              <a:t>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американців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Пільги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монополіям</a:t>
            </a:r>
            <a:r>
              <a:rPr lang="ru-RU" sz="2400" dirty="0" smtClean="0"/>
              <a:t>  - </a:t>
            </a:r>
            <a:r>
              <a:rPr lang="ru-RU" sz="2400" dirty="0" err="1" smtClean="0"/>
              <a:t>диктування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ціни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сировину</a:t>
            </a:r>
            <a:r>
              <a:rPr lang="ru-RU" sz="2400" dirty="0"/>
              <a:t> і на </a:t>
            </a:r>
            <a:r>
              <a:rPr lang="ru-RU" sz="2400" dirty="0" err="1"/>
              <a:t>готову</a:t>
            </a:r>
            <a:r>
              <a:rPr lang="ru-RU" sz="2400" dirty="0"/>
              <a:t> </a:t>
            </a:r>
            <a:r>
              <a:rPr lang="ru-RU" sz="2400" dirty="0" err="1"/>
              <a:t>продукцію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Заборгованість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союзників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Німеччини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 err="1"/>
              <a:t>дешевих</a:t>
            </a:r>
            <a:r>
              <a:rPr lang="ru-RU" sz="2400" dirty="0"/>
              <a:t> </a:t>
            </a:r>
            <a:r>
              <a:rPr lang="ru-RU" sz="2400" dirty="0" err="1"/>
              <a:t>кредитів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доступні</a:t>
            </a:r>
            <a:r>
              <a:rPr lang="ru-RU" sz="2400" dirty="0"/>
              <a:t> «</a:t>
            </a:r>
            <a:r>
              <a:rPr lang="ru-RU" sz="2400" dirty="0" err="1"/>
              <a:t>середньому</a:t>
            </a:r>
            <a:r>
              <a:rPr lang="ru-RU" sz="2400" dirty="0"/>
              <a:t>» </a:t>
            </a:r>
            <a:r>
              <a:rPr lang="ru-RU" sz="2400" dirty="0" err="1"/>
              <a:t>американцю</a:t>
            </a:r>
            <a:r>
              <a:rPr lang="ru-RU" sz="2400" dirty="0"/>
              <a:t>, </a:t>
            </a:r>
            <a:r>
              <a:rPr lang="ru-RU" sz="2400" dirty="0" err="1"/>
              <a:t>призвело</a:t>
            </a:r>
            <a:r>
              <a:rPr lang="ru-RU" sz="2400" dirty="0"/>
              <a:t> до </a:t>
            </a:r>
            <a:r>
              <a:rPr lang="ru-RU" sz="2400" dirty="0" err="1"/>
              <a:t>величезних</a:t>
            </a:r>
            <a:r>
              <a:rPr lang="ru-RU" sz="2400" dirty="0"/>
              <a:t> </a:t>
            </a:r>
            <a:r>
              <a:rPr lang="ru-RU" sz="2400" dirty="0" err="1"/>
              <a:t>спекуляцій</a:t>
            </a:r>
            <a:r>
              <a:rPr lang="ru-RU" sz="2400" dirty="0"/>
              <a:t> ними й </a:t>
            </a:r>
            <a:r>
              <a:rPr lang="ru-RU" sz="2400" dirty="0" err="1"/>
              <a:t>надмірного</a:t>
            </a:r>
            <a:r>
              <a:rPr lang="ru-RU" sz="2400" dirty="0"/>
              <a:t> </a:t>
            </a:r>
            <a:r>
              <a:rPr lang="ru-RU" sz="2400" dirty="0" err="1"/>
              <a:t>захоплення</a:t>
            </a:r>
            <a:r>
              <a:rPr lang="ru-RU" sz="2400" dirty="0"/>
              <a:t> </a:t>
            </a:r>
            <a:r>
              <a:rPr lang="ru-RU" sz="2400" dirty="0" err="1"/>
              <a:t>американцями</a:t>
            </a:r>
            <a:r>
              <a:rPr lang="ru-RU" sz="2400" dirty="0"/>
              <a:t> покупками. </a:t>
            </a: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075240" cy="104435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Фактори, що вплинули на розвиток кризи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146" name="Picture 2" descr="http://www.mirovoy-crisis.ru/images/great%20depress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71" r="10064"/>
          <a:stretch/>
        </p:blipFill>
        <p:spPr bwMode="auto">
          <a:xfrm>
            <a:off x="7040295" y="944910"/>
            <a:ext cx="2012994" cy="3533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conomic-basic.ru/images/stories/images01/great-depress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36"/>
          <a:stretch/>
        </p:blipFill>
        <p:spPr bwMode="auto">
          <a:xfrm>
            <a:off x="6876256" y="4198962"/>
            <a:ext cx="2105025" cy="1853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5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Закриття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/>
              <a:t>як 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знецінились</a:t>
            </a:r>
            <a:r>
              <a:rPr lang="ru-RU" dirty="0"/>
              <a:t> на 40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 smtClean="0"/>
              <a:t>долларів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зросли</a:t>
            </a:r>
            <a:r>
              <a:rPr lang="ru-RU" dirty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скоротилося</a:t>
            </a:r>
            <a:r>
              <a:rPr lang="ru-RU" dirty="0"/>
              <a:t> на 50 </a:t>
            </a:r>
            <a:r>
              <a:rPr lang="ru-RU" dirty="0" smtClean="0"/>
              <a:t>%.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зменшилося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 smtClean="0"/>
              <a:t>автомобілів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12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безробітних</a:t>
            </a:r>
            <a:r>
              <a:rPr lang="ru-RU" dirty="0"/>
              <a:t> (у </a:t>
            </a:r>
            <a:r>
              <a:rPr lang="ru-RU" dirty="0" err="1"/>
              <a:t>піковий</a:t>
            </a:r>
            <a:r>
              <a:rPr lang="ru-RU" dirty="0"/>
              <a:t> момент </a:t>
            </a:r>
            <a:r>
              <a:rPr lang="ru-RU" dirty="0" err="1"/>
              <a:t>кризи</a:t>
            </a:r>
            <a:r>
              <a:rPr lang="ru-RU" dirty="0"/>
              <a:t> — 15 </a:t>
            </a:r>
            <a:r>
              <a:rPr lang="ru-RU" dirty="0" err="1"/>
              <a:t>мільйонів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5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фермерів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позбавлені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і </a:t>
            </a:r>
            <a:r>
              <a:rPr lang="ru-RU" dirty="0" err="1"/>
              <a:t>землі</a:t>
            </a:r>
            <a:r>
              <a:rPr lang="ru-RU" dirty="0"/>
              <a:t> за </a:t>
            </a:r>
            <a:r>
              <a:rPr lang="ru-RU" dirty="0" err="1"/>
              <a:t>несплату</a:t>
            </a:r>
            <a:r>
              <a:rPr lang="ru-RU" dirty="0"/>
              <a:t> </a:t>
            </a:r>
            <a:r>
              <a:rPr lang="ru-RU" dirty="0" err="1"/>
              <a:t>боргів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Наслідки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Великої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Депресії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Рівень безробіття в США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5753"/>
            <a:ext cx="6480720" cy="428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121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</TotalTime>
  <Words>359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Велика депресія в США</vt:lpstr>
      <vt:lpstr>Презентация PowerPoint</vt:lpstr>
      <vt:lpstr>Пояснення Великої депресії</vt:lpstr>
      <vt:lpstr>Презентация PowerPoint</vt:lpstr>
      <vt:lpstr>Презентация PowerPoint</vt:lpstr>
      <vt:lpstr>Презентация PowerPoint</vt:lpstr>
      <vt:lpstr>Фактори, що вплинули на розвиток кризи</vt:lpstr>
      <vt:lpstr>Наслідки «Великої Депресії»</vt:lpstr>
      <vt:lpstr>Рівень безробіття в США</vt:lpstr>
      <vt:lpstr>Рівень ВНП у США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депресія в США</dc:title>
  <dc:creator>Admin</dc:creator>
  <cp:lastModifiedBy>Admin</cp:lastModifiedBy>
  <cp:revision>6</cp:revision>
  <dcterms:created xsi:type="dcterms:W3CDTF">2014-02-02T18:49:39Z</dcterms:created>
  <dcterms:modified xsi:type="dcterms:W3CDTF">2014-02-02T19:44:56Z</dcterms:modified>
</cp:coreProperties>
</file>