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DBD3-99CD-4570-9C24-0AC69C44AA03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764526-E210-45C8-B687-86B69B6267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DBD3-99CD-4570-9C24-0AC69C44AA03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4526-E210-45C8-B687-86B69B626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DBD3-99CD-4570-9C24-0AC69C44AA03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4526-E210-45C8-B687-86B69B626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2C0DBD3-99CD-4570-9C24-0AC69C44AA03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4764526-E210-45C8-B687-86B69B6267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DBD3-99CD-4570-9C24-0AC69C44AA03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4526-E210-45C8-B687-86B69B6267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DBD3-99CD-4570-9C24-0AC69C44AA03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4526-E210-45C8-B687-86B69B6267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4526-E210-45C8-B687-86B69B6267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DBD3-99CD-4570-9C24-0AC69C44AA03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DBD3-99CD-4570-9C24-0AC69C44AA03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4526-E210-45C8-B687-86B69B6267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DBD3-99CD-4570-9C24-0AC69C44AA03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64526-E210-45C8-B687-86B69B626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2C0DBD3-99CD-4570-9C24-0AC69C44AA03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4764526-E210-45C8-B687-86B69B6267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DBD3-99CD-4570-9C24-0AC69C44AA03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764526-E210-45C8-B687-86B69B6267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C0DBD3-99CD-4570-9C24-0AC69C44AA03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4764526-E210-45C8-B687-86B69B6267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4;&#1072;&#1088;&#1080;&#1085;&#1072;\Desktop\Downloads\Ferenc%20List%20-%20Noktyurn%20_3.mp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4;&#1072;&#1088;&#1080;&#1085;&#1072;\Desktop\Downloads\'%20-%20Nash%20svadebnyj%20.mp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4;&#1072;&#1088;&#1080;&#1085;&#1072;\Desktop\&#1074;&#1089;&#1103;%20&#1084;&#1091;&#1083;&#1100;&#1090;&#1080;&#1084;&#1077;&#1076;&#1080;&#1072;)\&#1052;&#1091;&#1079;&#1080;&#1095;&#1082;&#1072;%20&#1084;&#1086;&#1103;!)\Rihard%20Vagner%20-%20muzyka%20moej%20lyubvi%20(bozhestvennaya)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3%D1%83%D0%BB%D0%B0%D0%BA-%D0%90%D1%80%D1%82%D0%B5%D0%BC%D0%BE%D0%B2%D1%81%D1%8C%D0%BA%D0%B8%D0%B9_%D0%A1%D0%B5%D0%BC%D0%B5%D0%BD_%D0%A1%D1%82%D0%B5%D0%BF%D0%B0%D0%BD%D0%BE%D0%B2%D0%B8%D1%87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4;&#1072;&#1088;&#1080;&#1085;&#1072;\Desktop\Downloads\&amp;%239834_%20Nikkolo%20Paganini%20-%20La%20Campanella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4;&#1072;&#1088;&#1080;&#1085;&#1072;\Desktop\Downloads\SHUBERT%20-%20Venskij%20val's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4;&#1072;&#1088;&#1080;&#1085;&#1072;\Desktop\Downloads\Frederik%20SHopen%20-%20Simfoniya%20_5%20'Nezhnost''%20.mp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4;&#1072;&#1088;&#1080;&#1085;&#1072;\Desktop\Downloads\Berlioz%20Gektor%20-%20Fantasticheskaya%20simfoniya,%20'SHabash%20ved'm',%20fragment%20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Виконала</a:t>
            </a:r>
            <a:r>
              <a:rPr lang="ru-RU" dirty="0" smtClean="0"/>
              <a:t> </a:t>
            </a:r>
            <a:r>
              <a:rPr lang="ru-RU" dirty="0" err="1" smtClean="0"/>
              <a:t>учениця</a:t>
            </a:r>
            <a:r>
              <a:rPr lang="ru-RU" dirty="0" smtClean="0"/>
              <a:t> 9-</a:t>
            </a:r>
            <a:r>
              <a:rPr lang="uk-UA" dirty="0" smtClean="0"/>
              <a:t>ІТ класу Павлова Марина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Музика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 романтизму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Ференц  Ліст; Ноктюрн №3</a:t>
            </a:r>
            <a:endParaRPr lang="ru-RU" dirty="0"/>
          </a:p>
        </p:txBody>
      </p:sp>
      <p:pic>
        <p:nvPicPr>
          <p:cNvPr id="4" name="Ferenc List - Noktyurn _3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657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412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Джузеппе Верді;Вальс</a:t>
            </a:r>
            <a:endParaRPr lang="ru-RU" dirty="0"/>
          </a:p>
        </p:txBody>
      </p:sp>
      <p:pic>
        <p:nvPicPr>
          <p:cNvPr id="4" name="' - Nash svadebnyj 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657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40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Рихард</a:t>
            </a:r>
            <a:r>
              <a:rPr lang="uk-UA" dirty="0" smtClean="0"/>
              <a:t> Вагнер;Мелодія кохання</a:t>
            </a:r>
            <a:endParaRPr lang="ru-RU" dirty="0"/>
          </a:p>
        </p:txBody>
      </p:sp>
      <p:pic>
        <p:nvPicPr>
          <p:cNvPr id="4" name="Rihard Vagner - muzyka moej lyubvi (bozhestvennaya)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657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559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642918"/>
            <a:ext cx="7715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Музичний</a:t>
            </a:r>
            <a:r>
              <a:rPr lang="ru-RU" dirty="0"/>
              <a:t> романтизм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три </a:t>
            </a:r>
            <a:r>
              <a:rPr lang="ru-RU" dirty="0" err="1"/>
              <a:t>етапи</a:t>
            </a:r>
            <a:r>
              <a:rPr lang="ru-RU" dirty="0"/>
              <a:t>.</a:t>
            </a:r>
          </a:p>
          <a:p>
            <a:r>
              <a:rPr lang="ru-RU" sz="2400" dirty="0" err="1">
                <a:solidFill>
                  <a:srgbClr val="92D050"/>
                </a:solidFill>
              </a:rPr>
              <a:t>Початковий</a:t>
            </a:r>
            <a:r>
              <a:rPr lang="ru-RU" sz="2400" dirty="0">
                <a:solidFill>
                  <a:srgbClr val="92D050"/>
                </a:solidFill>
              </a:rPr>
              <a:t> </a:t>
            </a:r>
            <a:r>
              <a:rPr lang="ru-RU" sz="2400" dirty="0" err="1">
                <a:solidFill>
                  <a:srgbClr val="92D050"/>
                </a:solidFill>
              </a:rPr>
              <a:t>етап</a:t>
            </a:r>
            <a:r>
              <a:rPr lang="ru-RU" sz="2400" dirty="0">
                <a:solidFill>
                  <a:srgbClr val="92D050"/>
                </a:solidFill>
              </a:rPr>
              <a:t> </a:t>
            </a:r>
            <a:r>
              <a:rPr lang="ru-RU" sz="2400" dirty="0" err="1">
                <a:solidFill>
                  <a:srgbClr val="92D050"/>
                </a:solidFill>
              </a:rPr>
              <a:t>музичного</a:t>
            </a:r>
            <a:r>
              <a:rPr lang="ru-RU" sz="2400" dirty="0">
                <a:solidFill>
                  <a:srgbClr val="92D050"/>
                </a:solidFill>
              </a:rPr>
              <a:t> </a:t>
            </a:r>
            <a:r>
              <a:rPr lang="ru-RU" sz="2400" dirty="0" smtClean="0">
                <a:solidFill>
                  <a:srgbClr val="92D050"/>
                </a:solidFill>
              </a:rPr>
              <a:t>романтизму: </a:t>
            </a:r>
            <a:r>
              <a:rPr lang="ru-RU" dirty="0" err="1"/>
              <a:t>пов'язаний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творчістю</a:t>
            </a:r>
            <a:r>
              <a:rPr lang="ru-RU" dirty="0"/>
              <a:t> </a:t>
            </a:r>
            <a:r>
              <a:rPr lang="ru-RU" dirty="0" smtClean="0"/>
              <a:t>Ф. Шуберта,</a:t>
            </a:r>
            <a:r>
              <a:rPr lang="ru-RU" dirty="0"/>
              <a:t> </a:t>
            </a:r>
            <a:r>
              <a:rPr lang="ru-RU" dirty="0" smtClean="0"/>
              <a:t>Н. </a:t>
            </a:r>
            <a:r>
              <a:rPr lang="ru-RU" dirty="0" err="1" smtClean="0"/>
              <a:t>Пага</a:t>
            </a:r>
            <a:r>
              <a:rPr lang="uk-UA" dirty="0" err="1" smtClean="0"/>
              <a:t>ніні</a:t>
            </a:r>
            <a:r>
              <a:rPr lang="ru-RU" dirty="0" smtClean="0"/>
              <a:t>,</a:t>
            </a:r>
            <a:r>
              <a:rPr lang="ru-RU" dirty="0"/>
              <a:t> </a:t>
            </a:r>
            <a:r>
              <a:rPr lang="ru-RU" dirty="0" smtClean="0"/>
              <a:t>Дж. </a:t>
            </a:r>
            <a:r>
              <a:rPr lang="ru-RU" dirty="0" err="1" smtClean="0"/>
              <a:t>Россіні</a:t>
            </a:r>
            <a:r>
              <a:rPr lang="ru-RU" dirty="0"/>
              <a:t> та </a:t>
            </a:r>
            <a:r>
              <a:rPr lang="ru-RU" dirty="0" err="1"/>
              <a:t>інших</a:t>
            </a:r>
            <a:r>
              <a:rPr lang="ru-RU" dirty="0"/>
              <a:t>.</a:t>
            </a:r>
          </a:p>
          <a:p>
            <a:r>
              <a:rPr lang="ru-RU" sz="2400" dirty="0" err="1">
                <a:solidFill>
                  <a:srgbClr val="92D050"/>
                </a:solidFill>
              </a:rPr>
              <a:t>Наступний</a:t>
            </a:r>
            <a:r>
              <a:rPr lang="ru-RU" sz="2400" dirty="0">
                <a:solidFill>
                  <a:srgbClr val="92D050"/>
                </a:solidFill>
              </a:rPr>
              <a:t> </a:t>
            </a:r>
            <a:r>
              <a:rPr lang="ru-RU" sz="2400" dirty="0" err="1">
                <a:solidFill>
                  <a:srgbClr val="92D050"/>
                </a:solidFill>
              </a:rPr>
              <a:t>етап</a:t>
            </a:r>
            <a:r>
              <a:rPr lang="ru-RU" sz="2400" dirty="0">
                <a:solidFill>
                  <a:srgbClr val="92D050"/>
                </a:solidFill>
              </a:rPr>
              <a:t> (1830 — 1850-ті </a:t>
            </a:r>
            <a:r>
              <a:rPr lang="ru-RU" sz="2400" dirty="0" err="1">
                <a:solidFill>
                  <a:srgbClr val="92D050"/>
                </a:solidFill>
              </a:rPr>
              <a:t>рр</a:t>
            </a:r>
            <a:r>
              <a:rPr lang="ru-RU" sz="2400" dirty="0" smtClean="0">
                <a:solidFill>
                  <a:srgbClr val="92D050"/>
                </a:solidFill>
              </a:rPr>
              <a:t>.): </a:t>
            </a:r>
            <a:r>
              <a:rPr lang="ru-RU" dirty="0" err="1"/>
              <a:t>пов'язаний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творчістю</a:t>
            </a:r>
            <a:r>
              <a:rPr lang="ru-RU" dirty="0"/>
              <a:t> </a:t>
            </a:r>
            <a:r>
              <a:rPr lang="ru-RU" dirty="0" smtClean="0"/>
              <a:t>Ф. Шопена,</a:t>
            </a:r>
            <a:r>
              <a:rPr lang="ru-RU" dirty="0"/>
              <a:t> </a:t>
            </a:r>
            <a:r>
              <a:rPr lang="ru-RU" dirty="0" smtClean="0"/>
              <a:t>Р. Шумана,</a:t>
            </a:r>
            <a:r>
              <a:rPr lang="ru-RU" dirty="0"/>
              <a:t> </a:t>
            </a:r>
            <a:r>
              <a:rPr lang="ru-RU" dirty="0" smtClean="0"/>
              <a:t>Г. </a:t>
            </a:r>
            <a:r>
              <a:rPr lang="ru-RU" dirty="0" err="1" smtClean="0"/>
              <a:t>Берліоза</a:t>
            </a:r>
            <a:r>
              <a:rPr lang="ru-RU" dirty="0" smtClean="0"/>
              <a:t>,</a:t>
            </a:r>
            <a:r>
              <a:rPr lang="ru-RU" dirty="0"/>
              <a:t> </a:t>
            </a:r>
            <a:r>
              <a:rPr lang="ru-RU" dirty="0" smtClean="0"/>
              <a:t>Ф. </a:t>
            </a:r>
            <a:r>
              <a:rPr lang="ru-RU" dirty="0" err="1" smtClean="0"/>
              <a:t>Ліста</a:t>
            </a:r>
            <a:r>
              <a:rPr lang="ru-RU" dirty="0" smtClean="0"/>
              <a:t>,</a:t>
            </a:r>
            <a:r>
              <a:rPr lang="ru-RU" dirty="0"/>
              <a:t> </a:t>
            </a:r>
            <a:r>
              <a:rPr lang="ru-RU" dirty="0" smtClean="0"/>
              <a:t>Дж. </a:t>
            </a:r>
            <a:r>
              <a:rPr lang="ru-RU" dirty="0" err="1" smtClean="0"/>
              <a:t>Верді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sz="2400" dirty="0" err="1">
                <a:solidFill>
                  <a:srgbClr val="92D050"/>
                </a:solidFill>
              </a:rPr>
              <a:t>Пізній</a:t>
            </a:r>
            <a:r>
              <a:rPr lang="ru-RU" sz="2400" dirty="0">
                <a:solidFill>
                  <a:srgbClr val="92D050"/>
                </a:solidFill>
              </a:rPr>
              <a:t> </a:t>
            </a:r>
            <a:r>
              <a:rPr lang="ru-RU" sz="2400" dirty="0" err="1">
                <a:solidFill>
                  <a:srgbClr val="92D050"/>
                </a:solidFill>
              </a:rPr>
              <a:t>етап</a:t>
            </a:r>
            <a:r>
              <a:rPr lang="ru-RU" sz="2400" dirty="0">
                <a:solidFill>
                  <a:srgbClr val="92D050"/>
                </a:solidFill>
              </a:rPr>
              <a:t> </a:t>
            </a:r>
            <a:r>
              <a:rPr lang="ru-RU" sz="2400" dirty="0" err="1">
                <a:solidFill>
                  <a:srgbClr val="92D050"/>
                </a:solidFill>
              </a:rPr>
              <a:t>продовжувався</a:t>
            </a:r>
            <a:r>
              <a:rPr lang="ru-RU" sz="2400" dirty="0">
                <a:solidFill>
                  <a:srgbClr val="92D050"/>
                </a:solidFill>
              </a:rPr>
              <a:t> до </a:t>
            </a:r>
            <a:r>
              <a:rPr lang="ru-RU" sz="2400" dirty="0" err="1">
                <a:solidFill>
                  <a:srgbClr val="92D050"/>
                </a:solidFill>
              </a:rPr>
              <a:t>кінця</a:t>
            </a:r>
            <a:r>
              <a:rPr lang="ru-RU" sz="2400" dirty="0">
                <a:solidFill>
                  <a:srgbClr val="92D050"/>
                </a:solidFill>
              </a:rPr>
              <a:t> </a:t>
            </a:r>
            <a:r>
              <a:rPr lang="en-TT" sz="2400" dirty="0">
                <a:solidFill>
                  <a:srgbClr val="92D050"/>
                </a:solidFill>
              </a:rPr>
              <a:t>XIX </a:t>
            </a:r>
            <a:r>
              <a:rPr lang="ru-RU" sz="2400" dirty="0" err="1" smtClean="0">
                <a:solidFill>
                  <a:srgbClr val="92D050"/>
                </a:solidFill>
              </a:rPr>
              <a:t>століття</a:t>
            </a:r>
            <a:r>
              <a:rPr lang="ru-RU" sz="2400" dirty="0" smtClean="0">
                <a:solidFill>
                  <a:srgbClr val="92D050"/>
                </a:solidFill>
              </a:rPr>
              <a:t>: </a:t>
            </a:r>
            <a:r>
              <a:rPr lang="ru-RU" dirty="0" err="1"/>
              <a:t>і</a:t>
            </a:r>
            <a:r>
              <a:rPr lang="ru-RU" dirty="0"/>
              <a:t> представлений </a:t>
            </a:r>
            <a:r>
              <a:rPr lang="ru-RU" dirty="0" err="1"/>
              <a:t>творчістю</a:t>
            </a:r>
            <a:r>
              <a:rPr lang="ru-RU" dirty="0"/>
              <a:t> </a:t>
            </a:r>
            <a:r>
              <a:rPr lang="ru-RU" dirty="0" smtClean="0"/>
              <a:t>Й. Брамса,</a:t>
            </a:r>
            <a:r>
              <a:rPr lang="ru-RU" dirty="0"/>
              <a:t> </a:t>
            </a:r>
            <a:r>
              <a:rPr lang="ru-RU" dirty="0" smtClean="0"/>
              <a:t>А. </a:t>
            </a:r>
            <a:r>
              <a:rPr lang="ru-RU" dirty="0" err="1" smtClean="0"/>
              <a:t>Брункера</a:t>
            </a:r>
            <a:r>
              <a:rPr lang="ru-RU" dirty="0" smtClean="0"/>
              <a:t>,</a:t>
            </a:r>
            <a:r>
              <a:rPr lang="ru-RU" dirty="0"/>
              <a:t> </a:t>
            </a:r>
            <a:r>
              <a:rPr lang="ru-RU" dirty="0" smtClean="0"/>
              <a:t>Р. Вагнера</a:t>
            </a:r>
            <a:r>
              <a:rPr lang="ru-RU" dirty="0"/>
              <a:t> та </a:t>
            </a:r>
            <a:r>
              <a:rPr lang="ru-RU" dirty="0" err="1"/>
              <a:t>інших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428604"/>
            <a:ext cx="792961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попередніми</a:t>
            </a:r>
            <a:r>
              <a:rPr lang="ru-RU" dirty="0" smtClean="0"/>
              <a:t> </a:t>
            </a:r>
            <a:r>
              <a:rPr lang="ru-RU" dirty="0" err="1" smtClean="0"/>
              <a:t>епохами</a:t>
            </a:r>
            <a:r>
              <a:rPr lang="ru-RU" dirty="0" smtClean="0"/>
              <a:t>, </a:t>
            </a:r>
            <a:r>
              <a:rPr lang="ru-RU" dirty="0" err="1" smtClean="0"/>
              <a:t>музичний</a:t>
            </a:r>
            <a:r>
              <a:rPr lang="ru-RU" dirty="0" smtClean="0"/>
              <a:t> романтизм </a:t>
            </a:r>
            <a:r>
              <a:rPr lang="ru-RU" dirty="0" err="1" smtClean="0"/>
              <a:t>вирізняється</a:t>
            </a:r>
            <a:r>
              <a:rPr lang="ru-RU" dirty="0" smtClean="0"/>
              <a:t> </a:t>
            </a:r>
            <a:r>
              <a:rPr lang="ru-RU" dirty="0" err="1" smtClean="0"/>
              <a:t>глибшим</a:t>
            </a:r>
            <a:r>
              <a:rPr lang="ru-RU" dirty="0" smtClean="0"/>
              <a:t> </a:t>
            </a:r>
            <a:r>
              <a:rPr lang="ru-RU" dirty="0" err="1" smtClean="0"/>
              <a:t>розкриттям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висуванням</a:t>
            </a:r>
            <a:r>
              <a:rPr lang="ru-RU" dirty="0" smtClean="0"/>
              <a:t> </a:t>
            </a:r>
            <a:r>
              <a:rPr lang="ru-RU" dirty="0" err="1" smtClean="0"/>
              <a:t>психологічно</a:t>
            </a:r>
            <a:r>
              <a:rPr lang="ru-RU" dirty="0" smtClean="0"/>
              <a:t> складного, </a:t>
            </a:r>
            <a:r>
              <a:rPr lang="ru-RU" dirty="0" err="1" smtClean="0"/>
              <a:t>відзначеними</a:t>
            </a:r>
            <a:r>
              <a:rPr lang="ru-RU" dirty="0" smtClean="0"/>
              <a:t> рисами </a:t>
            </a:r>
            <a:r>
              <a:rPr lang="ru-RU" dirty="0" err="1" smtClean="0"/>
              <a:t>роздвоєності</a:t>
            </a:r>
            <a:r>
              <a:rPr lang="ru-RU" dirty="0" smtClean="0"/>
              <a:t> </a:t>
            </a:r>
            <a:r>
              <a:rPr lang="ru-RU" dirty="0" err="1" smtClean="0"/>
              <a:t>ліричного</a:t>
            </a:r>
            <a:r>
              <a:rPr lang="ru-RU" dirty="0" smtClean="0"/>
              <a:t> героя.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</a:t>
            </a:r>
            <a:r>
              <a:rPr lang="ru-RU" dirty="0" err="1" smtClean="0"/>
              <a:t>романтиків</a:t>
            </a:r>
            <a:r>
              <a:rPr lang="ru-RU" dirty="0" smtClean="0"/>
              <a:t> до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класицизму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неоднозначним</a:t>
            </a:r>
            <a:r>
              <a:rPr lang="ru-RU" dirty="0" smtClean="0"/>
              <a:t>: у </a:t>
            </a:r>
            <a:r>
              <a:rPr lang="ru-RU" dirty="0" err="1" smtClean="0"/>
              <a:t>творчості</a:t>
            </a:r>
            <a:r>
              <a:rPr lang="ru-RU" dirty="0" smtClean="0"/>
              <a:t> Шуберта, Шопена, Мендельсона, Брамса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традиції</a:t>
            </a:r>
            <a:r>
              <a:rPr lang="ru-RU" dirty="0" smtClean="0"/>
              <a:t> </a:t>
            </a:r>
            <a:r>
              <a:rPr lang="ru-RU" dirty="0" err="1" smtClean="0"/>
              <a:t>органічно</a:t>
            </a:r>
            <a:r>
              <a:rPr lang="ru-RU" dirty="0" smtClean="0"/>
              <a:t> </a:t>
            </a:r>
            <a:r>
              <a:rPr lang="ru-RU" dirty="0" err="1" smtClean="0"/>
              <a:t>перепліталися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романтичними</a:t>
            </a:r>
            <a:r>
              <a:rPr lang="ru-RU" dirty="0" smtClean="0"/>
              <a:t>, у </a:t>
            </a:r>
            <a:r>
              <a:rPr lang="ru-RU" dirty="0" err="1" smtClean="0"/>
              <a:t>творчості</a:t>
            </a:r>
            <a:r>
              <a:rPr lang="ru-RU" dirty="0" smtClean="0"/>
              <a:t> Шумана, </a:t>
            </a:r>
            <a:r>
              <a:rPr lang="ru-RU" dirty="0" err="1" smtClean="0"/>
              <a:t>Ліста</a:t>
            </a:r>
            <a:r>
              <a:rPr lang="ru-RU" dirty="0" smtClean="0"/>
              <a:t>, </a:t>
            </a:r>
            <a:r>
              <a:rPr lang="ru-RU" dirty="0" smtClean="0"/>
              <a:t>Вагнера, </a:t>
            </a:r>
            <a:r>
              <a:rPr lang="ru-RU" dirty="0" err="1" smtClean="0"/>
              <a:t>Берліоза</a:t>
            </a:r>
            <a:r>
              <a:rPr lang="ru-RU" dirty="0" smtClean="0"/>
              <a:t> вони радикально </a:t>
            </a:r>
            <a:r>
              <a:rPr lang="ru-RU" dirty="0" err="1" smtClean="0"/>
              <a:t>переосмислювалися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Провідною</a:t>
            </a:r>
            <a:r>
              <a:rPr lang="ru-RU" dirty="0" smtClean="0"/>
              <a:t> стала тема </a:t>
            </a:r>
            <a:r>
              <a:rPr lang="ru-RU" dirty="0" err="1" smtClean="0"/>
              <a:t>особистої</a:t>
            </a:r>
            <a:r>
              <a:rPr lang="ru-RU" dirty="0" smtClean="0"/>
              <a:t> </a:t>
            </a:r>
            <a:r>
              <a:rPr lang="ru-RU" dirty="0" err="1" smtClean="0"/>
              <a:t>драми</a:t>
            </a:r>
            <a:r>
              <a:rPr lang="ru-RU" dirty="0" smtClean="0"/>
              <a:t> </a:t>
            </a:r>
            <a:r>
              <a:rPr lang="ru-RU" dirty="0" err="1" smtClean="0"/>
              <a:t>самотнього</a:t>
            </a:r>
            <a:r>
              <a:rPr lang="ru-RU" dirty="0" smtClean="0"/>
              <a:t>, </a:t>
            </a:r>
            <a:r>
              <a:rPr lang="ru-RU" dirty="0" err="1" smtClean="0"/>
              <a:t>непорозумілого</a:t>
            </a:r>
            <a:r>
              <a:rPr lang="ru-RU" dirty="0" smtClean="0"/>
              <a:t> художника, тема </a:t>
            </a:r>
            <a:r>
              <a:rPr lang="ru-RU" dirty="0" err="1" smtClean="0"/>
              <a:t>безмовної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нерівності</a:t>
            </a:r>
            <a:r>
              <a:rPr lang="ru-RU" dirty="0" smtClean="0"/>
              <a:t>. У </a:t>
            </a:r>
            <a:r>
              <a:rPr lang="ru-RU" dirty="0" err="1" smtClean="0"/>
              <a:t>творчості</a:t>
            </a:r>
            <a:r>
              <a:rPr lang="ru-RU" dirty="0" smtClean="0"/>
              <a:t> ряду </a:t>
            </a:r>
            <a:r>
              <a:rPr lang="ru-RU" dirty="0" err="1" smtClean="0"/>
              <a:t>композиторів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тематика </a:t>
            </a:r>
            <a:r>
              <a:rPr lang="ru-RU" dirty="0" err="1" smtClean="0"/>
              <a:t>набуває</a:t>
            </a:r>
            <a:r>
              <a:rPr lang="ru-RU" dirty="0" smtClean="0"/>
              <a:t> рис </a:t>
            </a:r>
            <a:r>
              <a:rPr lang="ru-RU" dirty="0" err="1" smtClean="0"/>
              <a:t>автобіографічності</a:t>
            </a:r>
            <a:r>
              <a:rPr lang="ru-RU" dirty="0" smtClean="0"/>
              <a:t> (Шуберт, Шуман, </a:t>
            </a:r>
            <a:r>
              <a:rPr lang="ru-RU" dirty="0" err="1" smtClean="0"/>
              <a:t>Берліоз</a:t>
            </a:r>
            <a:r>
              <a:rPr lang="ru-RU" dirty="0" smtClean="0"/>
              <a:t>, </a:t>
            </a:r>
            <a:r>
              <a:rPr lang="ru-RU" dirty="0" err="1" smtClean="0"/>
              <a:t>Ліст</a:t>
            </a:r>
            <a:r>
              <a:rPr lang="ru-RU" dirty="0" smtClean="0"/>
              <a:t>, Вагнер).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428604"/>
            <a:ext cx="82868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Важливим</a:t>
            </a:r>
            <a:r>
              <a:rPr lang="ru-RU" dirty="0" smtClean="0"/>
              <a:t> моментом </a:t>
            </a:r>
            <a:r>
              <a:rPr lang="ru-RU" dirty="0" err="1" smtClean="0"/>
              <a:t>естетики</a:t>
            </a:r>
            <a:r>
              <a:rPr lang="ru-RU" dirty="0" smtClean="0"/>
              <a:t> </a:t>
            </a:r>
            <a:r>
              <a:rPr lang="ru-RU" dirty="0" err="1" smtClean="0"/>
              <a:t>музичного</a:t>
            </a:r>
            <a:r>
              <a:rPr lang="ru-RU" dirty="0" smtClean="0"/>
              <a:t> романтизму стала </a:t>
            </a:r>
            <a:r>
              <a:rPr lang="ru-RU" dirty="0" err="1" smtClean="0"/>
              <a:t>ідея</a:t>
            </a:r>
            <a:r>
              <a:rPr lang="ru-RU" dirty="0" smtClean="0"/>
              <a:t> </a:t>
            </a:r>
            <a:r>
              <a:rPr lang="ru-RU" dirty="0" err="1" smtClean="0"/>
              <a:t>синтезумистецтв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знайшла</a:t>
            </a:r>
            <a:r>
              <a:rPr lang="ru-RU" dirty="0" smtClean="0"/>
              <a:t> </a:t>
            </a:r>
            <a:r>
              <a:rPr lang="ru-RU" dirty="0" err="1" smtClean="0"/>
              <a:t>найяскравіше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в </a:t>
            </a:r>
            <a:r>
              <a:rPr lang="ru-RU" dirty="0" err="1" smtClean="0"/>
              <a:t>оперній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Вагнера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програмній</a:t>
            </a:r>
            <a:r>
              <a:rPr lang="ru-RU" dirty="0" smtClean="0"/>
              <a:t> </a:t>
            </a:r>
            <a:r>
              <a:rPr lang="ru-RU" dirty="0" err="1" smtClean="0"/>
              <a:t>музиці</a:t>
            </a:r>
            <a:r>
              <a:rPr lang="ru-RU" dirty="0" smtClean="0"/>
              <a:t> (</a:t>
            </a:r>
            <a:r>
              <a:rPr lang="ru-RU" dirty="0" err="1" smtClean="0"/>
              <a:t>Ліст</a:t>
            </a:r>
            <a:r>
              <a:rPr lang="ru-RU" dirty="0" smtClean="0"/>
              <a:t>, Шуман, </a:t>
            </a:r>
            <a:r>
              <a:rPr lang="ru-RU" dirty="0" err="1" smtClean="0"/>
              <a:t>Берліоз</a:t>
            </a:r>
            <a:r>
              <a:rPr lang="ru-RU" dirty="0" smtClean="0"/>
              <a:t>), </a:t>
            </a:r>
            <a:r>
              <a:rPr lang="ru-RU" dirty="0" err="1" smtClean="0"/>
              <a:t>котра</a:t>
            </a:r>
            <a:r>
              <a:rPr lang="ru-RU" dirty="0" smtClean="0"/>
              <a:t>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</a:t>
            </a:r>
            <a:r>
              <a:rPr lang="ru-RU" dirty="0" err="1" smtClean="0"/>
              <a:t>більшою</a:t>
            </a:r>
            <a:r>
              <a:rPr lang="ru-RU" dirty="0" smtClean="0"/>
              <a:t> </a:t>
            </a:r>
            <a:r>
              <a:rPr lang="ru-RU" dirty="0" err="1" smtClean="0"/>
              <a:t>розмаїтістю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(</a:t>
            </a:r>
            <a:r>
              <a:rPr lang="ru-RU" dirty="0" err="1" smtClean="0"/>
              <a:t>література</a:t>
            </a:r>
            <a:r>
              <a:rPr lang="ru-RU" dirty="0" smtClean="0"/>
              <a:t>, </a:t>
            </a:r>
            <a:r>
              <a:rPr lang="ru-RU" dirty="0" err="1" smtClean="0"/>
              <a:t>живопис</a:t>
            </a:r>
            <a:r>
              <a:rPr lang="ru-RU" dirty="0" smtClean="0"/>
              <a:t>, скульптура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.). </a:t>
            </a:r>
            <a:r>
              <a:rPr lang="ru-RU" dirty="0" err="1" smtClean="0"/>
              <a:t>Виразні</a:t>
            </a:r>
            <a:r>
              <a:rPr lang="ru-RU" dirty="0" smtClean="0"/>
              <a:t> </a:t>
            </a:r>
            <a:r>
              <a:rPr lang="ru-RU" dirty="0" err="1" smtClean="0"/>
              <a:t>прийоми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постали</a:t>
            </a:r>
            <a:r>
              <a:rPr lang="ru-RU" dirty="0" smtClean="0"/>
              <a:t> в рамках </a:t>
            </a:r>
            <a:r>
              <a:rPr lang="ru-RU" dirty="0" err="1" smtClean="0"/>
              <a:t>програмної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, </a:t>
            </a:r>
            <a:r>
              <a:rPr lang="ru-RU" dirty="0" err="1" smtClean="0"/>
              <a:t>проникнули</a:t>
            </a:r>
            <a:r>
              <a:rPr lang="ru-RU" dirty="0" smtClean="0"/>
              <a:t> в </a:t>
            </a:r>
            <a:r>
              <a:rPr lang="ru-RU" dirty="0" err="1" smtClean="0"/>
              <a:t>непрограмні</a:t>
            </a:r>
            <a:r>
              <a:rPr lang="ru-RU" dirty="0" smtClean="0"/>
              <a:t> твори,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сприяло</a:t>
            </a:r>
            <a:r>
              <a:rPr lang="ru-RU" dirty="0" smtClean="0"/>
              <a:t> </a:t>
            </a:r>
            <a:r>
              <a:rPr lang="ru-RU" dirty="0" err="1" smtClean="0"/>
              <a:t>посиленню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образної</a:t>
            </a:r>
            <a:r>
              <a:rPr lang="ru-RU" dirty="0" smtClean="0"/>
              <a:t> </a:t>
            </a:r>
            <a:r>
              <a:rPr lang="ru-RU" dirty="0" err="1" smtClean="0"/>
              <a:t>конкретності</a:t>
            </a:r>
            <a:r>
              <a:rPr lang="ru-RU" dirty="0" smtClean="0"/>
              <a:t>, </a:t>
            </a:r>
            <a:r>
              <a:rPr lang="ru-RU" dirty="0" err="1" smtClean="0"/>
              <a:t>індивідуалізації</a:t>
            </a:r>
            <a:r>
              <a:rPr lang="ru-RU" dirty="0" smtClean="0"/>
              <a:t> </a:t>
            </a:r>
            <a:r>
              <a:rPr lang="ru-RU" dirty="0" err="1" smtClean="0"/>
              <a:t>драматургії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Різноманітно</a:t>
            </a:r>
            <a:r>
              <a:rPr lang="ru-RU" dirty="0" smtClean="0"/>
              <a:t> </a:t>
            </a:r>
            <a:r>
              <a:rPr lang="ru-RU" dirty="0" err="1" smtClean="0"/>
              <a:t>трактується</a:t>
            </a:r>
            <a:r>
              <a:rPr lang="ru-RU" dirty="0" smtClean="0"/>
              <a:t> романтиками сфера фантастики — 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витонченої</a:t>
            </a:r>
            <a:r>
              <a:rPr lang="ru-RU" dirty="0" smtClean="0"/>
              <a:t> </a:t>
            </a:r>
            <a:r>
              <a:rPr lang="ru-RU" dirty="0" err="1" smtClean="0"/>
              <a:t>скерцозності</a:t>
            </a:r>
            <a:r>
              <a:rPr lang="ru-RU" dirty="0" smtClean="0"/>
              <a:t>,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казковості</a:t>
            </a:r>
            <a:r>
              <a:rPr lang="ru-RU" dirty="0" smtClean="0"/>
              <a:t> («Сон у </a:t>
            </a:r>
            <a:r>
              <a:rPr lang="ru-RU" dirty="0" err="1" smtClean="0"/>
              <a:t>літню</a:t>
            </a:r>
            <a:r>
              <a:rPr lang="ru-RU" dirty="0" smtClean="0"/>
              <a:t> </a:t>
            </a:r>
            <a:r>
              <a:rPr lang="ru-RU" dirty="0" err="1" smtClean="0"/>
              <a:t>ніч</a:t>
            </a:r>
            <a:r>
              <a:rPr lang="ru-RU" dirty="0" smtClean="0"/>
              <a:t>» Мендельсона, «</a:t>
            </a:r>
            <a:r>
              <a:rPr lang="ru-RU" dirty="0" err="1" smtClean="0"/>
              <a:t>Вільний</a:t>
            </a:r>
            <a:r>
              <a:rPr lang="ru-RU" dirty="0" smtClean="0"/>
              <a:t> </a:t>
            </a:r>
            <a:r>
              <a:rPr lang="ru-RU" dirty="0" err="1" smtClean="0"/>
              <a:t>стрілець</a:t>
            </a:r>
            <a:r>
              <a:rPr lang="ru-RU" dirty="0" smtClean="0"/>
              <a:t>» Вебера) до гротеску («Фантастична </a:t>
            </a:r>
            <a:r>
              <a:rPr lang="ru-RU" dirty="0" err="1" smtClean="0"/>
              <a:t>симфонія</a:t>
            </a:r>
            <a:r>
              <a:rPr lang="ru-RU" dirty="0" smtClean="0"/>
              <a:t>» </a:t>
            </a:r>
            <a:r>
              <a:rPr lang="ru-RU" dirty="0" err="1" smtClean="0"/>
              <a:t>Берліоза</a:t>
            </a:r>
            <a:r>
              <a:rPr lang="ru-RU" dirty="0" smtClean="0"/>
              <a:t>, «</a:t>
            </a:r>
            <a:r>
              <a:rPr lang="ru-RU" dirty="0" err="1" smtClean="0"/>
              <a:t>Фауст-симфонія</a:t>
            </a:r>
            <a:r>
              <a:rPr lang="ru-RU" dirty="0" smtClean="0"/>
              <a:t>» </a:t>
            </a:r>
            <a:r>
              <a:rPr lang="ru-RU" dirty="0" err="1" smtClean="0"/>
              <a:t>Ліста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357166"/>
            <a:ext cx="82153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національно-самобутніх</a:t>
            </a:r>
            <a:r>
              <a:rPr lang="ru-RU" dirty="0" smtClean="0"/>
              <a:t> форм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стимулював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в </a:t>
            </a:r>
            <a:r>
              <a:rPr lang="ru-RU" dirty="0" err="1" smtClean="0"/>
              <a:t>руслі</a:t>
            </a:r>
            <a:r>
              <a:rPr lang="ru-RU" dirty="0" smtClean="0"/>
              <a:t> романтизму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композиторських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. В </a:t>
            </a:r>
            <a:r>
              <a:rPr lang="ru-RU" dirty="0" err="1" smtClean="0"/>
              <a:t>середині</a:t>
            </a:r>
            <a:r>
              <a:rPr lang="ru-RU" dirty="0" smtClean="0"/>
              <a:t> </a:t>
            </a:r>
            <a:r>
              <a:rPr lang="en-TT" dirty="0" smtClean="0"/>
              <a:t>XIX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постають</a:t>
            </a:r>
            <a:r>
              <a:rPr lang="ru-RU" dirty="0" smtClean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польської</a:t>
            </a:r>
            <a:r>
              <a:rPr lang="ru-RU" dirty="0" smtClean="0"/>
              <a:t> </a:t>
            </a:r>
            <a:r>
              <a:rPr lang="ru-RU" dirty="0" smtClean="0"/>
              <a:t>(Ф. Шопен,</a:t>
            </a:r>
            <a:r>
              <a:rPr lang="ru-RU" dirty="0" smtClean="0"/>
              <a:t> </a:t>
            </a:r>
            <a:r>
              <a:rPr lang="ru-RU" dirty="0" smtClean="0"/>
              <a:t>С. </a:t>
            </a:r>
            <a:r>
              <a:rPr lang="ru-RU" dirty="0" err="1" smtClean="0"/>
              <a:t>Монюшко</a:t>
            </a:r>
            <a:r>
              <a:rPr lang="ru-RU" dirty="0" smtClean="0"/>
              <a:t>),</a:t>
            </a:r>
            <a:endParaRPr lang="ru-RU" dirty="0" smtClean="0"/>
          </a:p>
          <a:p>
            <a:r>
              <a:rPr lang="ru-RU" dirty="0" err="1" smtClean="0"/>
              <a:t>чеської</a:t>
            </a:r>
            <a:r>
              <a:rPr lang="ru-RU" dirty="0" smtClean="0"/>
              <a:t>(Б.Сметана,</a:t>
            </a:r>
            <a:r>
              <a:rPr lang="ru-RU" dirty="0" smtClean="0"/>
              <a:t> </a:t>
            </a:r>
            <a:r>
              <a:rPr lang="ru-RU" dirty="0" smtClean="0"/>
              <a:t>А. Дворжак),</a:t>
            </a:r>
            <a:endParaRPr lang="ru-RU" dirty="0" smtClean="0"/>
          </a:p>
          <a:p>
            <a:r>
              <a:rPr lang="ru-RU" dirty="0" err="1" smtClean="0"/>
              <a:t>угорської</a:t>
            </a:r>
            <a:r>
              <a:rPr lang="ru-RU" dirty="0" smtClean="0"/>
              <a:t> </a:t>
            </a:r>
            <a:r>
              <a:rPr lang="ru-RU" dirty="0" smtClean="0"/>
              <a:t>(Ф. </a:t>
            </a:r>
            <a:r>
              <a:rPr lang="ru-RU" dirty="0" err="1" smtClean="0"/>
              <a:t>Ліст</a:t>
            </a:r>
            <a:r>
              <a:rPr lang="ru-RU" dirty="0" smtClean="0"/>
              <a:t>),</a:t>
            </a:r>
            <a:endParaRPr lang="ru-RU" dirty="0" smtClean="0"/>
          </a:p>
          <a:p>
            <a:r>
              <a:rPr lang="ru-RU" dirty="0" err="1" smtClean="0"/>
              <a:t>пізніше</a:t>
            </a:r>
            <a:r>
              <a:rPr lang="ru-RU" dirty="0" smtClean="0"/>
              <a:t>, 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en-TT" dirty="0" smtClean="0"/>
              <a:t>XIX </a:t>
            </a:r>
            <a:r>
              <a:rPr lang="ru-RU" dirty="0" err="1" smtClean="0"/>
              <a:t>століття</a:t>
            </a:r>
            <a:r>
              <a:rPr lang="ru-RU" dirty="0" smtClean="0"/>
              <a:t> у </a:t>
            </a:r>
            <a:r>
              <a:rPr lang="ru-RU" dirty="0" err="1" smtClean="0"/>
              <a:t>руслі</a:t>
            </a:r>
            <a:r>
              <a:rPr lang="ru-RU" dirty="0" smtClean="0"/>
              <a:t> романтизму </a:t>
            </a:r>
            <a:r>
              <a:rPr lang="ru-RU" dirty="0" err="1" smtClean="0"/>
              <a:t>постали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норвезька</a:t>
            </a:r>
            <a:r>
              <a:rPr lang="ru-RU" dirty="0" smtClean="0"/>
              <a:t> </a:t>
            </a:r>
            <a:r>
              <a:rPr lang="ru-RU" dirty="0" smtClean="0"/>
              <a:t>(Е. </a:t>
            </a:r>
            <a:r>
              <a:rPr lang="ru-RU" dirty="0" err="1" smtClean="0"/>
              <a:t>Гріг</a:t>
            </a:r>
            <a:r>
              <a:rPr lang="ru-RU" dirty="0" smtClean="0"/>
              <a:t>),</a:t>
            </a:r>
            <a:endParaRPr lang="ru-RU" dirty="0" smtClean="0"/>
          </a:p>
          <a:p>
            <a:r>
              <a:rPr lang="ru-RU" dirty="0" err="1" smtClean="0"/>
              <a:t>іспанська</a:t>
            </a:r>
            <a:r>
              <a:rPr lang="ru-RU" dirty="0" smtClean="0"/>
              <a:t>(</a:t>
            </a:r>
            <a:r>
              <a:rPr lang="ru-RU" dirty="0" err="1" smtClean="0"/>
              <a:t>Альбеніс</a:t>
            </a:r>
            <a:r>
              <a:rPr lang="ru-RU" dirty="0" smtClean="0"/>
              <a:t>),</a:t>
            </a:r>
          </a:p>
          <a:p>
            <a:r>
              <a:rPr lang="ru-RU" dirty="0" err="1" smtClean="0"/>
              <a:t>фінська</a:t>
            </a:r>
            <a:r>
              <a:rPr lang="ru-RU" dirty="0" smtClean="0"/>
              <a:t> </a:t>
            </a:r>
            <a:r>
              <a:rPr lang="ru-RU" dirty="0" smtClean="0"/>
              <a:t>(Я. </a:t>
            </a:r>
            <a:r>
              <a:rPr lang="ru-RU" dirty="0" err="1" smtClean="0"/>
              <a:t>Сібеліус</a:t>
            </a:r>
            <a:r>
              <a:rPr lang="ru-RU" dirty="0" smtClean="0"/>
              <a:t>)</a:t>
            </a:r>
            <a:endParaRPr lang="ru-RU" dirty="0" smtClean="0"/>
          </a:p>
          <a:p>
            <a:r>
              <a:rPr lang="ru-RU" dirty="0" smtClean="0"/>
              <a:t>В романтичному </a:t>
            </a:r>
            <a:r>
              <a:rPr lang="ru-RU" dirty="0" err="1" smtClean="0"/>
              <a:t>ключі</a:t>
            </a:r>
            <a:r>
              <a:rPr lang="ru-RU" dirty="0" smtClean="0"/>
              <a:t> проходить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становлення</a:t>
            </a:r>
            <a:r>
              <a:rPr lang="ru-RU" dirty="0" smtClean="0"/>
              <a:t> </a:t>
            </a:r>
            <a:r>
              <a:rPr lang="ru-RU" dirty="0" smtClean="0"/>
              <a:t> </a:t>
            </a:r>
            <a:r>
              <a:rPr lang="ru-RU" dirty="0" err="1" smtClean="0"/>
              <a:t>українськоїкомпозиторської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у </a:t>
            </a:r>
            <a:r>
              <a:rPr lang="ru-RU" dirty="0" smtClean="0"/>
              <a:t>1863 </a:t>
            </a:r>
            <a:r>
              <a:rPr lang="ru-RU" dirty="0" err="1" smtClean="0"/>
              <a:t>році</a:t>
            </a:r>
            <a:r>
              <a:rPr lang="ru-RU" dirty="0" smtClean="0"/>
              <a:t> </a:t>
            </a:r>
            <a:r>
              <a:rPr lang="ru-RU" dirty="0" smtClean="0"/>
              <a:t>С.</a:t>
            </a:r>
            <a:r>
              <a:rPr lang="ru-RU" dirty="0" smtClean="0">
                <a:hlinkClick r:id="rId2" tooltip="Гулак-Артемовський Семен Степанович"/>
              </a:rPr>
              <a:t> </a:t>
            </a:r>
            <a:r>
              <a:rPr lang="ru-RU" dirty="0" err="1" smtClean="0"/>
              <a:t>Гулак</a:t>
            </a:r>
            <a:r>
              <a:rPr lang="ru-RU" dirty="0" smtClean="0"/>
              <a:t> – </a:t>
            </a:r>
            <a:r>
              <a:rPr lang="ru-RU" dirty="0" err="1" smtClean="0"/>
              <a:t>Артемовський</a:t>
            </a:r>
            <a:r>
              <a:rPr lang="ru-RU" dirty="0" smtClean="0"/>
              <a:t> написав </a:t>
            </a:r>
            <a:r>
              <a:rPr lang="ru-RU" dirty="0" smtClean="0"/>
              <a:t>першу 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smtClean="0"/>
              <a:t>оперу, а </a:t>
            </a:r>
            <a:r>
              <a:rPr lang="ru-RU" dirty="0" err="1" smtClean="0"/>
              <a:t>з</a:t>
            </a:r>
            <a:r>
              <a:rPr lang="ru-RU" dirty="0" smtClean="0"/>
              <a:t> 1870-х до </a:t>
            </a:r>
            <a:r>
              <a:rPr lang="ru-RU" dirty="0" err="1" smtClean="0"/>
              <a:t>українського</a:t>
            </a:r>
            <a:r>
              <a:rPr lang="ru-RU" dirty="0" smtClean="0"/>
              <a:t> фольклору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</a:t>
            </a:r>
            <a:r>
              <a:rPr lang="ru-RU" dirty="0" err="1" smtClean="0"/>
              <a:t>звертаються</a:t>
            </a:r>
            <a:r>
              <a:rPr lang="ru-RU" dirty="0" smtClean="0"/>
              <a:t> </a:t>
            </a:r>
            <a:r>
              <a:rPr lang="ru-RU" dirty="0" err="1" smtClean="0"/>
              <a:t>Микола</a:t>
            </a:r>
            <a:r>
              <a:rPr lang="ru-RU" dirty="0" smtClean="0"/>
              <a:t> Лисенко,</a:t>
            </a:r>
            <a:r>
              <a:rPr lang="ru-RU" dirty="0" smtClean="0"/>
              <a:t> </a:t>
            </a:r>
            <a:r>
              <a:rPr lang="ru-RU" dirty="0" smtClean="0"/>
              <a:t>Анатоль </a:t>
            </a:r>
            <a:r>
              <a:rPr lang="ru-RU" dirty="0" err="1" smtClean="0"/>
              <a:t>Вахнянин</a:t>
            </a:r>
            <a:r>
              <a:rPr lang="ru-RU" dirty="0" smtClean="0"/>
              <a:t> 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 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, </a:t>
            </a:r>
            <a:r>
              <a:rPr lang="ru-RU" dirty="0" smtClean="0"/>
              <a:t>то </a:t>
            </a:r>
            <a:r>
              <a:rPr lang="ru-RU" dirty="0" err="1" smtClean="0"/>
              <a:t>російські</a:t>
            </a:r>
            <a:r>
              <a:rPr lang="ru-RU" dirty="0" smtClean="0"/>
              <a:t> </a:t>
            </a:r>
            <a:r>
              <a:rPr lang="ru-RU" dirty="0" err="1" smtClean="0"/>
              <a:t>музикознавці</a:t>
            </a:r>
            <a:r>
              <a:rPr lang="ru-RU" dirty="0" smtClean="0"/>
              <a:t> </a:t>
            </a:r>
            <a:r>
              <a:rPr lang="ru-RU" dirty="0" err="1" smtClean="0"/>
              <a:t>вказують</a:t>
            </a:r>
            <a:r>
              <a:rPr lang="ru-RU" dirty="0" smtClean="0"/>
              <a:t> на </a:t>
            </a:r>
            <a:r>
              <a:rPr lang="ru-RU" dirty="0" err="1" smtClean="0"/>
              <a:t>переважання</a:t>
            </a:r>
            <a:r>
              <a:rPr lang="ru-RU" dirty="0" smtClean="0"/>
              <a:t> </a:t>
            </a:r>
            <a:r>
              <a:rPr lang="ru-RU" dirty="0" err="1" smtClean="0"/>
              <a:t>естетики</a:t>
            </a:r>
            <a:r>
              <a:rPr lang="ru-RU" dirty="0" smtClean="0"/>
              <a:t> </a:t>
            </a:r>
            <a:r>
              <a:rPr lang="ru-RU" dirty="0" err="1" smtClean="0"/>
              <a:t>реалізму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відмічають</a:t>
            </a:r>
            <a:r>
              <a:rPr lang="ru-RU" dirty="0" smtClean="0"/>
              <a:t> </a:t>
            </a:r>
            <a:r>
              <a:rPr lang="ru-RU" dirty="0" err="1" smtClean="0"/>
              <a:t>стикання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романтизмом у </a:t>
            </a:r>
            <a:r>
              <a:rPr lang="ru-RU" dirty="0" err="1" smtClean="0"/>
              <a:t>творчості</a:t>
            </a:r>
            <a:r>
              <a:rPr lang="ru-RU" dirty="0" smtClean="0"/>
              <a:t> </a:t>
            </a:r>
            <a:r>
              <a:rPr lang="ru-RU" dirty="0" err="1" smtClean="0"/>
              <a:t>П.І.Чайковського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smtClean="0"/>
              <a:t>О.М. </a:t>
            </a:r>
            <a:r>
              <a:rPr lang="ru-RU" dirty="0" err="1" smtClean="0"/>
              <a:t>Скрябіна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smtClean="0"/>
              <a:t>М.К. </a:t>
            </a:r>
            <a:r>
              <a:rPr lang="ru-RU" dirty="0" err="1" smtClean="0"/>
              <a:t>Метнера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музичного</a:t>
            </a:r>
            <a:r>
              <a:rPr lang="ru-RU" dirty="0" smtClean="0"/>
              <a:t> романтизму </a:t>
            </a:r>
            <a:r>
              <a:rPr lang="ru-RU" dirty="0" err="1" smtClean="0"/>
              <a:t>мав</a:t>
            </a:r>
            <a:r>
              <a:rPr lang="ru-RU" dirty="0" smtClean="0"/>
              <a:t> свою </a:t>
            </a:r>
            <a:r>
              <a:rPr lang="ru-RU" dirty="0" err="1" smtClean="0"/>
              <a:t>специфіку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. У </a:t>
            </a:r>
            <a:r>
              <a:rPr lang="ru-RU" dirty="0" err="1" smtClean="0"/>
              <a:t>Німечинні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dirty="0" err="1" smtClean="0"/>
              <a:t>Австрії</a:t>
            </a:r>
            <a:r>
              <a:rPr lang="ru-RU" dirty="0" smtClean="0"/>
              <a:t> </a:t>
            </a:r>
            <a:r>
              <a:rPr lang="ru-RU" dirty="0" err="1" smtClean="0"/>
              <a:t>музичний</a:t>
            </a:r>
            <a:r>
              <a:rPr lang="ru-RU" dirty="0" smtClean="0"/>
              <a:t> романтизм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нерозривно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німецькою</a:t>
            </a:r>
            <a:r>
              <a:rPr lang="ru-RU" dirty="0" smtClean="0"/>
              <a:t> </a:t>
            </a:r>
            <a:r>
              <a:rPr lang="ru-RU" dirty="0" err="1" smtClean="0"/>
              <a:t>ліричною</a:t>
            </a:r>
            <a:r>
              <a:rPr lang="ru-RU" dirty="0" smtClean="0"/>
              <a:t> </a:t>
            </a:r>
            <a:r>
              <a:rPr lang="ru-RU" dirty="0" err="1" smtClean="0"/>
              <a:t>поезією</a:t>
            </a:r>
            <a:r>
              <a:rPr lang="ru-RU" dirty="0" smtClean="0"/>
              <a:t> (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визначила</a:t>
            </a:r>
            <a:r>
              <a:rPr lang="ru-RU" dirty="0" smtClean="0"/>
              <a:t> в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розквіт</a:t>
            </a:r>
            <a:r>
              <a:rPr lang="ru-RU" dirty="0" smtClean="0"/>
              <a:t> </a:t>
            </a:r>
            <a:r>
              <a:rPr lang="ru-RU" dirty="0" err="1" smtClean="0"/>
              <a:t>вокальної</a:t>
            </a:r>
            <a:r>
              <a:rPr lang="ru-RU" dirty="0" smtClean="0"/>
              <a:t> </a:t>
            </a:r>
            <a:r>
              <a:rPr lang="ru-RU" dirty="0" err="1" smtClean="0"/>
              <a:t>лірики</a:t>
            </a:r>
            <a:r>
              <a:rPr lang="ru-RU" dirty="0" smtClean="0"/>
              <a:t>), у </a:t>
            </a:r>
            <a:r>
              <a:rPr lang="ru-RU" dirty="0" err="1" smtClean="0"/>
              <a:t>Франції</a:t>
            </a:r>
            <a:r>
              <a:rPr lang="ru-RU" dirty="0" smtClean="0"/>
              <a:t> -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досягненнями</a:t>
            </a:r>
            <a:r>
              <a:rPr lang="ru-RU" dirty="0" smtClean="0"/>
              <a:t> драматичного театру.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Ніколо Паганіні;</a:t>
            </a:r>
            <a:r>
              <a:rPr lang="en-TT" dirty="0" smtClean="0"/>
              <a:t> La Campanella</a:t>
            </a:r>
            <a:endParaRPr lang="ru-RU" dirty="0"/>
          </a:p>
        </p:txBody>
      </p:sp>
      <p:pic>
        <p:nvPicPr>
          <p:cNvPr id="4" name="&amp;#9834_ Nikkolo Paganini - La Campanella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657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749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Френц</a:t>
            </a:r>
            <a:r>
              <a:rPr lang="uk-UA" dirty="0" smtClean="0"/>
              <a:t> Шуберт;Віденський Вальс</a:t>
            </a:r>
            <a:endParaRPr lang="ru-RU" dirty="0"/>
          </a:p>
        </p:txBody>
      </p:sp>
      <p:pic>
        <p:nvPicPr>
          <p:cNvPr id="4" name="SHUBERT - Venskij val's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657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98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Фредерік</a:t>
            </a:r>
            <a:r>
              <a:rPr lang="uk-UA" dirty="0" smtClean="0"/>
              <a:t> Шопен;Ніжність(музика раю)</a:t>
            </a:r>
            <a:endParaRPr lang="ru-RU" dirty="0"/>
          </a:p>
        </p:txBody>
      </p:sp>
      <p:pic>
        <p:nvPicPr>
          <p:cNvPr id="4" name="Frederik SHopen - Simfoniya _5 'Nezhnost'' 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657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602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Гектор Берліоз;Фантастична симфонія</a:t>
            </a:r>
            <a:endParaRPr lang="ru-RU" dirty="0"/>
          </a:p>
        </p:txBody>
      </p:sp>
      <p:pic>
        <p:nvPicPr>
          <p:cNvPr id="4" name="Berlioz Gektor - Fantasticheskaya simfoniya, 'SHabash ved'm', fragment 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657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291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112</TotalTime>
  <Words>142</Words>
  <Application>Microsoft Office PowerPoint</Application>
  <PresentationFormat>Экран (4:3)</PresentationFormat>
  <Paragraphs>28</Paragraphs>
  <Slides>12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Музика епохи романтизму</vt:lpstr>
      <vt:lpstr>Слайд 2</vt:lpstr>
      <vt:lpstr>Слайд 3</vt:lpstr>
      <vt:lpstr>Слайд 4</vt:lpstr>
      <vt:lpstr>Слайд 5</vt:lpstr>
      <vt:lpstr>Ніколо Паганіні; La Campanella</vt:lpstr>
      <vt:lpstr>Френц Шуберт;Віденський Вальс</vt:lpstr>
      <vt:lpstr>Фредерік Шопен;Ніжність(музика раю)</vt:lpstr>
      <vt:lpstr>Гектор Берліоз;Фантастична симфонія</vt:lpstr>
      <vt:lpstr>Ференц  Ліст; Ноктюрн №3</vt:lpstr>
      <vt:lpstr>Джузеппе Верді;Вальс</vt:lpstr>
      <vt:lpstr>Рихард Вагнер;Мелодія кохання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Музика епохи романтизму</dc:title>
  <dc:creator>марина</dc:creator>
  <cp:lastModifiedBy>марина</cp:lastModifiedBy>
  <cp:revision>12</cp:revision>
  <dcterms:created xsi:type="dcterms:W3CDTF">2012-02-27T15:28:49Z</dcterms:created>
  <dcterms:modified xsi:type="dcterms:W3CDTF">2012-02-27T20:38:38Z</dcterms:modified>
</cp:coreProperties>
</file>