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86" y="0"/>
            <a:ext cx="9171172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-603448"/>
            <a:ext cx="5947048" cy="1628800"/>
          </a:xfrm>
        </p:spPr>
        <p:txBody>
          <a:bodyPr/>
          <a:lstStyle/>
          <a:p>
            <a:r>
              <a:rPr lang="ru-RU" dirty="0" err="1" smtClean="0"/>
              <a:t>Розпад</a:t>
            </a:r>
            <a:r>
              <a:rPr lang="ru-RU" dirty="0" smtClean="0"/>
              <a:t> СРСР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6237312"/>
            <a:ext cx="3354760" cy="1008112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uk-UA" dirty="0" err="1" smtClean="0"/>
              <a:t>ідготувала</a:t>
            </a:r>
            <a:r>
              <a:rPr lang="uk-UA" dirty="0" smtClean="0"/>
              <a:t> </a:t>
            </a:r>
            <a:r>
              <a:rPr lang="uk-UA" dirty="0" err="1" smtClean="0"/>
              <a:t>Шніт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400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510" y="1700808"/>
            <a:ext cx="7045029" cy="4821377"/>
          </a:xfrm>
        </p:spPr>
      </p:pic>
      <p:sp>
        <p:nvSpPr>
          <p:cNvPr id="5" name="TextBox 4"/>
          <p:cNvSpPr txBox="1"/>
          <p:nvPr/>
        </p:nvSpPr>
        <p:spPr>
          <a:xfrm>
            <a:off x="19539" y="1628800"/>
            <a:ext cx="19797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400" dirty="0"/>
          </a:p>
          <a:p>
            <a:r>
              <a:rPr lang="uk-UA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Колишні республіки СРСР:</a:t>
            </a:r>
          </a:p>
          <a:p>
            <a:r>
              <a:rPr lang="uk-UA" sz="1400" dirty="0"/>
              <a:t>1 . Азербайджанська РСР </a:t>
            </a:r>
            <a:endParaRPr lang="uk-UA" sz="1400" dirty="0" smtClean="0"/>
          </a:p>
          <a:p>
            <a:r>
              <a:rPr lang="uk-UA" sz="1400" dirty="0" smtClean="0"/>
              <a:t>2 </a:t>
            </a:r>
            <a:r>
              <a:rPr lang="uk-UA" sz="1400" dirty="0"/>
              <a:t>. Вірменська РСР </a:t>
            </a:r>
          </a:p>
          <a:p>
            <a:r>
              <a:rPr lang="uk-UA" sz="1400" dirty="0"/>
              <a:t>3 . Білоруська </a:t>
            </a:r>
            <a:r>
              <a:rPr lang="uk-UA" sz="1400" dirty="0" smtClean="0"/>
              <a:t>РСР</a:t>
            </a:r>
          </a:p>
          <a:p>
            <a:r>
              <a:rPr lang="uk-UA" sz="1400" dirty="0" smtClean="0"/>
              <a:t>4 </a:t>
            </a:r>
            <a:r>
              <a:rPr lang="uk-UA" sz="1400" dirty="0"/>
              <a:t>. Грузинська </a:t>
            </a:r>
            <a:r>
              <a:rPr lang="uk-UA" sz="1400" dirty="0" smtClean="0"/>
              <a:t>РСР</a:t>
            </a:r>
            <a:endParaRPr lang="uk-UA" sz="1400" dirty="0"/>
          </a:p>
          <a:p>
            <a:r>
              <a:rPr lang="uk-UA" sz="1400" dirty="0"/>
              <a:t>5 . Казахська </a:t>
            </a:r>
            <a:r>
              <a:rPr lang="uk-UA" sz="1400" dirty="0" smtClean="0"/>
              <a:t>РСР</a:t>
            </a:r>
            <a:endParaRPr lang="uk-UA" sz="1400" dirty="0"/>
          </a:p>
          <a:p>
            <a:r>
              <a:rPr lang="uk-UA" sz="1400" dirty="0"/>
              <a:t>6 . Киргизька </a:t>
            </a:r>
            <a:r>
              <a:rPr lang="uk-UA" sz="1400" dirty="0" smtClean="0"/>
              <a:t>РСР</a:t>
            </a:r>
            <a:endParaRPr lang="uk-UA" sz="1400" dirty="0"/>
          </a:p>
          <a:p>
            <a:r>
              <a:rPr lang="uk-UA" sz="1400" dirty="0"/>
              <a:t>7 . Латвійська РСР </a:t>
            </a:r>
            <a:endParaRPr lang="uk-UA" sz="1400" dirty="0" smtClean="0"/>
          </a:p>
          <a:p>
            <a:r>
              <a:rPr lang="uk-UA" sz="1400" dirty="0" smtClean="0"/>
              <a:t>8 </a:t>
            </a:r>
            <a:r>
              <a:rPr lang="uk-UA" sz="1400" dirty="0"/>
              <a:t>. Литовська РСР </a:t>
            </a:r>
            <a:endParaRPr lang="uk-UA" sz="1400" dirty="0" smtClean="0"/>
          </a:p>
          <a:p>
            <a:r>
              <a:rPr lang="uk-UA" sz="1400" dirty="0" smtClean="0"/>
              <a:t>9 </a:t>
            </a:r>
            <a:r>
              <a:rPr lang="uk-UA" sz="1400" dirty="0"/>
              <a:t>. Молдавська </a:t>
            </a:r>
            <a:r>
              <a:rPr lang="uk-UA" sz="1400" dirty="0" smtClean="0"/>
              <a:t>РСР</a:t>
            </a:r>
          </a:p>
          <a:p>
            <a:r>
              <a:rPr lang="uk-UA" sz="1400" dirty="0" smtClean="0"/>
              <a:t>10 </a:t>
            </a:r>
            <a:r>
              <a:rPr lang="uk-UA" sz="1400" dirty="0"/>
              <a:t>. Російська РФСР (РРФСР) </a:t>
            </a:r>
            <a:endParaRPr lang="uk-UA" sz="1400" dirty="0" smtClean="0"/>
          </a:p>
          <a:p>
            <a:r>
              <a:rPr lang="uk-UA" sz="1400" dirty="0" smtClean="0"/>
              <a:t>11 </a:t>
            </a:r>
            <a:r>
              <a:rPr lang="uk-UA" sz="1400" dirty="0"/>
              <a:t>. Таджицька РСР </a:t>
            </a:r>
          </a:p>
          <a:p>
            <a:r>
              <a:rPr lang="uk-UA" sz="1400" dirty="0"/>
              <a:t>12 . Туркменська </a:t>
            </a:r>
            <a:r>
              <a:rPr lang="uk-UA" sz="1400" dirty="0" smtClean="0"/>
              <a:t>РСР</a:t>
            </a:r>
          </a:p>
          <a:p>
            <a:r>
              <a:rPr lang="uk-UA" sz="1400" dirty="0" smtClean="0"/>
              <a:t>13 </a:t>
            </a:r>
            <a:r>
              <a:rPr lang="uk-UA" sz="1400" dirty="0"/>
              <a:t>. Узбецька </a:t>
            </a:r>
            <a:r>
              <a:rPr lang="uk-UA" sz="1400" dirty="0" smtClean="0"/>
              <a:t>РСР</a:t>
            </a:r>
            <a:endParaRPr lang="uk-UA" sz="1400" dirty="0"/>
          </a:p>
          <a:p>
            <a:r>
              <a:rPr lang="uk-UA" sz="1400" dirty="0"/>
              <a:t>14 . Українська РСР </a:t>
            </a:r>
          </a:p>
          <a:p>
            <a:r>
              <a:rPr lang="uk-UA" sz="1400" dirty="0"/>
              <a:t>15 . Естонська РСР </a:t>
            </a:r>
            <a:endParaRPr lang="uk-UA" sz="1400" dirty="0" smtClean="0"/>
          </a:p>
          <a:p>
            <a:r>
              <a:rPr lang="uk-UA" sz="1400" dirty="0" smtClean="0"/>
              <a:t>16 </a:t>
            </a:r>
            <a:r>
              <a:rPr lang="uk-UA" sz="1400" dirty="0"/>
              <a:t>. </a:t>
            </a:r>
            <a:r>
              <a:rPr lang="uk-UA" sz="1400" dirty="0" err="1"/>
              <a:t>Карело</a:t>
            </a:r>
            <a:r>
              <a:rPr lang="uk-UA" sz="1400" dirty="0"/>
              <a:t> - Фінська РСР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80528" y="23664"/>
            <a:ext cx="89804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Міста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,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що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входили до СРСР , входили в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республіки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СРСР , зараз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вже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незалежні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держави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. Таких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міст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було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1832 .</a:t>
            </a:r>
          </a:p>
        </p:txBody>
      </p:sp>
    </p:spTree>
    <p:extLst>
      <p:ext uri="{BB962C8B-B14F-4D97-AF65-F5344CB8AC3E}">
        <p14:creationId xmlns:p14="http://schemas.microsoft.com/office/powerpoint/2010/main" val="33099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675540" cy="5976069"/>
          </a:xfrm>
        </p:spPr>
      </p:pic>
    </p:spTree>
    <p:extLst>
      <p:ext uri="{BB962C8B-B14F-4D97-AF65-F5344CB8AC3E}">
        <p14:creationId xmlns:p14="http://schemas.microsoft.com/office/powerpoint/2010/main" val="14201245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122096" cy="6192729"/>
          </a:xfrm>
        </p:spPr>
        <p:txBody>
          <a:bodyPr/>
          <a:lstStyle/>
          <a:p>
            <a:r>
              <a:rPr lang="vi-VN" dirty="0"/>
              <a:t>Ро́зпад СРСР — процеси системної дезінтеграції, що відбувалися в державі, суспільстві, народному господарстві, соціальній структурі, громадській і політичній сфері Радянського Союзу, що призвели до припинення існування СРСР 26 грудня 1991 року.</a:t>
            </a:r>
          </a:p>
          <a:p>
            <a:r>
              <a:rPr lang="vi-VN" dirty="0"/>
              <a:t>Розпад СРСР привів до незалежності 15 республік СРСР і появи їх на світовій політичній арені як самостійних держав.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8920"/>
            <a:ext cx="878497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ятно 1 7"/>
          <p:cNvSpPr/>
          <p:nvPr/>
        </p:nvSpPr>
        <p:spPr>
          <a:xfrm>
            <a:off x="1547664" y="-315416"/>
            <a:ext cx="5616624" cy="201622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6624736" cy="952263"/>
          </a:xfrm>
        </p:spPr>
        <p:txBody>
          <a:bodyPr/>
          <a:lstStyle/>
          <a:p>
            <a:r>
              <a:rPr lang="uk-UA" dirty="0" smtClean="0"/>
              <a:t>Причини розпаду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6" y="1268760"/>
            <a:ext cx="9143054" cy="5589240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cxnSp>
        <p:nvCxnSpPr>
          <p:cNvPr id="12" name="Прямая соединительная линия 11"/>
          <p:cNvCxnSpPr>
            <a:endCxn id="29" idx="0"/>
          </p:cNvCxnSpPr>
          <p:nvPr/>
        </p:nvCxnSpPr>
        <p:spPr>
          <a:xfrm flipH="1">
            <a:off x="935596" y="1052736"/>
            <a:ext cx="96429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30" idx="0"/>
          </p:cNvCxnSpPr>
          <p:nvPr/>
        </p:nvCxnSpPr>
        <p:spPr>
          <a:xfrm flipH="1">
            <a:off x="2876802" y="1052736"/>
            <a:ext cx="687086" cy="1998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0"/>
            <a:endCxn id="31" idx="0"/>
          </p:cNvCxnSpPr>
          <p:nvPr/>
        </p:nvCxnSpPr>
        <p:spPr>
          <a:xfrm>
            <a:off x="4572473" y="1268760"/>
            <a:ext cx="251555" cy="1782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32" idx="0"/>
          </p:cNvCxnSpPr>
          <p:nvPr/>
        </p:nvCxnSpPr>
        <p:spPr>
          <a:xfrm>
            <a:off x="5220072" y="1052736"/>
            <a:ext cx="1332148" cy="1818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3"/>
            <a:endCxn id="33" idx="0"/>
          </p:cNvCxnSpPr>
          <p:nvPr/>
        </p:nvCxnSpPr>
        <p:spPr>
          <a:xfrm>
            <a:off x="7164288" y="925122"/>
            <a:ext cx="1260140" cy="1567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34" idx="0"/>
          </p:cNvCxnSpPr>
          <p:nvPr/>
        </p:nvCxnSpPr>
        <p:spPr>
          <a:xfrm flipH="1">
            <a:off x="1021025" y="1124744"/>
            <a:ext cx="1940497" cy="3380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35" idx="0"/>
          </p:cNvCxnSpPr>
          <p:nvPr/>
        </p:nvCxnSpPr>
        <p:spPr>
          <a:xfrm>
            <a:off x="3743908" y="1484784"/>
            <a:ext cx="324036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36" idx="0"/>
          </p:cNvCxnSpPr>
          <p:nvPr/>
        </p:nvCxnSpPr>
        <p:spPr>
          <a:xfrm>
            <a:off x="5004048" y="1484784"/>
            <a:ext cx="1538144" cy="344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37" idx="0"/>
          </p:cNvCxnSpPr>
          <p:nvPr/>
        </p:nvCxnSpPr>
        <p:spPr>
          <a:xfrm>
            <a:off x="6228184" y="1340768"/>
            <a:ext cx="2088232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9512" y="2924944"/>
            <a:ext cx="15121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1986404" y="3050958"/>
            <a:ext cx="1780795" cy="1026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Прямоугольник 30"/>
          <p:cNvSpPr/>
          <p:nvPr/>
        </p:nvSpPr>
        <p:spPr>
          <a:xfrm>
            <a:off x="4067944" y="3050958"/>
            <a:ext cx="1512168" cy="954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5868144" y="2870938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угольник 32"/>
          <p:cNvSpPr/>
          <p:nvPr/>
        </p:nvSpPr>
        <p:spPr>
          <a:xfrm>
            <a:off x="7812360" y="2492895"/>
            <a:ext cx="1224136" cy="102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угольник 33"/>
          <p:cNvSpPr/>
          <p:nvPr/>
        </p:nvSpPr>
        <p:spPr>
          <a:xfrm>
            <a:off x="300945" y="4505672"/>
            <a:ext cx="1440160" cy="1985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угольник 34"/>
          <p:cNvSpPr/>
          <p:nvPr/>
        </p:nvSpPr>
        <p:spPr>
          <a:xfrm>
            <a:off x="2807804" y="4941168"/>
            <a:ext cx="2520280" cy="1841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5704072" y="4925707"/>
            <a:ext cx="1676239" cy="182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Прямоугольник 36"/>
          <p:cNvSpPr/>
          <p:nvPr/>
        </p:nvSpPr>
        <p:spPr>
          <a:xfrm>
            <a:off x="7596336" y="4293096"/>
            <a:ext cx="14401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TextBox 79"/>
          <p:cNvSpPr txBox="1"/>
          <p:nvPr/>
        </p:nvSpPr>
        <p:spPr>
          <a:xfrm>
            <a:off x="130087" y="2933008"/>
            <a:ext cx="16110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етнічна</a:t>
            </a:r>
            <a:r>
              <a:rPr lang="ru-RU" sz="1100" dirty="0"/>
              <a:t>, культурна та </a:t>
            </a:r>
            <a:r>
              <a:rPr lang="ru-RU" sz="1100" dirty="0" err="1"/>
              <a:t>цивілізаційна</a:t>
            </a:r>
            <a:r>
              <a:rPr lang="ru-RU" sz="1100" dirty="0"/>
              <a:t> </a:t>
            </a:r>
            <a:r>
              <a:rPr lang="ru-RU" sz="1100" dirty="0" err="1"/>
              <a:t>різнорідність</a:t>
            </a:r>
            <a:r>
              <a:rPr lang="ru-RU" sz="1100" dirty="0"/>
              <a:t> </a:t>
            </a:r>
            <a:r>
              <a:rPr lang="ru-RU" sz="1100" dirty="0" err="1"/>
              <a:t>складових</a:t>
            </a:r>
            <a:r>
              <a:rPr lang="ru-RU" sz="1100" dirty="0"/>
              <a:t> </a:t>
            </a:r>
            <a:r>
              <a:rPr lang="ru-RU" sz="1100" dirty="0" err="1"/>
              <a:t>частин</a:t>
            </a:r>
            <a:r>
              <a:rPr lang="ru-RU" sz="1100" dirty="0"/>
              <a:t> СРСР</a:t>
            </a:r>
            <a:endParaRPr lang="uk-UA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1899894" y="3012974"/>
            <a:ext cx="21185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/>
              <a:t>«номенклатурна» модель російського політичного класу, застій та кадрова деградація радянської політичної еліти; бюрократизація управління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81380" y="3050956"/>
            <a:ext cx="181820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уніфікований</a:t>
            </a:r>
            <a:r>
              <a:rPr lang="ru-RU" sz="1100" dirty="0"/>
              <a:t> </a:t>
            </a:r>
            <a:r>
              <a:rPr lang="ru-RU" sz="1100" dirty="0" err="1"/>
              <a:t>тоталітарний</a:t>
            </a:r>
            <a:r>
              <a:rPr lang="ru-RU" sz="1100" dirty="0"/>
              <a:t> та </a:t>
            </a:r>
            <a:r>
              <a:rPr lang="ru-RU" sz="1100" dirty="0" err="1"/>
              <a:t>авторитарний</a:t>
            </a:r>
            <a:r>
              <a:rPr lang="ru-RU" sz="1100" dirty="0"/>
              <a:t> характер </a:t>
            </a:r>
            <a:r>
              <a:rPr lang="ru-RU" sz="1100" dirty="0" err="1"/>
              <a:t>радянської</a:t>
            </a:r>
            <a:r>
              <a:rPr lang="ru-RU" sz="1100" dirty="0"/>
              <a:t> </a:t>
            </a:r>
            <a:r>
              <a:rPr lang="ru-RU" sz="1100" dirty="0" err="1"/>
              <a:t>політичної</a:t>
            </a:r>
            <a:r>
              <a:rPr lang="ru-RU" sz="1100" dirty="0"/>
              <a:t> </a:t>
            </a:r>
            <a:r>
              <a:rPr lang="ru-RU" sz="1100" dirty="0" err="1"/>
              <a:t>системи</a:t>
            </a:r>
            <a:endParaRPr lang="uk-UA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5909050" y="2918265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«</a:t>
            </a:r>
            <a:r>
              <a:rPr lang="ru-RU" sz="1100" dirty="0" err="1"/>
              <a:t>подвійна</a:t>
            </a:r>
            <a:r>
              <a:rPr lang="ru-RU" sz="1100" dirty="0"/>
              <a:t>» та «</a:t>
            </a:r>
            <a:r>
              <a:rPr lang="ru-RU" sz="1100" dirty="0" err="1"/>
              <a:t>потрійна</a:t>
            </a:r>
            <a:r>
              <a:rPr lang="ru-RU" sz="1100" dirty="0"/>
              <a:t>» </a:t>
            </a:r>
            <a:r>
              <a:rPr lang="ru-RU" sz="1100" dirty="0" err="1"/>
              <a:t>зайнятість</a:t>
            </a:r>
            <a:r>
              <a:rPr lang="ru-RU" sz="1100" dirty="0"/>
              <a:t> </a:t>
            </a:r>
            <a:r>
              <a:rPr lang="ru-RU" sz="1100" dirty="0" err="1"/>
              <a:t>населення</a:t>
            </a:r>
            <a:endParaRPr lang="uk-UA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794358" y="2540657"/>
            <a:ext cx="13316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непропорційно</a:t>
            </a:r>
            <a:r>
              <a:rPr lang="ru-RU" sz="1100" dirty="0"/>
              <a:t> велика </a:t>
            </a:r>
            <a:r>
              <a:rPr lang="ru-RU" sz="1100" dirty="0" err="1"/>
              <a:t>частка</a:t>
            </a:r>
            <a:r>
              <a:rPr lang="ru-RU" sz="1100" dirty="0"/>
              <a:t> </a:t>
            </a:r>
            <a:r>
              <a:rPr lang="ru-RU" sz="1100" dirty="0" err="1"/>
              <a:t>споживання</a:t>
            </a:r>
            <a:r>
              <a:rPr lang="ru-RU" sz="1100" dirty="0"/>
              <a:t> ВНП </a:t>
            </a:r>
            <a:r>
              <a:rPr lang="ru-RU" sz="1100" dirty="0" err="1"/>
              <a:t>невиробничими</a:t>
            </a:r>
            <a:r>
              <a:rPr lang="ru-RU" sz="1100" dirty="0"/>
              <a:t> сферами </a:t>
            </a:r>
            <a:endParaRPr lang="uk-UA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323528" y="4513808"/>
            <a:ext cx="136815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Хронічний</a:t>
            </a:r>
            <a:r>
              <a:rPr lang="ru-RU" sz="1100" dirty="0"/>
              <a:t> </a:t>
            </a:r>
            <a:r>
              <a:rPr lang="ru-RU" sz="1100" dirty="0" err="1"/>
              <a:t>дефіцит</a:t>
            </a:r>
            <a:r>
              <a:rPr lang="ru-RU" sz="1100" dirty="0"/>
              <a:t> </a:t>
            </a:r>
            <a:r>
              <a:rPr lang="ru-RU" sz="1100" dirty="0" err="1"/>
              <a:t>товарів</a:t>
            </a:r>
            <a:r>
              <a:rPr lang="ru-RU" sz="1100" dirty="0"/>
              <a:t> </a:t>
            </a:r>
            <a:r>
              <a:rPr lang="ru-RU" sz="1100" dirty="0" err="1"/>
              <a:t>масового</a:t>
            </a:r>
            <a:r>
              <a:rPr lang="ru-RU" sz="1100" dirty="0"/>
              <a:t> </a:t>
            </a:r>
            <a:r>
              <a:rPr lang="ru-RU" sz="1100" dirty="0" err="1"/>
              <a:t>споживання</a:t>
            </a:r>
            <a:r>
              <a:rPr lang="ru-RU" sz="1100" dirty="0"/>
              <a:t> при </a:t>
            </a:r>
            <a:r>
              <a:rPr lang="ru-RU" sz="1100" dirty="0" err="1"/>
              <a:t>плановій</a:t>
            </a:r>
            <a:r>
              <a:rPr lang="ru-RU" sz="1100" dirty="0"/>
              <a:t> </a:t>
            </a:r>
            <a:r>
              <a:rPr lang="ru-RU" sz="1100" dirty="0" err="1"/>
              <a:t>економіці</a:t>
            </a:r>
            <a:r>
              <a:rPr lang="ru-RU" sz="1100" dirty="0"/>
              <a:t> «</a:t>
            </a:r>
            <a:r>
              <a:rPr lang="ru-RU" sz="1100" dirty="0" err="1"/>
              <a:t>соціалізму</a:t>
            </a:r>
            <a:r>
              <a:rPr lang="ru-RU" sz="1100" dirty="0"/>
              <a:t>», </a:t>
            </a:r>
            <a:r>
              <a:rPr lang="ru-RU" sz="1100" dirty="0" err="1"/>
              <a:t>масова</a:t>
            </a:r>
            <a:r>
              <a:rPr lang="ru-RU" sz="1100" dirty="0"/>
              <a:t> та системна </a:t>
            </a:r>
            <a:r>
              <a:rPr lang="ru-RU" sz="1100" dirty="0" err="1"/>
              <a:t>корупція</a:t>
            </a:r>
            <a:r>
              <a:rPr lang="ru-RU" sz="1100" dirty="0"/>
              <a:t> </a:t>
            </a:r>
            <a:r>
              <a:rPr lang="ru-RU" sz="1100" dirty="0" err="1"/>
              <a:t>правлячого</a:t>
            </a:r>
            <a:r>
              <a:rPr lang="ru-RU" sz="1100" dirty="0"/>
              <a:t> </a:t>
            </a:r>
            <a:r>
              <a:rPr lang="ru-RU" sz="1100" dirty="0" err="1"/>
              <a:t>класу</a:t>
            </a:r>
            <a:endParaRPr lang="uk-UA" sz="1100" dirty="0"/>
          </a:p>
        </p:txBody>
      </p:sp>
      <p:sp>
        <p:nvSpPr>
          <p:cNvPr id="91" name="TextBox 90"/>
          <p:cNvSpPr txBox="1"/>
          <p:nvPr/>
        </p:nvSpPr>
        <p:spPr>
          <a:xfrm>
            <a:off x="2807871" y="4980564"/>
            <a:ext cx="2628225" cy="1841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/>
              <a:t>техногенні катастрофи — в першу чергу Чорнобильська катастрофа, яка поставила питання про виживання трьох слов'янських народів. А також </a:t>
            </a:r>
            <a:r>
              <a:rPr lang="uk-UA" sz="1100" dirty="0" err="1"/>
              <a:t>інши</a:t>
            </a:r>
            <a:r>
              <a:rPr lang="uk-UA" sz="1100" dirty="0"/>
              <a:t> катастрофи (авіакатастрофи, крах «Адмірала </a:t>
            </a:r>
            <a:r>
              <a:rPr lang="uk-UA" sz="1100" dirty="0" err="1"/>
              <a:t>Нахімова</a:t>
            </a:r>
            <a:r>
              <a:rPr lang="uk-UA" sz="1100" dirty="0"/>
              <a:t>», вибухи газу тощо), що стали широковідомими, незважаючи на цензуру та приховування інформації про них урядом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647879" y="4912711"/>
            <a:ext cx="16563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/>
              <a:t>ініційоване</a:t>
            </a:r>
            <a:r>
              <a:rPr lang="ru-RU" sz="1100" dirty="0"/>
              <a:t> </a:t>
            </a:r>
            <a:r>
              <a:rPr lang="ru-RU" sz="1100" dirty="0" err="1"/>
              <a:t>американським</a:t>
            </a:r>
            <a:r>
              <a:rPr lang="ru-RU" sz="1100" dirty="0"/>
              <a:t> урядом </a:t>
            </a:r>
            <a:r>
              <a:rPr lang="ru-RU" sz="1100" dirty="0" err="1"/>
              <a:t>зниження</a:t>
            </a:r>
            <a:r>
              <a:rPr lang="ru-RU" sz="1100" dirty="0"/>
              <a:t> </a:t>
            </a:r>
            <a:r>
              <a:rPr lang="ru-RU" sz="1100" dirty="0" err="1"/>
              <a:t>світових</a:t>
            </a:r>
            <a:r>
              <a:rPr lang="ru-RU" sz="1100" dirty="0"/>
              <a:t> </a:t>
            </a:r>
            <a:r>
              <a:rPr lang="ru-RU" sz="1100" dirty="0" err="1"/>
              <a:t>цін</a:t>
            </a:r>
            <a:r>
              <a:rPr lang="ru-RU" sz="1100" dirty="0"/>
              <a:t> на </a:t>
            </a:r>
            <a:r>
              <a:rPr lang="ru-RU" sz="1100" dirty="0" err="1"/>
              <a:t>нафту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похитнуло</a:t>
            </a:r>
            <a:r>
              <a:rPr lang="ru-RU" sz="1100" dirty="0"/>
              <a:t> </a:t>
            </a:r>
            <a:r>
              <a:rPr lang="ru-RU" sz="1100" dirty="0" err="1"/>
              <a:t>основне</a:t>
            </a:r>
            <a:r>
              <a:rPr lang="ru-RU" sz="1100" dirty="0"/>
              <a:t> </a:t>
            </a:r>
            <a:r>
              <a:rPr lang="ru-RU" sz="1100" dirty="0" err="1"/>
              <a:t>валютне</a:t>
            </a:r>
            <a:r>
              <a:rPr lang="ru-RU" sz="1100" dirty="0"/>
              <a:t> </a:t>
            </a:r>
            <a:r>
              <a:rPr lang="ru-RU" sz="1100" dirty="0" err="1"/>
              <a:t>джерело</a:t>
            </a:r>
            <a:r>
              <a:rPr lang="ru-RU" sz="1100" dirty="0"/>
              <a:t> СРСР та «</a:t>
            </a:r>
            <a:r>
              <a:rPr lang="ru-RU" sz="1100" dirty="0" err="1"/>
              <a:t>соціалістичне</a:t>
            </a:r>
            <a:r>
              <a:rPr lang="ru-RU" sz="1100" dirty="0"/>
              <a:t>» </a:t>
            </a:r>
            <a:r>
              <a:rPr lang="ru-RU" sz="1100" dirty="0" err="1"/>
              <a:t>господарство</a:t>
            </a:r>
            <a:r>
              <a:rPr lang="ru-RU" sz="1100" dirty="0"/>
              <a:t> СРСР в </a:t>
            </a:r>
            <a:r>
              <a:rPr lang="ru-RU" sz="1100" dirty="0" err="1"/>
              <a:t>цілому</a:t>
            </a:r>
            <a:endParaRPr lang="uk-UA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7596336" y="4293096"/>
            <a:ext cx="14401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dirty="0"/>
              <a:t>зовнішня військова експансія та інтервенція в Афганістані (1979–1988</a:t>
            </a:r>
          </a:p>
        </p:txBody>
      </p:sp>
    </p:spTree>
    <p:extLst>
      <p:ext uri="{BB962C8B-B14F-4D97-AF65-F5344CB8AC3E}">
        <p14:creationId xmlns:p14="http://schemas.microsoft.com/office/powerpoint/2010/main" val="348535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80" grpId="0"/>
      <p:bldP spid="81" grpId="0"/>
      <p:bldP spid="84" grpId="0"/>
      <p:bldP spid="86" grpId="0"/>
      <p:bldP spid="87" grpId="0"/>
      <p:bldP spid="89" grpId="0"/>
      <p:bldP spid="91" grpId="0"/>
      <p:bldP spid="97" grpId="0"/>
      <p:bldP spid="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5013176"/>
            <a:ext cx="82089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501008"/>
            <a:ext cx="82089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16832"/>
            <a:ext cx="78488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7" y="0"/>
            <a:ext cx="7315200" cy="1154097"/>
          </a:xfrm>
        </p:spPr>
        <p:txBody>
          <a:bodyPr/>
          <a:lstStyle/>
          <a:p>
            <a:r>
              <a:rPr lang="uk-UA" dirty="0"/>
              <a:t>Наслідки та їх оцінки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496944" cy="5184575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Росія</a:t>
            </a:r>
          </a:p>
          <a:p>
            <a:pPr marL="45720" indent="0">
              <a:buNone/>
            </a:pPr>
            <a:r>
              <a:rPr lang="uk-UA" dirty="0"/>
              <a:t>В. Путін:</a:t>
            </a:r>
          </a:p>
          <a:p>
            <a:pPr marL="45720" indent="0">
              <a:buNone/>
            </a:pPr>
            <a:r>
              <a:rPr lang="uk-UA" dirty="0" smtClean="0"/>
              <a:t> «Розпад </a:t>
            </a:r>
            <a:r>
              <a:rPr lang="uk-UA" dirty="0"/>
              <a:t>СРСР - це найбільша геополітична катастрофа 20 </a:t>
            </a:r>
            <a:r>
              <a:rPr lang="uk-UA" dirty="0" smtClean="0"/>
              <a:t>століття»</a:t>
            </a:r>
          </a:p>
          <a:p>
            <a:pPr marL="45720" indent="0">
              <a:buNone/>
            </a:pPr>
            <a:endParaRPr lang="uk-U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В </a:t>
            </a:r>
            <a:r>
              <a:rPr lang="uk-UA" dirty="0"/>
              <a:t>2013 році радіостанція «Німецька хвиля» провела експертне опитування, згідно якому </a:t>
            </a:r>
            <a:r>
              <a:rPr lang="uk-UA" dirty="0" err="1" smtClean="0"/>
              <a:t>—Вчений</a:t>
            </a:r>
            <a:r>
              <a:rPr lang="uk-UA" dirty="0" smtClean="0"/>
              <a:t> </a:t>
            </a:r>
            <a:r>
              <a:rPr lang="uk-UA" dirty="0"/>
              <a:t>секретар Інституту російської історії РАН, автор ряду підручників з історії для середньої і вищої школи, доктор історичних наук Володимир Шестаков заявив:</a:t>
            </a:r>
          </a:p>
          <a:p>
            <a:pPr marL="45720" indent="0">
              <a:buNone/>
            </a:pPr>
            <a:r>
              <a:rPr lang="uk-UA" dirty="0" smtClean="0"/>
              <a:t> «Період </a:t>
            </a:r>
            <a:r>
              <a:rPr lang="uk-UA" dirty="0"/>
              <a:t>у вітчизняній історії, що передує розпаду СРСР, так само як і самі події 1991 року висвітлюються в підручниках досить бідно Однак на те є об'єктивні причини — досі немає фундаментальних досліджень і серйозних </a:t>
            </a:r>
            <a:r>
              <a:rPr lang="uk-UA" dirty="0" smtClean="0"/>
              <a:t>джерел»</a:t>
            </a:r>
            <a:endParaRPr lang="uk-UA" dirty="0"/>
          </a:p>
          <a:p>
            <a:r>
              <a:rPr lang="uk-UA" dirty="0"/>
              <a:t>Ректор МДІМВ, заступник голови Російського історичного товариства академік РАН Анатолій </a:t>
            </a:r>
            <a:r>
              <a:rPr lang="uk-UA" dirty="0" err="1"/>
              <a:t>Торкунов</a:t>
            </a:r>
            <a:r>
              <a:rPr lang="uk-UA" dirty="0"/>
              <a:t>:</a:t>
            </a:r>
          </a:p>
          <a:p>
            <a:pPr marL="45720" indent="0">
              <a:buNone/>
            </a:pPr>
            <a:r>
              <a:rPr lang="uk-UA" dirty="0" smtClean="0"/>
              <a:t>«Звичайно</a:t>
            </a:r>
            <a:r>
              <a:rPr lang="uk-UA" dirty="0"/>
              <a:t>, дуже важко давати оцінку зовсім недавнім подіям. Але більш ніж двадцятирічний період, що минув після Біловезьких угод, дозволяє і детальніше, і більше </a:t>
            </a:r>
            <a:r>
              <a:rPr lang="uk-UA" dirty="0" err="1"/>
              <a:t>аналитично</a:t>
            </a:r>
            <a:r>
              <a:rPr lang="uk-UA" dirty="0"/>
              <a:t> про це написати, долаючи страхи здатися кон'юнктурним або неугодним комусь із представників </a:t>
            </a:r>
            <a:r>
              <a:rPr lang="uk-UA" dirty="0" smtClean="0"/>
              <a:t>влади»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3059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780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132</TotalTime>
  <Words>469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Перспектива</vt:lpstr>
      <vt:lpstr>Розпад СРСР</vt:lpstr>
      <vt:lpstr>Презентация PowerPoint</vt:lpstr>
      <vt:lpstr>Презентация PowerPoint</vt:lpstr>
      <vt:lpstr>Презентация PowerPoint</vt:lpstr>
      <vt:lpstr>Причини розпаду</vt:lpstr>
      <vt:lpstr>Наслідки та їх оцінки</vt:lpstr>
      <vt:lpstr>Дякую за увагу.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Розпад СРСР</dc:title>
  <dc:creator>Валерия</dc:creator>
  <cp:lastModifiedBy>Валерия</cp:lastModifiedBy>
  <cp:revision>7</cp:revision>
  <dcterms:created xsi:type="dcterms:W3CDTF">2014-02-19T15:20:50Z</dcterms:created>
  <dcterms:modified xsi:type="dcterms:W3CDTF">2014-02-19T17:51:01Z</dcterms:modified>
</cp:coreProperties>
</file>