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138211-42F4-4F60-9FD3-5261383A24E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9ECAA1-C180-48D0-A74C-5994B5A3B6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6480048" cy="3289920"/>
          </a:xfrm>
        </p:spPr>
        <p:txBody>
          <a:bodyPr/>
          <a:lstStyle/>
          <a:p>
            <a:r>
              <a:rPr lang="uk-UA" dirty="0" smtClean="0"/>
              <a:t>Німецький окупаційний режим в Європі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488832" cy="888504"/>
          </a:xfrm>
        </p:spPr>
        <p:txBody>
          <a:bodyPr>
            <a:normAutofit/>
          </a:bodyPr>
          <a:lstStyle/>
          <a:p>
            <a:r>
              <a:rPr lang="uk-UA" sz="4400" dirty="0" err="1" smtClean="0"/>
              <a:t>Майданек</a:t>
            </a:r>
            <a:r>
              <a:rPr lang="uk-UA" sz="4400" dirty="0" smtClean="0"/>
              <a:t> і </a:t>
            </a:r>
            <a:r>
              <a:rPr lang="uk-UA" sz="4400" dirty="0" err="1" smtClean="0"/>
              <a:t>Освенцім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3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3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групою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приблизно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40 невеликих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таборів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створених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при фабриках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шахтах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навколо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спільного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комплексу.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Найбільшим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таких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таборів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Мановіц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бере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назву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польського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села,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розташовувал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с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ь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його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Він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почав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функціонувати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травні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1942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приписаний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компанії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IG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Farben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Такі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табори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регулярно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відвідували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доктора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відбирали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слабких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хворих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газових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камер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Біркенау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 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Центральне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керівництво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Берліні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видало 16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жовтня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1942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наказ про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будівництво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Освенцімі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псарні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 250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службових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собак;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заплановано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широку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ногу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асигновано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81 000 марок. При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будівництві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об'єкта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була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прийнята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уваги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точка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зору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табірного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ветеринарного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лікаря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вжиті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всі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заходи до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створення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хороших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санітарних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умов. Не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забули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відвести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для собак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велику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територію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газонами,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побудували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ветеринарну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лікарню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спеціальну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кухню. Факт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цей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заслуговує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особливу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увагу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уявити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собі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одночасно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цією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турботою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про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тварин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табірні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влади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ставилися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повною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байдужістю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санітарно-гігієнічним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умовам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жили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тисячі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в'язнів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табору.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eBrQVrHhi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63780"/>
            <a:ext cx="3779912" cy="50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9XtTwjlx6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-17140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cjVk9eGA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5364088" cy="38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Майданек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Майда́нек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(пол.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Majdanek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нім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Konzentrationslager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Majdanek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) —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часи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Другої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світової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війни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німецький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концентраційний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смерті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Польщі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приблизно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4 км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центру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міста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Люблін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—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86 км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українського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кордону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Ягодині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116 км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Рави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Руської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).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Через Майданек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пройшло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300 000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в'язнів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26 держав,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них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багато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євреїв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поляків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значну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кількість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також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складали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українці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росіяни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білоруси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головним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чином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радянські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військовополонені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).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Вважають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таборі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вбито 80 000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осіб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Радянська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історіографія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подає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інші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цифри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— 1 500 000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в'язнів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них 360 000 жертв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У момент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заснування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Майданек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розраховано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на 50 000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в'язнів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на початку 1942 року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розширено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місткість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табору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зросла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п'ять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разів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мав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десять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філіалів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декілька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власних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виробництв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Винищення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людей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проводилося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квітня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1942 року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використанням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газу Циклон Б. Майданек — один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двох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таборів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Третього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рейху, де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використовувався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цей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газ (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інший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—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).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запущено 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вересні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1943 року.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szEi3YnMo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42992" cy="389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yfJp1E16n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31840" y="2849893"/>
            <a:ext cx="6012160" cy="400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Німецькі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керівники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концтабору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Останнім</a:t>
            </a:r>
            <a:r>
              <a:rPr lang="ru-RU" dirty="0" smtClean="0"/>
              <a:t> директором Майданека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травня</a:t>
            </a:r>
            <a:r>
              <a:rPr lang="ru-RU" dirty="0" smtClean="0"/>
              <a:t> по </a:t>
            </a:r>
            <a:r>
              <a:rPr lang="ru-RU" dirty="0" err="1" smtClean="0"/>
              <a:t>липень</a:t>
            </a:r>
            <a:r>
              <a:rPr lang="ru-RU" dirty="0" smtClean="0"/>
              <a:t> 1944 року </a:t>
            </a:r>
            <a:r>
              <a:rPr lang="ru-RU" dirty="0" err="1" smtClean="0"/>
              <a:t>був</a:t>
            </a:r>
            <a:r>
              <a:rPr lang="ru-RU" dirty="0" smtClean="0"/>
              <a:t> Артур </a:t>
            </a:r>
            <a:r>
              <a:rPr lang="ru-RU" dirty="0" err="1" smtClean="0"/>
              <a:t>Лібегеншель</a:t>
            </a:r>
            <a:r>
              <a:rPr lang="ru-RU" dirty="0" smtClean="0"/>
              <a:t> (</a:t>
            </a:r>
            <a:r>
              <a:rPr lang="ru-RU" dirty="0" err="1" smtClean="0"/>
              <a:t>нім</a:t>
            </a:r>
            <a:r>
              <a:rPr lang="ru-RU" dirty="0" smtClean="0"/>
              <a:t>. </a:t>
            </a:r>
            <a:r>
              <a:rPr lang="ru-RU" dirty="0" err="1" smtClean="0"/>
              <a:t>уродженець</a:t>
            </a:r>
            <a:r>
              <a:rPr lang="ru-RU" dirty="0" smtClean="0"/>
              <a:t> </a:t>
            </a:r>
            <a:r>
              <a:rPr lang="ru-RU" dirty="0" err="1" smtClean="0"/>
              <a:t>Познаня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колишній</a:t>
            </a:r>
            <a:r>
              <a:rPr lang="ru-RU" dirty="0" smtClean="0"/>
              <a:t> комендант табору </a:t>
            </a:r>
            <a:r>
              <a:rPr lang="ru-RU" dirty="0" err="1" smtClean="0"/>
              <a:t>смерті</a:t>
            </a:r>
            <a:r>
              <a:rPr lang="ru-RU" dirty="0" smtClean="0"/>
              <a:t> в </a:t>
            </a:r>
            <a:r>
              <a:rPr lang="ru-RU" dirty="0" err="1" smtClean="0"/>
              <a:t>Аушвіц</a:t>
            </a:r>
            <a:r>
              <a:rPr lang="ru-RU" dirty="0" smtClean="0"/>
              <a:t>).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Лібегеншеля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заарештовано</a:t>
            </a:r>
            <a:r>
              <a:rPr lang="ru-RU" dirty="0" smtClean="0"/>
              <a:t> </a:t>
            </a:r>
            <a:r>
              <a:rPr lang="ru-RU" dirty="0" err="1" smtClean="0"/>
              <a:t>американською</a:t>
            </a:r>
            <a:r>
              <a:rPr lang="ru-RU" dirty="0" smtClean="0"/>
              <a:t> </a:t>
            </a:r>
            <a:r>
              <a:rPr lang="ru-RU" dirty="0" err="1" smtClean="0"/>
              <a:t>армією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видано </a:t>
            </a:r>
            <a:r>
              <a:rPr lang="ru-RU" dirty="0" err="1" smtClean="0"/>
              <a:t>Польщі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судили на </a:t>
            </a:r>
            <a:r>
              <a:rPr lang="ru-RU" dirty="0" err="1" smtClean="0"/>
              <a:t>Аушвіцькому</a:t>
            </a:r>
            <a:r>
              <a:rPr lang="ru-RU" dirty="0" smtClean="0"/>
              <a:t> </a:t>
            </a:r>
            <a:r>
              <a:rPr lang="ru-RU" dirty="0" err="1" smtClean="0"/>
              <a:t>Суді</a:t>
            </a:r>
            <a:r>
              <a:rPr lang="ru-RU" dirty="0" smtClean="0"/>
              <a:t> в </a:t>
            </a:r>
            <a:r>
              <a:rPr lang="ru-RU" dirty="0" err="1" smtClean="0"/>
              <a:t>Кракові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приговорили до </a:t>
            </a:r>
            <a:r>
              <a:rPr lang="ru-RU" dirty="0" err="1" smtClean="0"/>
              <a:t>смерті</a:t>
            </a:r>
            <a:r>
              <a:rPr lang="ru-RU" dirty="0" smtClean="0"/>
              <a:t>. </a:t>
            </a:r>
            <a:r>
              <a:rPr lang="ru-RU" dirty="0" err="1" smtClean="0"/>
              <a:t>Вирок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виконано</a:t>
            </a:r>
            <a:r>
              <a:rPr lang="ru-RU" dirty="0" smtClean="0"/>
              <a:t> 28 </a:t>
            </a:r>
            <a:r>
              <a:rPr lang="ru-RU" dirty="0" err="1" smtClean="0"/>
              <a:t>січня</a:t>
            </a:r>
            <a:r>
              <a:rPr lang="ru-RU" dirty="0" smtClean="0"/>
              <a:t> 1948 року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1948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СС </a:t>
            </a:r>
            <a:r>
              <a:rPr lang="ru-RU" dirty="0" err="1" smtClean="0"/>
              <a:t>наглядачок</a:t>
            </a:r>
            <a:r>
              <a:rPr lang="ru-RU" dirty="0" smtClean="0"/>
              <a:t> </a:t>
            </a:r>
            <a:r>
              <a:rPr lang="ru-RU" dirty="0" err="1" smtClean="0"/>
              <a:t>концтабору</a:t>
            </a:r>
            <a:r>
              <a:rPr lang="ru-RU" dirty="0" smtClean="0"/>
              <a:t> </a:t>
            </a:r>
            <a:r>
              <a:rPr lang="ru-RU" dirty="0" err="1" smtClean="0"/>
              <a:t>Ельза</a:t>
            </a:r>
            <a:r>
              <a:rPr lang="ru-RU" dirty="0" smtClean="0"/>
              <a:t> </a:t>
            </a:r>
            <a:r>
              <a:rPr lang="ru-RU" dirty="0" err="1" smtClean="0"/>
              <a:t>Еріх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засуджена</a:t>
            </a:r>
            <a:r>
              <a:rPr lang="ru-RU" dirty="0" smtClean="0"/>
              <a:t> </a:t>
            </a:r>
            <a:r>
              <a:rPr lang="ru-RU" dirty="0" err="1" smtClean="0"/>
              <a:t>польським</a:t>
            </a:r>
            <a:r>
              <a:rPr lang="ru-RU" dirty="0" smtClean="0"/>
              <a:t> судом в </a:t>
            </a:r>
            <a:r>
              <a:rPr lang="ru-RU" dirty="0" err="1" smtClean="0"/>
              <a:t>Любліні</a:t>
            </a:r>
            <a:r>
              <a:rPr lang="ru-RU" dirty="0" smtClean="0"/>
              <a:t> до </a:t>
            </a:r>
            <a:r>
              <a:rPr lang="ru-RU" dirty="0" err="1" smtClean="0"/>
              <a:t>повішення</a:t>
            </a:r>
            <a:r>
              <a:rPr lang="ru-RU" dirty="0" smtClean="0"/>
              <a:t>. </a:t>
            </a:r>
            <a:r>
              <a:rPr lang="ru-RU" dirty="0" err="1" smtClean="0"/>
              <a:t>Вирок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виконано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.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наглядачка</a:t>
            </a:r>
            <a:r>
              <a:rPr lang="ru-RU" dirty="0" smtClean="0"/>
              <a:t> СС, </a:t>
            </a:r>
            <a:r>
              <a:rPr lang="ru-RU" dirty="0" err="1" smtClean="0"/>
              <a:t>австрійка</a:t>
            </a:r>
            <a:r>
              <a:rPr lang="ru-RU" dirty="0" smtClean="0"/>
              <a:t> </a:t>
            </a:r>
            <a:r>
              <a:rPr lang="ru-RU" dirty="0" err="1" smtClean="0"/>
              <a:t>Герміне</a:t>
            </a:r>
            <a:r>
              <a:rPr lang="ru-RU" dirty="0" smtClean="0"/>
              <a:t> </a:t>
            </a:r>
            <a:r>
              <a:rPr lang="ru-RU" dirty="0" err="1" smtClean="0"/>
              <a:t>Браунстейнер</a:t>
            </a:r>
            <a:r>
              <a:rPr lang="ru-RU" dirty="0" smtClean="0"/>
              <a:t>,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жорстокими</a:t>
            </a:r>
            <a:r>
              <a:rPr lang="ru-RU" dirty="0" smtClean="0"/>
              <a:t> </a:t>
            </a:r>
            <a:r>
              <a:rPr lang="ru-RU" dirty="0" err="1" smtClean="0"/>
              <a:t>вбивствами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тортурами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віднайдена</a:t>
            </a:r>
            <a:r>
              <a:rPr lang="ru-RU" dirty="0" smtClean="0"/>
              <a:t> </a:t>
            </a:r>
            <a:r>
              <a:rPr lang="ru-RU" dirty="0" err="1" smtClean="0"/>
              <a:t>проживаючою</a:t>
            </a:r>
            <a:r>
              <a:rPr lang="ru-RU" dirty="0" smtClean="0"/>
              <a:t> в США </a:t>
            </a:r>
            <a:r>
              <a:rPr lang="ru-RU" dirty="0" err="1" smtClean="0"/>
              <a:t>і</a:t>
            </a:r>
            <a:r>
              <a:rPr lang="ru-RU" dirty="0" smtClean="0"/>
              <a:t> у 1980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засуджена</a:t>
            </a:r>
            <a:r>
              <a:rPr lang="ru-RU" dirty="0" smtClean="0"/>
              <a:t> до </a:t>
            </a:r>
            <a:r>
              <a:rPr lang="ru-RU" dirty="0" err="1" smtClean="0"/>
              <a:t>довічного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16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тюрми</a:t>
            </a:r>
            <a:r>
              <a:rPr lang="ru-RU" dirty="0" smtClean="0"/>
              <a:t>, </a:t>
            </a:r>
            <a:r>
              <a:rPr lang="ru-RU" dirty="0" err="1" smtClean="0"/>
              <a:t>звільнена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—за </a:t>
            </a:r>
            <a:r>
              <a:rPr lang="ru-RU" dirty="0" err="1" smtClean="0"/>
              <a:t>ускладнень</a:t>
            </a:r>
            <a:r>
              <a:rPr lang="ru-RU" dirty="0" smtClean="0"/>
              <a:t> </a:t>
            </a:r>
            <a:r>
              <a:rPr lang="ru-RU" dirty="0" err="1" smtClean="0"/>
              <a:t>діабету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померла через 3 роки.</a:t>
            </a:r>
          </a:p>
          <a:p>
            <a:r>
              <a:rPr lang="ru-RU" dirty="0" smtClean="0"/>
              <a:t>25 </a:t>
            </a:r>
            <a:r>
              <a:rPr lang="ru-RU" dirty="0" err="1" smtClean="0"/>
              <a:t>березня</a:t>
            </a:r>
            <a:r>
              <a:rPr lang="ru-RU" dirty="0" smtClean="0"/>
              <a:t> 1944 р. в Майданеку у </a:t>
            </a:r>
            <a:r>
              <a:rPr lang="ru-RU" dirty="0" err="1" smtClean="0"/>
              <a:t>крематорії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спалений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греко-католицький</a:t>
            </a:r>
            <a:r>
              <a:rPr lang="ru-RU" dirty="0" smtClean="0"/>
              <a:t> </a:t>
            </a:r>
            <a:r>
              <a:rPr lang="ru-RU" dirty="0" err="1" smtClean="0"/>
              <a:t>священик</a:t>
            </a:r>
            <a:r>
              <a:rPr lang="ru-RU" dirty="0" smtClean="0"/>
              <a:t> (храму Святого </a:t>
            </a:r>
            <a:r>
              <a:rPr lang="ru-RU" dirty="0" err="1" smtClean="0"/>
              <a:t>Миколая</a:t>
            </a:r>
            <a:r>
              <a:rPr lang="ru-RU" dirty="0" smtClean="0"/>
              <a:t> в м. </a:t>
            </a:r>
            <a:r>
              <a:rPr lang="ru-RU" dirty="0" err="1" smtClean="0"/>
              <a:t>Перемишляни</a:t>
            </a:r>
            <a:r>
              <a:rPr lang="ru-RU" dirty="0" smtClean="0"/>
              <a:t>) </a:t>
            </a:r>
            <a:r>
              <a:rPr lang="ru-RU" dirty="0" err="1" smtClean="0"/>
              <a:t>Омелян</a:t>
            </a:r>
            <a:r>
              <a:rPr lang="ru-RU" dirty="0" smtClean="0"/>
              <a:t> </a:t>
            </a:r>
            <a:r>
              <a:rPr lang="ru-RU" dirty="0" err="1" smtClean="0"/>
              <a:t>Ковч</a:t>
            </a:r>
            <a:r>
              <a:rPr lang="ru-RU" dirty="0" smtClean="0"/>
              <a:t> (</a:t>
            </a:r>
            <a:r>
              <a:rPr lang="ru-RU" dirty="0" err="1" smtClean="0"/>
              <a:t>уродженець</a:t>
            </a:r>
            <a:r>
              <a:rPr lang="ru-RU" dirty="0" smtClean="0"/>
              <a:t> села Космач на </a:t>
            </a:r>
            <a:r>
              <a:rPr lang="ru-RU" dirty="0" err="1" smtClean="0"/>
              <a:t>Косівщині</a:t>
            </a:r>
            <a:r>
              <a:rPr lang="ru-RU" dirty="0" smtClean="0"/>
              <a:t>), </a:t>
            </a:r>
            <a:r>
              <a:rPr lang="ru-RU" dirty="0" err="1" smtClean="0"/>
              <a:t>згодом</a:t>
            </a:r>
            <a:r>
              <a:rPr lang="ru-RU" dirty="0" smtClean="0"/>
              <a:t> возведений Папою </a:t>
            </a:r>
            <a:r>
              <a:rPr lang="ru-RU" dirty="0" err="1" smtClean="0"/>
              <a:t>Іваном</a:t>
            </a:r>
            <a:r>
              <a:rPr lang="ru-RU" dirty="0" smtClean="0"/>
              <a:t> Павлом ІІ до лику </a:t>
            </a:r>
            <a:r>
              <a:rPr lang="ru-RU" dirty="0" err="1" smtClean="0"/>
              <a:t>блаженних</a:t>
            </a:r>
            <a:r>
              <a:rPr lang="ru-RU" dirty="0" smtClean="0"/>
              <a:t>. У Майданеку </a:t>
            </a:r>
            <a:r>
              <a:rPr lang="ru-RU" dirty="0" err="1" smtClean="0"/>
              <a:t>отець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номер 2399. </a:t>
            </a:r>
            <a:r>
              <a:rPr lang="ru-RU" dirty="0" err="1" smtClean="0"/>
              <a:t>Отець</a:t>
            </a:r>
            <a:r>
              <a:rPr lang="ru-RU" dirty="0" smtClean="0"/>
              <a:t> </a:t>
            </a:r>
            <a:r>
              <a:rPr lang="ru-RU" dirty="0" err="1" smtClean="0"/>
              <a:t>Омелян</a:t>
            </a:r>
            <a:r>
              <a:rPr lang="ru-RU" dirty="0" smtClean="0"/>
              <a:t> до </a:t>
            </a:r>
            <a:r>
              <a:rPr lang="ru-RU" dirty="0" err="1" smtClean="0"/>
              <a:t>останнього</a:t>
            </a:r>
            <a:r>
              <a:rPr lang="ru-RU" dirty="0" smtClean="0"/>
              <a:t> дня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сповідав</a:t>
            </a:r>
            <a:r>
              <a:rPr lang="ru-RU" dirty="0" smtClean="0"/>
              <a:t> та причащав </a:t>
            </a:r>
            <a:r>
              <a:rPr lang="ru-RU" dirty="0" err="1" smtClean="0"/>
              <a:t>в’язнів</a:t>
            </a:r>
            <a:r>
              <a:rPr lang="ru-RU" dirty="0" smtClean="0"/>
              <a:t> </a:t>
            </a:r>
            <a:r>
              <a:rPr lang="ru-RU" dirty="0" err="1" smtClean="0"/>
              <a:t>концтабору</a:t>
            </a:r>
            <a:r>
              <a:rPr lang="ru-RU" dirty="0" smtClean="0"/>
              <a:t>,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знято</a:t>
            </a:r>
            <a:r>
              <a:rPr lang="ru-RU" dirty="0" smtClean="0"/>
              <a:t> </a:t>
            </a:r>
            <a:r>
              <a:rPr lang="ru-RU" dirty="0" err="1" smtClean="0"/>
              <a:t>новітній</a:t>
            </a:r>
            <a:r>
              <a:rPr lang="ru-RU" dirty="0" smtClean="0"/>
              <a:t> 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Парох</a:t>
            </a:r>
            <a:r>
              <a:rPr lang="ru-RU" dirty="0" smtClean="0"/>
              <a:t> Майданека». У </a:t>
            </a:r>
            <a:r>
              <a:rPr lang="ru-RU" dirty="0" err="1" smtClean="0"/>
              <a:t>його</a:t>
            </a:r>
            <a:r>
              <a:rPr lang="ru-RU" dirty="0" smtClean="0"/>
              <a:t> честь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недавно названо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перехресть</a:t>
            </a:r>
            <a:r>
              <a:rPr lang="ru-RU" dirty="0" smtClean="0"/>
              <a:t> </a:t>
            </a:r>
            <a:r>
              <a:rPr lang="ru-RU" dirty="0" err="1" smtClean="0"/>
              <a:t>Любліна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7086600" cy="5256584"/>
          </a:xfrm>
        </p:spPr>
        <p:txBody>
          <a:bodyPr>
            <a:noAutofit/>
          </a:bodyPr>
          <a:lstStyle/>
          <a:p>
            <a:pPr fontAlgn="t"/>
            <a:r>
              <a:rPr lang="ru-RU" sz="2400" b="1" u="sng" dirty="0" smtClean="0">
                <a:latin typeface="Cambria Math" pitchFamily="18" charset="0"/>
                <a:ea typeface="Cambria Math" pitchFamily="18" charset="0"/>
              </a:rPr>
              <a:t>З </a:t>
            </a:r>
            <a:r>
              <a:rPr lang="ru-RU" sz="2400" b="1" u="sng" dirty="0" err="1" smtClean="0">
                <a:latin typeface="Cambria Math" pitchFamily="18" charset="0"/>
                <a:ea typeface="Cambria Math" pitchFamily="18" charset="0"/>
              </a:rPr>
              <a:t>висловлювань</a:t>
            </a:r>
            <a:r>
              <a:rPr lang="ru-RU" sz="2400" b="1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u="sng" dirty="0" err="1" smtClean="0">
                <a:latin typeface="Cambria Math" pitchFamily="18" charset="0"/>
                <a:ea typeface="Cambria Math" pitchFamily="18" charset="0"/>
              </a:rPr>
              <a:t>Гітлера</a:t>
            </a:r>
            <a:r>
              <a:rPr lang="ru-RU" sz="2400" b="1" u="sng" dirty="0" smtClean="0">
                <a:latin typeface="Cambria Math" pitchFamily="18" charset="0"/>
                <a:ea typeface="Cambria Math" pitchFamily="18" charset="0"/>
              </a:rPr>
              <a:t> про мету </a:t>
            </a:r>
            <a:r>
              <a:rPr lang="ru-RU" sz="2400" b="1" u="sng" dirty="0" err="1" smtClean="0">
                <a:latin typeface="Cambria Math" pitchFamily="18" charset="0"/>
                <a:ea typeface="Cambria Math" pitchFamily="18" charset="0"/>
              </a:rPr>
              <a:t>війни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«Ми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повинні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знищити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населення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входить в нашу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місію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охорони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німецького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населення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Нам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доведеться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розвинути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техніку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винищення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населення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я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посилаю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цвіт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німецької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нації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у пекло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війни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, то я маю право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знищувати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міліони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людей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низчої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раси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розмножуються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як черви…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Мова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йде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про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війну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знищення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На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Сході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жорстокість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благом для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майбутнього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Росіяни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, поляки,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українці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білоруси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повинні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зникнути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Їх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слід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використати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на благо рейху.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Когось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переселити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Африку, Америку…»                                                                                      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Важливим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елементом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насадженні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“нового порядку”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концентраційні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табори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, до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відправляли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всіх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невдоволених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тих, кого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нацисти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вважали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небезпечними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свого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режиму. У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Європ</a:t>
            </a:r>
            <a:r>
              <a:rPr lang="en-US" sz="18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нал</a:t>
            </a:r>
            <a:r>
              <a:rPr lang="en-US" sz="18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чувалося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30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концтаборів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Найбільші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них — Дахау, Бухенвальд, Майданек,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Освенц</a:t>
            </a:r>
            <a:r>
              <a:rPr lang="en-US" sz="18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м.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справжні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фабрики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смерті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Там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знищено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мільйони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людей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різних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країн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Освенцім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09120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Освенцім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Освенцім-Бжезінка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- комплекс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німецьких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концтаборів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розташовувався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1940-1945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півдні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Польщі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біля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міста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Освенцим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в 60 км 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захід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Кракова. 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світовій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практиці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прийнято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використовувати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німецьку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а не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польську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назву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оскільки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саме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воно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використовувалося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нацистською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адміністрацією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проте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радянських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російських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довідкових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виданнях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ЗМІ як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раніше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переважно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використовується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польське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хоча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більш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точне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німецьке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поступово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входить 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вживання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 </a:t>
            </a:r>
            <a:br>
              <a:rPr lang="ru-RU" sz="16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Понад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1 500 000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чоловік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більшість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становили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євреї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піддавалися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тортурам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побиті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таборах Освенциму. 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табору в 1947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створений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музей,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включений до списку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Всесвітньої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спадщини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ЮНЕСКО </a:t>
            </a:r>
            <a:br>
              <a:rPr lang="ru-RU" sz="16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Над входом в перший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таборів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комплексу (Аушвіц-1)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нацисти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розмістили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гасло: «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Arbeit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macht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frei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» («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Праця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звільняє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»).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Чавунна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напис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викрадена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ніч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п'ятницю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18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грудня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2009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виявлена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​​через три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дні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розпиляної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на три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частини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підготовленої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переправлення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Швецію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арештовані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5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чоловіків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підозрюваних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цьому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злочині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Після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викрадення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напис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замінена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копією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виготовленою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під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час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реставрації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оригіналу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2006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</a:t>
            </a:r>
            <a:endParaRPr lang="ru-RU" sz="1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latin typeface="Cambria Math" pitchFamily="18" charset="0"/>
                <a:ea typeface="Cambria Math" pitchFamily="18" charset="0"/>
              </a:rPr>
              <a:t>Печі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 smtClean="0">
                <a:latin typeface="Cambria Math" pitchFamily="18" charset="0"/>
                <a:ea typeface="Cambria Math" pitchFamily="18" charset="0"/>
              </a:rPr>
              <a:t>крематорію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32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 smtClean="0">
                <a:latin typeface="Cambria Math" pitchFamily="18" charset="0"/>
                <a:ea typeface="Cambria Math" pitchFamily="18" charset="0"/>
              </a:rPr>
              <a:t>концтабору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 smtClean="0">
                <a:latin typeface="Cambria Math" pitchFamily="18" charset="0"/>
                <a:ea typeface="Cambria Math" pitchFamily="18" charset="0"/>
              </a:rPr>
              <a:t>Освенцім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c6rHYZkVff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23429" cy="544144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aIFa2d0O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38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YY1VLVQzdz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gM-yiUgr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3355359"/>
            <a:ext cx="5961785" cy="389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1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Після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того як в 1939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р.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цей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район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Польщі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зайнятий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німецькими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військами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Освенцім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перейменований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Першим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концтабором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Освенцимі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став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згодом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служив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адміністративним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центром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всього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комплексу.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Він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заснований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20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травня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1940 р. 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основі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цегельних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дво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триповерхових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будівель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колишніх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польських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раніше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австрійських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казарм. 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зв'язку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тим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вирішено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створити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Освенцімі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концентраційний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прилеглої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нього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польське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населення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відбувалося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двома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етапами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; перший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мав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місце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червні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1940 р.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Тоді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2 тис. людей,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жили недалеко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колишніх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казарм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польської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армії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будівель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Польської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тютюнової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монополії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Другий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етап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липень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1940,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охопив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жителів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вулиць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Коротка,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Пільна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Легіонів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листопаді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того ж року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стався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третій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етап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воно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торкнулося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району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Засоле.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Заходи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тривали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1941 р.;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березні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квітні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мешканці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сіл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Бабице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Буди,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Райське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Бжезінка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Брощковіце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Плави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Харменже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Загалом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виселені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люди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40 км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вона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оголошена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сферою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інтересів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табору; в 1941-1943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на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цій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створені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підсобні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табори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сільськогосподарського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профілю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рибні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господарства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птахівницькі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скотарські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ферми. </a:t>
            </a:r>
            <a:br>
              <a:rPr lang="ru-RU" sz="16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вересня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1941 р. за наказом заступника коменданта табору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оберштурмфюрер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СС Карла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Фріцше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проведено перше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випробування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травлення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газом циклоном Б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блоці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11,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результаті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якого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загинуло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600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радянських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військовополонених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250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інших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в'язнів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в основному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хворих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Тест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визнаний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успішним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один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бункерів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переконструйований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газову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камеру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Камера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функціонувала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1941 по 1942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рр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., 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потім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її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перебудували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бомбосховищі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СС.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Згодом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камера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відтворені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оригінальних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деталей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існують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донині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якості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пам'ятника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жорстокості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нацистів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1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2 (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також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відомий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як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Біркенау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Бжезінка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) -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те,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зазвичай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мають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увазі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кажучи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власне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про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Освенцім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ньому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одноповерхових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дерев'яних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бараках,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містилися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сотні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тисяч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євреїв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поляків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циган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в'язнів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інших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національностей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Число жертв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цього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табору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склало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мільйона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чоловік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Будівництво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цієї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частини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табору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почалося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жовтні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1941 р.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Всього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чотири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будівельних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ділянки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У 1942 р.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почалась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експлуатація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ділянки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 (там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містився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чоловічий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жіночий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табори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); в 1943-44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-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табори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знаходилися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будівельній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ділянці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II (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циганський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чоловічий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карантинний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чоловічий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чоловічий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лікарняний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єврейський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сімейний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складські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приміщення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Депотлагерь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»,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тобто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угорських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євреїв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). У 1944 р. приступили до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забудови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III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будівельної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ділянки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;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незакінчених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бараках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червні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липні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1944 там жили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єврейки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прізвища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занесені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реєстраційних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табірніх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книг.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Табір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цей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теж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називали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Депотлагерь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», 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потім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«Мексика». IV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ділянка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так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забудована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Нові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щодня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прибували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поїздах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2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усією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окупованої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Європи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Прибулих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ділили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чотири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Перша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яка становила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приблизно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всіх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привезених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відправлялася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газові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камери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протягом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декількох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годин. 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цю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входили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жінки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діти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люди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похилого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віку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всі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хто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пройшов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медкомісію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повній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придатності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роботи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Кожен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день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таборі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могли бути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вбиті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понад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20 000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осіб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Аушвіці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2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4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газові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камери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4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крематорії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Всі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чотири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крематорії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стали до ладу в 1943 р.: 1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 березня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I, 25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 червня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II, 22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 березня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III, 4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 квітня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IV.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Середнє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число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трупів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спалених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за 24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години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урахуванням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тригодинного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перерви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добу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для очистки печей в 30 печах перших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двох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дорівнювало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5000, а в 16 печах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II - 3000.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Друга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відправлялася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рабську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роботу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промислові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підприємства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різних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компаній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З 1940 по 1945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комплексі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Освенціма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приписані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до фабрик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405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тисяч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З них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340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тисяч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померли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хвороб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побиттів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страчені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Відомий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випадок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коли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німецький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магнат, Оскар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Шиндлер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врятував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1000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євреїв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викупивши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їх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робіт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своїй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фабриці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перевізши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Освенцима до Кракова. </a:t>
            </a:r>
            <a:endParaRPr lang="ru-RU"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Третя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в основному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близнюки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карлики,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відправлялися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різні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медичні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експерименти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зокрема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до доктору Йозефу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Менгеле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відомому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під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прізвиськом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«ангел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смерті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».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Четверта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переважно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жінки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відбиралися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«Канада» для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особистого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використання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німцями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якості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прислуги та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особистих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рабів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також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сортування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особистого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майна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прибувають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до табору.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Назва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«Канада»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вибрано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як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глузування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над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польськими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ув'язненими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-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Польщі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слово «Канада» часто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використовувалося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як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вигук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при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вигляді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цінного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подарунка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Раніше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польські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емігранти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часто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відправляли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подарунки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батьківщину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Канади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Освенц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м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частково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обслуговувався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ув'язненими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періодично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вбивали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замінювали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новими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За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всім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стежили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6000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членів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СС.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До 1943 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р.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таборі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сформувалася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опору, яка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допомогла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деяким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втекти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а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жовтні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1944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група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зруйнувала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один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крематоріїв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зв'язку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наближенням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радянських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військ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адміністрація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Освенц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ма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почала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евакуацію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ув'язнених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табори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розташовані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Німеччини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25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січня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есесівці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підпалили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35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бараків-складів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повні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речей,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відібраних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євреїв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;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їх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встигли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вивезти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 </a:t>
            </a:r>
            <a:br>
              <a:rPr lang="ru-RU" sz="1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Коли 27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 січня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1945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радянські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солдати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зайняли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Освенцім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вони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знайшли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там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близько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7,5 тис. 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'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язнів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вижили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а в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частково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уцілілих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бараках-складах – 1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185 345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чоловічих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жіночих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костюма, 43 255 пар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чоловічого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жіночого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взуття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13 694 килима,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величезна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кількість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зубних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щіток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пензликів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гоління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також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інші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дрібні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предмети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домашнього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вжитку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58 тис. </a:t>
            </a:r>
            <a:r>
              <a:rPr lang="uk-UA" sz="1400" dirty="0" smtClean="0">
                <a:latin typeface="Cambria Math" pitchFamily="18" charset="0"/>
                <a:ea typeface="Cambria Math" pitchFamily="18" charset="0"/>
              </a:rPr>
              <a:t>у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в'язнених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вивезені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вбиті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німцями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1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d6445U-8H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01008"/>
            <a:ext cx="5076056" cy="35730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68" y="836712"/>
            <a:ext cx="3059832" cy="127024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Руїни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бараків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2 (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Біркенау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). 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0" y="5229200"/>
            <a:ext cx="4041775" cy="8382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Усередині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житлового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барака.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Аушвіц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2 (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Біркенау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) 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Содержимое 6" descr="1280px-Auschwitz_Birkenau_Ruins_20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128718" cy="3140968"/>
          </a:xfrm>
        </p:spPr>
      </p:pic>
      <p:pic>
        <p:nvPicPr>
          <p:cNvPr id="8" name="Содержимое 7" descr="BIRKENA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94461" y="3145846"/>
            <a:ext cx="4949539" cy="37121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6a58c7c6d8d230768cd0ccdcab5b0b353977a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</TotalTime>
  <Words>1024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Німецький окупаційний режим в Європі</vt:lpstr>
      <vt:lpstr>Слайд 2</vt:lpstr>
      <vt:lpstr>Освенцім</vt:lpstr>
      <vt:lpstr>Печі крематорію на території концтабору Освенцім </vt:lpstr>
      <vt:lpstr>Слайд 5</vt:lpstr>
      <vt:lpstr>Аушвіц 1</vt:lpstr>
      <vt:lpstr>Аушвіц 2</vt:lpstr>
      <vt:lpstr>Слайд 8</vt:lpstr>
      <vt:lpstr>Слайд 9</vt:lpstr>
      <vt:lpstr>Аушвіц 3</vt:lpstr>
      <vt:lpstr>Слайд 11</vt:lpstr>
      <vt:lpstr>Майданек</vt:lpstr>
      <vt:lpstr>Слайд 13</vt:lpstr>
      <vt:lpstr>Німецькі керівники концтабору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Kompas</dc:creator>
  <cp:lastModifiedBy>Kompas</cp:lastModifiedBy>
  <cp:revision>18</cp:revision>
  <dcterms:created xsi:type="dcterms:W3CDTF">2014-09-16T16:26:14Z</dcterms:created>
  <dcterms:modified xsi:type="dcterms:W3CDTF">2014-09-16T19:15:04Z</dcterms:modified>
</cp:coreProperties>
</file>