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1" r:id="rId7"/>
    <p:sldId id="262" r:id="rId8"/>
    <p:sldId id="263" r:id="rId9"/>
    <p:sldId id="264" r:id="rId10"/>
    <p:sldId id="265" r:id="rId11"/>
    <p:sldId id="266" r:id="rId12"/>
    <p:sldId id="267" r:id="rId13"/>
    <p:sldId id="268" r:id="rId14"/>
    <p:sldId id="269" r:id="rId15"/>
    <p:sldId id="270"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19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C2CBF053-4B2E-412C-A865-E5DEFCEFDC23}" type="datetimeFigureOut">
              <a:rPr lang="ru-RU" smtClean="0"/>
              <a:pPr/>
              <a:t>11.02.2015</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0106FAC8-86AF-4AD4-945D-06FEC6DF8322}"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CBF053-4B2E-412C-A865-E5DEFCEFDC23}"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06FAC8-86AF-4AD4-945D-06FEC6DF832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C2CBF053-4B2E-412C-A865-E5DEFCEFDC23}"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06FAC8-86AF-4AD4-945D-06FEC6DF832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C2CBF053-4B2E-412C-A865-E5DEFCEFDC23}" type="datetimeFigureOut">
              <a:rPr lang="ru-RU" smtClean="0"/>
              <a:pPr/>
              <a:t>11.02.2015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106FAC8-86AF-4AD4-945D-06FEC6DF8322}"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C2CBF053-4B2E-412C-A865-E5DEFCEFDC23}" type="datetimeFigureOut">
              <a:rPr lang="ru-RU" smtClean="0"/>
              <a:pPr/>
              <a:t>11.02.2015</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0106FAC8-86AF-4AD4-945D-06FEC6DF832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C2CBF053-4B2E-412C-A865-E5DEFCEFDC23}" type="datetimeFigureOut">
              <a:rPr lang="ru-RU" smtClean="0"/>
              <a:pPr/>
              <a:t>11.02.2015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06FAC8-86AF-4AD4-945D-06FEC6DF8322}"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C2CBF053-4B2E-412C-A865-E5DEFCEFDC23}" type="datetimeFigureOut">
              <a:rPr lang="ru-RU" smtClean="0"/>
              <a:pPr/>
              <a:t>11.02.2015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106FAC8-86AF-4AD4-945D-06FEC6DF8322}"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C2CBF053-4B2E-412C-A865-E5DEFCEFDC23}" type="datetimeFigureOut">
              <a:rPr lang="ru-RU" smtClean="0"/>
              <a:pPr/>
              <a:t>11.02.2015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106FAC8-86AF-4AD4-945D-06FEC6DF832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2CBF053-4B2E-412C-A865-E5DEFCEFDC23}" type="datetimeFigureOut">
              <a:rPr lang="ru-RU" smtClean="0"/>
              <a:pPr/>
              <a:t>11.02.2015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106FAC8-86AF-4AD4-945D-06FEC6DF832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2CBF053-4B2E-412C-A865-E5DEFCEFDC23}" type="datetimeFigureOut">
              <a:rPr lang="ru-RU" smtClean="0"/>
              <a:pPr/>
              <a:t>11.02.2015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106FAC8-86AF-4AD4-945D-06FEC6DF8322}"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C2CBF053-4B2E-412C-A865-E5DEFCEFDC23}" type="datetimeFigureOut">
              <a:rPr lang="ru-RU" smtClean="0"/>
              <a:pPr/>
              <a:t>11.02.2015</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0106FAC8-86AF-4AD4-945D-06FEC6DF8322}"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2CBF053-4B2E-412C-A865-E5DEFCEFDC23}" type="datetimeFigureOut">
              <a:rPr lang="ru-RU" smtClean="0"/>
              <a:pPr/>
              <a:t>11.02.2015</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106FAC8-86AF-4AD4-945D-06FEC6DF832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jpg"/>
          <p:cNvPicPr>
            <a:picLocks noChangeAspect="1"/>
          </p:cNvPicPr>
          <p:nvPr/>
        </p:nvPicPr>
        <p:blipFill>
          <a:blip r:embed="rId2" cstate="print"/>
          <a:stretch>
            <a:fillRect/>
          </a:stretch>
        </p:blipFill>
        <p:spPr>
          <a:xfrm>
            <a:off x="0" y="-2376"/>
            <a:ext cx="9143999" cy="6862751"/>
          </a:xfrm>
          <a:prstGeom prst="rect">
            <a:avLst/>
          </a:prstGeom>
        </p:spPr>
      </p:pic>
      <p:sp>
        <p:nvSpPr>
          <p:cNvPr id="2" name="Заголовок 1"/>
          <p:cNvSpPr>
            <a:spLocks noGrp="1"/>
          </p:cNvSpPr>
          <p:nvPr>
            <p:ph type="ctrTitle"/>
          </p:nvPr>
        </p:nvSpPr>
        <p:spPr>
          <a:xfrm>
            <a:off x="928662" y="-71462"/>
            <a:ext cx="7772400" cy="1470025"/>
          </a:xfrm>
        </p:spPr>
        <p:txBody>
          <a:bodyPr>
            <a:noAutofit/>
          </a:bodyPr>
          <a:lstStyle/>
          <a:p>
            <a:r>
              <a:rPr lang="ru-RU" sz="4400" b="1" u="sng" kern="0" dirty="0" smtClean="0">
                <a:solidFill>
                  <a:schemeClr val="tx1">
                    <a:lumMod val="95000"/>
                    <a:lumOff val="5000"/>
                  </a:schemeClr>
                </a:solidFill>
                <a:latin typeface="Georgia" pitchFamily="18" charset="0"/>
                <a:ea typeface="Batang" pitchFamily="18" charset="-127"/>
              </a:rPr>
              <a:t>Европейская</a:t>
            </a:r>
            <a:r>
              <a:rPr lang="ru-RU" sz="4400" b="1" u="sng" kern="0" dirty="0" smtClean="0">
                <a:solidFill>
                  <a:schemeClr val="tx1">
                    <a:lumMod val="95000"/>
                    <a:lumOff val="5000"/>
                  </a:schemeClr>
                </a:solidFill>
                <a:latin typeface="Batang" pitchFamily="18" charset="-127"/>
                <a:ea typeface="Batang" pitchFamily="18" charset="-127"/>
              </a:rPr>
              <a:t> </a:t>
            </a:r>
            <a:r>
              <a:rPr lang="ru-RU" sz="4400" b="1" u="sng" kern="0" dirty="0" smtClean="0">
                <a:solidFill>
                  <a:schemeClr val="tx1">
                    <a:lumMod val="95000"/>
                    <a:lumOff val="5000"/>
                  </a:schemeClr>
                </a:solidFill>
                <a:latin typeface="Georgia" pitchFamily="18" charset="0"/>
                <a:ea typeface="Batang" pitchFamily="18" charset="-127"/>
              </a:rPr>
              <a:t>культура.</a:t>
            </a:r>
            <a:r>
              <a:rPr lang="ru-RU" sz="4400" b="1" u="sng" kern="0" dirty="0" smtClean="0">
                <a:solidFill>
                  <a:schemeClr val="tx1">
                    <a:lumMod val="95000"/>
                    <a:lumOff val="5000"/>
                  </a:schemeClr>
                </a:solidFill>
                <a:latin typeface="Batang" pitchFamily="18" charset="-127"/>
                <a:ea typeface="Batang" pitchFamily="18" charset="-127"/>
              </a:rPr>
              <a:t/>
            </a:r>
            <a:br>
              <a:rPr lang="ru-RU" sz="4400" b="1" u="sng" kern="0" dirty="0" smtClean="0">
                <a:solidFill>
                  <a:schemeClr val="tx1">
                    <a:lumMod val="95000"/>
                    <a:lumOff val="5000"/>
                  </a:schemeClr>
                </a:solidFill>
                <a:latin typeface="Batang" pitchFamily="18" charset="-127"/>
                <a:ea typeface="Batang" pitchFamily="18" charset="-127"/>
              </a:rPr>
            </a:br>
            <a:r>
              <a:rPr lang="ru-RU" sz="4400" b="1" u="sng" kern="0" dirty="0" smtClean="0">
                <a:solidFill>
                  <a:schemeClr val="tx1">
                    <a:lumMod val="95000"/>
                    <a:lumOff val="5000"/>
                  </a:schemeClr>
                </a:solidFill>
                <a:latin typeface="Georgia" pitchFamily="18" charset="0"/>
                <a:ea typeface="Batang" pitchFamily="18" charset="-127"/>
              </a:rPr>
              <a:t>Живопись </a:t>
            </a:r>
            <a:r>
              <a:rPr lang="en-US" sz="4400" b="1" u="sng" kern="0" dirty="0" smtClean="0">
                <a:solidFill>
                  <a:schemeClr val="tx1">
                    <a:lumMod val="95000"/>
                    <a:lumOff val="5000"/>
                  </a:schemeClr>
                </a:solidFill>
                <a:latin typeface="Georgia" pitchFamily="18" charset="0"/>
                <a:ea typeface="Batang" pitchFamily="18" charset="-127"/>
              </a:rPr>
              <a:t>XIX</a:t>
            </a:r>
            <a:r>
              <a:rPr lang="ru-RU" sz="4400" b="1" u="sng" kern="0" dirty="0" smtClean="0">
                <a:solidFill>
                  <a:schemeClr val="tx1">
                    <a:lumMod val="95000"/>
                    <a:lumOff val="5000"/>
                  </a:schemeClr>
                </a:solidFill>
                <a:latin typeface="Georgia" pitchFamily="18" charset="0"/>
                <a:ea typeface="Batang" pitchFamily="18" charset="-127"/>
              </a:rPr>
              <a:t> века</a:t>
            </a:r>
            <a:endParaRPr lang="ru-RU" sz="4400" b="1" u="sng" kern="0" dirty="0">
              <a:solidFill>
                <a:schemeClr val="tx1">
                  <a:lumMod val="95000"/>
                  <a:lumOff val="5000"/>
                </a:schemeClr>
              </a:solidFill>
              <a:latin typeface="Georgia" pitchFamily="18" charset="0"/>
              <a:ea typeface="Batang" pitchFamily="18" charset="-127"/>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214290"/>
            <a:ext cx="2928958" cy="6286544"/>
          </a:xfrm>
        </p:spPr>
        <p:txBody>
          <a:bodyPr>
            <a:normAutofit/>
          </a:bodyPr>
          <a:lstStyle/>
          <a:p>
            <a:pPr>
              <a:buNone/>
            </a:pPr>
            <a:r>
              <a:rPr lang="ru-RU" dirty="0" smtClean="0"/>
              <a:t>    Характерные черты направления:</a:t>
            </a:r>
          </a:p>
          <a:p>
            <a:pPr>
              <a:buNone/>
            </a:pPr>
            <a:r>
              <a:rPr lang="ru-RU" sz="1800" dirty="0" smtClean="0">
                <a:latin typeface="Georgia" pitchFamily="18" charset="0"/>
              </a:rPr>
              <a:t>- живопись изображает каждодневную реальную действительность;</a:t>
            </a:r>
          </a:p>
          <a:p>
            <a:pPr>
              <a:buNone/>
            </a:pPr>
            <a:r>
              <a:rPr lang="ru-RU" sz="1800" dirty="0" smtClean="0">
                <a:latin typeface="Georgia" pitchFamily="18" charset="0"/>
              </a:rPr>
              <a:t>- простая композиция, землистые цвета;</a:t>
            </a:r>
          </a:p>
          <a:p>
            <a:pPr>
              <a:buNone/>
            </a:pPr>
            <a:r>
              <a:rPr lang="ru-RU" sz="1800" dirty="0" smtClean="0">
                <a:latin typeface="Georgia" pitchFamily="18" charset="0"/>
              </a:rPr>
              <a:t>- в качестве сюжета служит страна, труд, простая жизнь;</a:t>
            </a:r>
          </a:p>
          <a:p>
            <a:pPr>
              <a:buNone/>
            </a:pPr>
            <a:r>
              <a:rPr lang="ru-RU" sz="1800" dirty="0" smtClean="0">
                <a:latin typeface="Georgia" pitchFamily="18" charset="0"/>
              </a:rPr>
              <a:t>     Распознаем критический реализм, романтический реализм.</a:t>
            </a:r>
            <a:endParaRPr lang="ru-RU" sz="1800" dirty="0">
              <a:latin typeface="Georgia" pitchFamily="18" charset="0"/>
            </a:endParaRPr>
          </a:p>
        </p:txBody>
      </p:sp>
      <p:sp>
        <p:nvSpPr>
          <p:cNvPr id="5" name="TextBox 4"/>
          <p:cNvSpPr txBox="1"/>
          <p:nvPr/>
        </p:nvSpPr>
        <p:spPr>
          <a:xfrm>
            <a:off x="4214810" y="6357958"/>
            <a:ext cx="4572032" cy="307777"/>
          </a:xfrm>
          <a:prstGeom prst="rect">
            <a:avLst/>
          </a:prstGeom>
          <a:noFill/>
        </p:spPr>
        <p:txBody>
          <a:bodyPr wrap="square" rtlCol="0">
            <a:spAutoFit/>
          </a:bodyPr>
          <a:lstStyle/>
          <a:p>
            <a:r>
              <a:rPr lang="ru-RU" sz="1400" i="1" dirty="0" smtClean="0">
                <a:latin typeface="Georgia" pitchFamily="18" charset="0"/>
              </a:rPr>
              <a:t>Рис.7 Курбе Г. «Дробильщики камня»</a:t>
            </a:r>
            <a:endParaRPr lang="ru-RU" sz="1400" i="1" dirty="0">
              <a:latin typeface="Georgia" pitchFamily="18" charset="0"/>
            </a:endParaRPr>
          </a:p>
        </p:txBody>
      </p:sp>
      <p:pic>
        <p:nvPicPr>
          <p:cNvPr id="6" name="Рисунок 5" descr="3.jpg"/>
          <p:cNvPicPr>
            <a:picLocks noChangeAspect="1"/>
          </p:cNvPicPr>
          <p:nvPr/>
        </p:nvPicPr>
        <p:blipFill>
          <a:blip r:embed="rId2" cstate="print"/>
          <a:stretch>
            <a:fillRect/>
          </a:stretch>
        </p:blipFill>
        <p:spPr>
          <a:xfrm>
            <a:off x="3059831" y="764704"/>
            <a:ext cx="5601521" cy="482453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3.jpg"/>
          <p:cNvPicPr>
            <a:picLocks noGrp="1" noChangeAspect="1"/>
          </p:cNvPicPr>
          <p:nvPr>
            <p:ph sz="quarter" idx="1"/>
          </p:nvPr>
        </p:nvPicPr>
        <p:blipFill>
          <a:blip r:embed="rId2" cstate="print"/>
          <a:stretch>
            <a:fillRect/>
          </a:stretch>
        </p:blipFill>
        <p:spPr>
          <a:xfrm>
            <a:off x="35496" y="0"/>
            <a:ext cx="9118670" cy="6858000"/>
          </a:xfrm>
        </p:spPr>
      </p:pic>
      <p:sp>
        <p:nvSpPr>
          <p:cNvPr id="2" name="Заголовок 1"/>
          <p:cNvSpPr>
            <a:spLocks noGrp="1"/>
          </p:cNvSpPr>
          <p:nvPr>
            <p:ph type="title"/>
          </p:nvPr>
        </p:nvSpPr>
        <p:spPr>
          <a:xfrm>
            <a:off x="785786" y="-214338"/>
            <a:ext cx="7772400" cy="1071570"/>
          </a:xfrm>
        </p:spPr>
        <p:txBody>
          <a:bodyPr>
            <a:normAutofit/>
          </a:bodyPr>
          <a:lstStyle/>
          <a:p>
            <a:pPr algn="ctr"/>
            <a:r>
              <a:rPr lang="ru-RU" dirty="0" smtClean="0">
                <a:solidFill>
                  <a:schemeClr val="tx1"/>
                </a:solidFill>
                <a:latin typeface="Georgia" pitchFamily="18" charset="0"/>
              </a:rPr>
              <a:t>Импрессионизм</a:t>
            </a:r>
            <a:endParaRPr lang="ru-RU" dirty="0">
              <a:solidFill>
                <a:schemeClr val="tx1"/>
              </a:solidFill>
              <a:latin typeface="Georgi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jpg"/>
          <p:cNvPicPr>
            <a:picLocks noChangeAspect="1"/>
          </p:cNvPicPr>
          <p:nvPr/>
        </p:nvPicPr>
        <p:blipFill>
          <a:blip r:embed="rId2" cstate="print"/>
          <a:stretch>
            <a:fillRect/>
          </a:stretch>
        </p:blipFill>
        <p:spPr>
          <a:xfrm>
            <a:off x="0" y="-27384"/>
            <a:ext cx="9144000" cy="6885384"/>
          </a:xfrm>
          <a:prstGeom prst="rect">
            <a:avLst/>
          </a:prstGeom>
        </p:spPr>
      </p:pic>
      <p:sp>
        <p:nvSpPr>
          <p:cNvPr id="3" name="Содержимое 2"/>
          <p:cNvSpPr>
            <a:spLocks noGrp="1"/>
          </p:cNvSpPr>
          <p:nvPr>
            <p:ph sz="quarter" idx="1"/>
          </p:nvPr>
        </p:nvSpPr>
        <p:spPr>
          <a:xfrm>
            <a:off x="0" y="0"/>
            <a:ext cx="9144000" cy="1857364"/>
          </a:xfrm>
        </p:spPr>
        <p:txBody>
          <a:bodyPr>
            <a:normAutofit fontScale="92500" lnSpcReduction="10000"/>
          </a:bodyPr>
          <a:lstStyle/>
          <a:p>
            <a:pPr>
              <a:buNone/>
            </a:pPr>
            <a:r>
              <a:rPr lang="ru-RU" sz="1800" b="1" dirty="0" smtClean="0">
                <a:latin typeface="Georgia" pitchFamily="18" charset="0"/>
              </a:rPr>
              <a:t>     Импрессионизм (произошло от фр. impression - впечатление) - направление в европейской живописи, зародившееся во Франции в середине 19 века. Импрессионисты избегали всяких подробностей в рисунке и пытались уловить общее впечатление от того, что видит глаз в конкретный момент. Этого эффекта они достигали при помощи цвета и фактуры. Название пейзажа Клода Моне «Впечатление. Восход солнца»и дало название творчеству этих художников. </a:t>
            </a:r>
            <a:endParaRPr lang="ru-RU" sz="1800" b="1" dirty="0">
              <a:latin typeface="Georg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24"/>
            <a:ext cx="3929090" cy="3571900"/>
          </a:xfrm>
        </p:spPr>
        <p:txBody>
          <a:bodyPr>
            <a:normAutofit fontScale="92500" lnSpcReduction="10000"/>
          </a:bodyPr>
          <a:lstStyle/>
          <a:p>
            <a:pPr>
              <a:buNone/>
            </a:pPr>
            <a:r>
              <a:rPr lang="ru-RU" dirty="0" smtClean="0"/>
              <a:t>    </a:t>
            </a:r>
            <a:r>
              <a:rPr lang="ru-RU" sz="1800" dirty="0" smtClean="0">
                <a:latin typeface="Georgia" pitchFamily="18" charset="0"/>
              </a:rPr>
              <a:t>Импрессионисты предложили новое видение мира и новые принципы живописи. Они воспринимали окружающую действительность как бесконечную смену впечатлений. Картина становится как бы отдельным кадром, фрагментом подвижного мира. Появилась свежесть и непосредственность в изображении повседневной жизни современного города, его пейзажей, вида, быта и развлечений его жителей. </a:t>
            </a:r>
            <a:endParaRPr lang="ru-RU" sz="1800" dirty="0">
              <a:latin typeface="Georgia" pitchFamily="18" charset="0"/>
            </a:endParaRPr>
          </a:p>
        </p:txBody>
      </p:sp>
      <p:pic>
        <p:nvPicPr>
          <p:cNvPr id="4" name="Рисунок 3" descr="monet1.jpg"/>
          <p:cNvPicPr>
            <a:picLocks noChangeAspect="1"/>
          </p:cNvPicPr>
          <p:nvPr/>
        </p:nvPicPr>
        <p:blipFill>
          <a:blip r:embed="rId2" cstate="print"/>
          <a:stretch>
            <a:fillRect/>
          </a:stretch>
        </p:blipFill>
        <p:spPr>
          <a:xfrm>
            <a:off x="4286248" y="0"/>
            <a:ext cx="4857752" cy="3900921"/>
          </a:xfrm>
          <a:prstGeom prst="rect">
            <a:avLst/>
          </a:prstGeom>
        </p:spPr>
      </p:pic>
      <p:sp>
        <p:nvSpPr>
          <p:cNvPr id="5" name="TextBox 4"/>
          <p:cNvSpPr txBox="1"/>
          <p:nvPr/>
        </p:nvSpPr>
        <p:spPr>
          <a:xfrm>
            <a:off x="4357686" y="4286256"/>
            <a:ext cx="4786346" cy="2031325"/>
          </a:xfrm>
          <a:prstGeom prst="rect">
            <a:avLst/>
          </a:prstGeom>
          <a:noFill/>
        </p:spPr>
        <p:txBody>
          <a:bodyPr wrap="square" rtlCol="0">
            <a:spAutoFit/>
          </a:bodyPr>
          <a:lstStyle/>
          <a:p>
            <a:r>
              <a:rPr lang="ru-RU" dirty="0">
                <a:latin typeface="Georgia" pitchFamily="18" charset="0"/>
              </a:rPr>
              <a:t>Важнейшим правилом импрессионистов стала работа на открытом воздухе - на пленэре, благодаря чему в своих пейзажах им удалось создать ощущение сверкающего солнечного света, богатства красок природы, передать движение воздуха.</a:t>
            </a:r>
            <a:endParaRPr lang="ru-RU" dirty="0"/>
          </a:p>
        </p:txBody>
      </p:sp>
      <p:pic>
        <p:nvPicPr>
          <p:cNvPr id="7" name="Рисунок 6" descr="cezanne92.jpg"/>
          <p:cNvPicPr>
            <a:picLocks noChangeAspect="1"/>
          </p:cNvPicPr>
          <p:nvPr/>
        </p:nvPicPr>
        <p:blipFill>
          <a:blip r:embed="rId3" cstate="print"/>
          <a:stretch>
            <a:fillRect/>
          </a:stretch>
        </p:blipFill>
        <p:spPr>
          <a:xfrm>
            <a:off x="1" y="3514750"/>
            <a:ext cx="4286248" cy="3343274"/>
          </a:xfrm>
          <a:prstGeom prst="rect">
            <a:avLst/>
          </a:prstGeom>
        </p:spPr>
      </p:pic>
      <p:sp>
        <p:nvSpPr>
          <p:cNvPr id="8" name="TextBox 7"/>
          <p:cNvSpPr txBox="1"/>
          <p:nvPr/>
        </p:nvSpPr>
        <p:spPr>
          <a:xfrm>
            <a:off x="4286248" y="4000504"/>
            <a:ext cx="3857652" cy="307777"/>
          </a:xfrm>
          <a:prstGeom prst="rect">
            <a:avLst/>
          </a:prstGeom>
          <a:noFill/>
        </p:spPr>
        <p:txBody>
          <a:bodyPr wrap="square" rtlCol="0">
            <a:spAutoFit/>
          </a:bodyPr>
          <a:lstStyle/>
          <a:p>
            <a:r>
              <a:rPr lang="ru-RU" sz="1400" i="1" dirty="0" smtClean="0">
                <a:latin typeface="Georgia" pitchFamily="18" charset="0"/>
              </a:rPr>
              <a:t>Рис.8 Моне К. «Пейзаж в Монако»</a:t>
            </a:r>
            <a:endParaRPr lang="ru-RU" sz="1400" i="1" dirty="0">
              <a:latin typeface="Georgia" pitchFamily="18" charset="0"/>
            </a:endParaRPr>
          </a:p>
        </p:txBody>
      </p:sp>
      <p:sp>
        <p:nvSpPr>
          <p:cNvPr id="9" name="TextBox 8"/>
          <p:cNvSpPr txBox="1"/>
          <p:nvPr/>
        </p:nvSpPr>
        <p:spPr>
          <a:xfrm>
            <a:off x="4286248" y="6407371"/>
            <a:ext cx="4071966" cy="307777"/>
          </a:xfrm>
          <a:prstGeom prst="rect">
            <a:avLst/>
          </a:prstGeom>
          <a:noFill/>
        </p:spPr>
        <p:txBody>
          <a:bodyPr wrap="square" rtlCol="0">
            <a:spAutoFit/>
          </a:bodyPr>
          <a:lstStyle/>
          <a:p>
            <a:r>
              <a:rPr lang="ru-RU" sz="1400" i="1" dirty="0" smtClean="0">
                <a:latin typeface="Georgia" pitchFamily="18" charset="0"/>
              </a:rPr>
              <a:t>Рис.9 Сезанн П. «Дома в Провансе», 1882</a:t>
            </a:r>
            <a:endParaRPr lang="ru-RU" sz="1400" i="1" dirty="0">
              <a:latin typeface="Georgi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 y="4662510"/>
            <a:ext cx="8858312" cy="2052638"/>
          </a:xfrm>
        </p:spPr>
        <p:txBody>
          <a:bodyPr>
            <a:normAutofit/>
          </a:bodyPr>
          <a:lstStyle/>
          <a:p>
            <a:pPr algn="just">
              <a:buNone/>
            </a:pPr>
            <a:r>
              <a:rPr lang="ru-RU" sz="1800" dirty="0" smtClean="0">
                <a:latin typeface="Georgia" pitchFamily="18" charset="0"/>
              </a:rPr>
              <a:t>     Живопись мгновения, впечатление для глаз. Трепещущий от солнца и воздуха цвет. Импрессионисты ввели и новую живописную технику, отказались от смешанных цветов, начали писать чистыми яркими красками, густо нанося их отдельными мазками (при восприятии, оптически смешиваясь, для зрителя они давали нужный тон). Самые известные художники этого направления живописи: Мане, Ренуар, Сезанн, Дега, Моне, Писсарро.</a:t>
            </a:r>
            <a:endParaRPr lang="ru-RU" sz="1800" dirty="0">
              <a:latin typeface="Georgia" pitchFamily="18" charset="0"/>
            </a:endParaRPr>
          </a:p>
        </p:txBody>
      </p:sp>
      <p:sp>
        <p:nvSpPr>
          <p:cNvPr id="8" name="TextBox 7"/>
          <p:cNvSpPr txBox="1"/>
          <p:nvPr/>
        </p:nvSpPr>
        <p:spPr>
          <a:xfrm>
            <a:off x="7072330" y="3857628"/>
            <a:ext cx="1928826" cy="738664"/>
          </a:xfrm>
          <a:prstGeom prst="rect">
            <a:avLst/>
          </a:prstGeom>
          <a:noFill/>
        </p:spPr>
        <p:txBody>
          <a:bodyPr wrap="square" rtlCol="0">
            <a:spAutoFit/>
          </a:bodyPr>
          <a:lstStyle/>
          <a:p>
            <a:r>
              <a:rPr lang="ru-RU" sz="1400" dirty="0" smtClean="0">
                <a:latin typeface="Georgia" pitchFamily="18" charset="0"/>
              </a:rPr>
              <a:t>Рис.10 Мане Э. «Белые пионы.» 1864</a:t>
            </a:r>
            <a:endParaRPr lang="ru-RU" sz="1400" dirty="0">
              <a:latin typeface="Georgia" pitchFamily="18" charset="0"/>
            </a:endParaRPr>
          </a:p>
        </p:txBody>
      </p:sp>
      <p:pic>
        <p:nvPicPr>
          <p:cNvPr id="6" name="Рисунок 5" descr="3.jpg"/>
          <p:cNvPicPr>
            <a:picLocks noChangeAspect="1"/>
          </p:cNvPicPr>
          <p:nvPr/>
        </p:nvPicPr>
        <p:blipFill>
          <a:blip r:embed="rId2" cstate="print"/>
          <a:stretch>
            <a:fillRect/>
          </a:stretch>
        </p:blipFill>
        <p:spPr>
          <a:xfrm>
            <a:off x="611560" y="260648"/>
            <a:ext cx="6248628" cy="432048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2" y="4786322"/>
            <a:ext cx="8786874" cy="2000264"/>
          </a:xfrm>
        </p:spPr>
        <p:txBody>
          <a:bodyPr>
            <a:normAutofit fontScale="92500" lnSpcReduction="20000"/>
          </a:bodyPr>
          <a:lstStyle/>
          <a:p>
            <a:pPr algn="just">
              <a:buNone/>
            </a:pPr>
            <a:r>
              <a:rPr lang="ru-RU" dirty="0" smtClean="0"/>
              <a:t>    </a:t>
            </a:r>
            <a:r>
              <a:rPr lang="ru-RU" sz="1800" dirty="0" smtClean="0">
                <a:latin typeface="Georgia" pitchFamily="18" charset="0"/>
              </a:rPr>
              <a:t>Для культуры XIX в. характерны многостильность, борьба различных направлений, начало кризисных явлений. Принципиально меняется характер взаимодействия человека с окружающей действительностью: появляется созерцательное мироощущение, стремление к чувственному контакту с миром, причем в разных течениях это осуществляется по-разному. XIX в. являлся веком взлетов и упадка, веком противоречий, но он подготовил тот перелом в сознании и культуре человечества, который разделил традиции классической и современной эпох.</a:t>
            </a:r>
            <a:endParaRPr lang="ru-RU" sz="1800" dirty="0">
              <a:latin typeface="Georgia" pitchFamily="18" charset="0"/>
            </a:endParaRPr>
          </a:p>
        </p:txBody>
      </p:sp>
      <p:pic>
        <p:nvPicPr>
          <p:cNvPr id="5" name="Рисунок 4" descr="3.jpg"/>
          <p:cNvPicPr>
            <a:picLocks noChangeAspect="1"/>
          </p:cNvPicPr>
          <p:nvPr/>
        </p:nvPicPr>
        <p:blipFill>
          <a:blip r:embed="rId2" cstate="print"/>
          <a:stretch>
            <a:fillRect/>
          </a:stretch>
        </p:blipFill>
        <p:spPr>
          <a:xfrm>
            <a:off x="515688" y="65037"/>
            <a:ext cx="3768280" cy="4660107"/>
          </a:xfrm>
          <a:prstGeom prst="rect">
            <a:avLst/>
          </a:prstGeom>
        </p:spPr>
      </p:pic>
      <p:pic>
        <p:nvPicPr>
          <p:cNvPr id="7" name="Рисунок 6" descr="3.jpg"/>
          <p:cNvPicPr>
            <a:picLocks noChangeAspect="1"/>
          </p:cNvPicPr>
          <p:nvPr/>
        </p:nvPicPr>
        <p:blipFill>
          <a:blip r:embed="rId3" cstate="print"/>
          <a:stretch>
            <a:fillRect/>
          </a:stretch>
        </p:blipFill>
        <p:spPr>
          <a:xfrm>
            <a:off x="4716016" y="116632"/>
            <a:ext cx="3672408" cy="4596756"/>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2.jpg"/>
          <p:cNvPicPr>
            <a:picLocks noChangeAspect="1"/>
          </p:cNvPicPr>
          <p:nvPr/>
        </p:nvPicPr>
        <p:blipFill>
          <a:blip r:embed="rId2" cstate="print"/>
          <a:stretch>
            <a:fillRect/>
          </a:stretch>
        </p:blipFill>
        <p:spPr>
          <a:xfrm>
            <a:off x="0" y="-11881"/>
            <a:ext cx="9143999" cy="6881761"/>
          </a:xfrm>
          <a:prstGeom prst="rect">
            <a:avLst/>
          </a:prstGeom>
        </p:spPr>
      </p:pic>
      <p:sp>
        <p:nvSpPr>
          <p:cNvPr id="2" name="Заголовок 1"/>
          <p:cNvSpPr>
            <a:spLocks noGrp="1"/>
          </p:cNvSpPr>
          <p:nvPr>
            <p:ph type="title"/>
          </p:nvPr>
        </p:nvSpPr>
        <p:spPr>
          <a:xfrm>
            <a:off x="571472" y="0"/>
            <a:ext cx="7772400" cy="1143000"/>
          </a:xfrm>
        </p:spPr>
        <p:txBody>
          <a:bodyPr/>
          <a:lstStyle/>
          <a:p>
            <a:pPr algn="ctr"/>
            <a:r>
              <a:rPr lang="ru-RU" b="1" dirty="0" smtClean="0">
                <a:solidFill>
                  <a:schemeClr val="tx1"/>
                </a:solidFill>
                <a:latin typeface="Georgia" pitchFamily="18" charset="0"/>
                <a:ea typeface="Batang" pitchFamily="18" charset="-127"/>
              </a:rPr>
              <a:t>Содержание:</a:t>
            </a:r>
            <a:endParaRPr lang="ru-RU" b="1" dirty="0">
              <a:solidFill>
                <a:schemeClr val="tx1"/>
              </a:solidFill>
              <a:latin typeface="Georgia" pitchFamily="18" charset="0"/>
              <a:ea typeface="Batang" pitchFamily="18" charset="-127"/>
            </a:endParaRPr>
          </a:p>
        </p:txBody>
      </p:sp>
      <p:sp>
        <p:nvSpPr>
          <p:cNvPr id="3" name="Содержимое 2"/>
          <p:cNvSpPr>
            <a:spLocks noGrp="1"/>
          </p:cNvSpPr>
          <p:nvPr>
            <p:ph sz="quarter" idx="1"/>
          </p:nvPr>
        </p:nvSpPr>
        <p:spPr>
          <a:xfrm>
            <a:off x="357158" y="1214422"/>
            <a:ext cx="7772400" cy="4572000"/>
          </a:xfrm>
        </p:spPr>
        <p:txBody>
          <a:bodyPr/>
          <a:lstStyle/>
          <a:p>
            <a:pPr>
              <a:buNone/>
            </a:pPr>
            <a:r>
              <a:rPr lang="ru-RU" b="1" dirty="0" smtClean="0">
                <a:latin typeface="Georgia" pitchFamily="18" charset="0"/>
                <a:ea typeface="Batang" pitchFamily="18" charset="-127"/>
              </a:rPr>
              <a:t>1. Направления в искусстве</a:t>
            </a:r>
          </a:p>
          <a:p>
            <a:pPr>
              <a:buNone/>
            </a:pPr>
            <a:r>
              <a:rPr lang="ru-RU" b="1" dirty="0" smtClean="0">
                <a:latin typeface="Georgia" pitchFamily="18" charset="0"/>
                <a:ea typeface="Batang" pitchFamily="18" charset="-127"/>
              </a:rPr>
              <a:t>2. Романтизм</a:t>
            </a:r>
          </a:p>
          <a:p>
            <a:pPr>
              <a:buNone/>
            </a:pPr>
            <a:r>
              <a:rPr lang="ru-RU" b="1" dirty="0" smtClean="0">
                <a:latin typeface="Georgia" pitchFamily="18" charset="0"/>
                <a:ea typeface="Batang" pitchFamily="18" charset="-127"/>
              </a:rPr>
              <a:t>3. Реализм</a:t>
            </a:r>
          </a:p>
          <a:p>
            <a:pPr>
              <a:buNone/>
            </a:pPr>
            <a:r>
              <a:rPr lang="ru-RU" b="1" dirty="0" smtClean="0">
                <a:latin typeface="Georgia" pitchFamily="18" charset="0"/>
                <a:ea typeface="Batang" pitchFamily="18" charset="-127"/>
              </a:rPr>
              <a:t>4. Импрессионизм</a:t>
            </a:r>
          </a:p>
          <a:p>
            <a:pPr>
              <a:buNone/>
            </a:pPr>
            <a:r>
              <a:rPr lang="ru-RU" b="1" dirty="0" smtClean="0">
                <a:latin typeface="Georgia" pitchFamily="18" charset="0"/>
                <a:ea typeface="Batang" pitchFamily="18" charset="-127"/>
              </a:rPr>
              <a:t>5. Заключение</a:t>
            </a:r>
          </a:p>
          <a:p>
            <a:pPr>
              <a:buNone/>
            </a:pPr>
            <a:r>
              <a:rPr lang="ru-RU" b="1" dirty="0" smtClean="0">
                <a:latin typeface="Georgia" pitchFamily="18" charset="0"/>
                <a:ea typeface="Batang" pitchFamily="18" charset="-127"/>
              </a:rPr>
              <a:t>6. Список литературы</a:t>
            </a:r>
            <a:endParaRPr lang="ru-RU" b="1" dirty="0">
              <a:latin typeface="Georgia" pitchFamily="18" charset="0"/>
              <a:ea typeface="Batang" pitchFamily="18" charset="-127"/>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4"/>
            <a:ext cx="8229600" cy="785818"/>
          </a:xfrm>
        </p:spPr>
        <p:txBody>
          <a:bodyPr>
            <a:normAutofit/>
          </a:bodyPr>
          <a:lstStyle/>
          <a:p>
            <a:pPr algn="ctr"/>
            <a:r>
              <a:rPr lang="ru-RU" sz="3200" dirty="0" smtClean="0">
                <a:solidFill>
                  <a:schemeClr val="tx1"/>
                </a:solidFill>
                <a:latin typeface="Georgia" pitchFamily="18" charset="0"/>
              </a:rPr>
              <a:t>Направления в искусстве. </a:t>
            </a:r>
            <a:r>
              <a:rPr lang="en-US" sz="3200" dirty="0" smtClean="0">
                <a:solidFill>
                  <a:schemeClr val="tx1"/>
                </a:solidFill>
                <a:latin typeface="Georgia" pitchFamily="18" charset="0"/>
              </a:rPr>
              <a:t>XIX </a:t>
            </a:r>
            <a:r>
              <a:rPr lang="ru-RU" sz="3200" dirty="0" smtClean="0">
                <a:solidFill>
                  <a:schemeClr val="tx1"/>
                </a:solidFill>
                <a:latin typeface="Georgia" pitchFamily="18" charset="0"/>
              </a:rPr>
              <a:t>век</a:t>
            </a:r>
            <a:endParaRPr lang="ru-RU" sz="3200" dirty="0">
              <a:solidFill>
                <a:schemeClr val="tx1"/>
              </a:solidFill>
              <a:latin typeface="Georgia" pitchFamily="18" charset="0"/>
            </a:endParaRPr>
          </a:p>
        </p:txBody>
      </p:sp>
      <p:sp>
        <p:nvSpPr>
          <p:cNvPr id="3" name="Содержимое 2"/>
          <p:cNvSpPr>
            <a:spLocks noGrp="1"/>
          </p:cNvSpPr>
          <p:nvPr>
            <p:ph sz="quarter" idx="1"/>
          </p:nvPr>
        </p:nvSpPr>
        <p:spPr>
          <a:xfrm>
            <a:off x="428596" y="785794"/>
            <a:ext cx="7429552" cy="571504"/>
          </a:xfrm>
        </p:spPr>
        <p:txBody>
          <a:bodyPr>
            <a:normAutofit/>
          </a:bodyPr>
          <a:lstStyle/>
          <a:p>
            <a:pPr algn="just">
              <a:buNone/>
            </a:pPr>
            <a:r>
              <a:rPr lang="ru-RU" sz="1800" dirty="0" smtClean="0">
                <a:latin typeface="Georgia" pitchFamily="18" charset="0"/>
                <a:ea typeface="Batang" pitchFamily="18" charset="-127"/>
              </a:rPr>
              <a:t>Историю XIX в. открывает не календарный 1801 г., а 1789-й.</a:t>
            </a:r>
          </a:p>
          <a:p>
            <a:pPr>
              <a:buNone/>
            </a:pPr>
            <a:endParaRPr lang="ru-RU" sz="1800" dirty="0"/>
          </a:p>
        </p:txBody>
      </p:sp>
      <p:pic>
        <p:nvPicPr>
          <p:cNvPr id="5" name="Рисунок 4" descr="Prise_de_la_Bastille.jpg"/>
          <p:cNvPicPr>
            <a:picLocks noChangeAspect="1"/>
          </p:cNvPicPr>
          <p:nvPr/>
        </p:nvPicPr>
        <p:blipFill>
          <a:blip r:embed="rId2" cstate="print"/>
          <a:stretch>
            <a:fillRect/>
          </a:stretch>
        </p:blipFill>
        <p:spPr>
          <a:xfrm>
            <a:off x="2285984" y="1214422"/>
            <a:ext cx="6715144" cy="5031029"/>
          </a:xfrm>
          <a:prstGeom prst="rect">
            <a:avLst/>
          </a:prstGeom>
        </p:spPr>
      </p:pic>
      <p:sp>
        <p:nvSpPr>
          <p:cNvPr id="7" name="TextBox 6"/>
          <p:cNvSpPr txBox="1"/>
          <p:nvPr/>
        </p:nvSpPr>
        <p:spPr>
          <a:xfrm>
            <a:off x="285720" y="1071546"/>
            <a:ext cx="1928826" cy="3693319"/>
          </a:xfrm>
          <a:prstGeom prst="rect">
            <a:avLst/>
          </a:prstGeom>
          <a:noFill/>
        </p:spPr>
        <p:txBody>
          <a:bodyPr wrap="square" rtlCol="0">
            <a:spAutoFit/>
          </a:bodyPr>
          <a:lstStyle/>
          <a:p>
            <a:pPr>
              <a:buNone/>
            </a:pPr>
            <a:r>
              <a:rPr lang="ru-RU" dirty="0">
                <a:latin typeface="Georgia" pitchFamily="18" charset="0"/>
                <a:ea typeface="Batang" pitchFamily="18" charset="-127"/>
              </a:rPr>
              <a:t> Великая Французская революция (1789—1799 гг.), уничтожившая монархию и установившая республику, надолго определила пути развития европейской культуры. </a:t>
            </a:r>
          </a:p>
        </p:txBody>
      </p:sp>
      <p:sp>
        <p:nvSpPr>
          <p:cNvPr id="8" name="TextBox 7"/>
          <p:cNvSpPr txBox="1"/>
          <p:nvPr/>
        </p:nvSpPr>
        <p:spPr>
          <a:xfrm>
            <a:off x="3000332" y="6286520"/>
            <a:ext cx="5429320" cy="307777"/>
          </a:xfrm>
          <a:prstGeom prst="rect">
            <a:avLst/>
          </a:prstGeom>
          <a:noFill/>
        </p:spPr>
        <p:txBody>
          <a:bodyPr wrap="square" rtlCol="0">
            <a:spAutoFit/>
          </a:bodyPr>
          <a:lstStyle/>
          <a:p>
            <a:r>
              <a:rPr lang="ru-RU" sz="1400" i="1" dirty="0" smtClean="0">
                <a:latin typeface="Georgia" pitchFamily="18" charset="0"/>
              </a:rPr>
              <a:t>Рис.1      «Взятие Бастилии 14 июля 1789» </a:t>
            </a:r>
            <a:r>
              <a:rPr lang="ru-RU" sz="1400" i="1" dirty="0">
                <a:latin typeface="Georgia" pitchFamily="18" charset="0"/>
              </a:rPr>
              <a:t>,</a:t>
            </a:r>
            <a:r>
              <a:rPr lang="ru-RU" sz="1400" i="1" dirty="0" smtClean="0">
                <a:latin typeface="Georgia" pitchFamily="18" charset="0"/>
              </a:rPr>
              <a:t> Жан-Пьер Уэль </a:t>
            </a:r>
            <a:endParaRPr lang="ru-RU" sz="1400" i="1" dirty="0">
              <a:latin typeface="Georgia"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3.jpg"/>
          <p:cNvPicPr>
            <a:picLocks noChangeAspect="1"/>
          </p:cNvPicPr>
          <p:nvPr/>
        </p:nvPicPr>
        <p:blipFill>
          <a:blip r:embed="rId2" cstate="print"/>
          <a:stretch>
            <a:fillRect/>
          </a:stretch>
        </p:blipFill>
        <p:spPr>
          <a:xfrm>
            <a:off x="0" y="-1629"/>
            <a:ext cx="9144000" cy="6862753"/>
          </a:xfrm>
          <a:prstGeom prst="rect">
            <a:avLst/>
          </a:prstGeom>
        </p:spPr>
      </p:pic>
      <p:sp>
        <p:nvSpPr>
          <p:cNvPr id="3" name="Содержимое 2"/>
          <p:cNvSpPr>
            <a:spLocks noGrp="1"/>
          </p:cNvSpPr>
          <p:nvPr>
            <p:ph sz="quarter" idx="1"/>
          </p:nvPr>
        </p:nvSpPr>
        <p:spPr>
          <a:xfrm>
            <a:off x="-32" y="142852"/>
            <a:ext cx="8858312" cy="1857388"/>
          </a:xfrm>
        </p:spPr>
        <p:txBody>
          <a:bodyPr>
            <a:normAutofit/>
          </a:bodyPr>
          <a:lstStyle/>
          <a:p>
            <a:pPr algn="just">
              <a:buNone/>
            </a:pPr>
            <a:r>
              <a:rPr lang="ru-RU" sz="1800" dirty="0" smtClean="0">
                <a:latin typeface="Georgia" pitchFamily="18" charset="0"/>
                <a:ea typeface="Batang" pitchFamily="18" charset="-127"/>
              </a:rPr>
              <a:t>     В изобразительном искусстве XIX в. на первое место выдвигается живопись. В нем нашли отражение и классицизм, и романтизм с реализмом, и декаданс. </a:t>
            </a:r>
            <a:endParaRPr lang="ru-RU" sz="1800" dirty="0" smtClean="0"/>
          </a:p>
          <a:p>
            <a:pPr algn="just">
              <a:buNone/>
            </a:pPr>
            <a:r>
              <a:rPr lang="ru-RU" sz="1800" dirty="0" smtClean="0"/>
              <a:t>     В последней трети столетия на грани реализма и декаданса появляется новое направление - импрессионизм (от французского «импресион» - впечатление). Импрессионизм занял в истории искусства место, равное целым живописным эпохам, хотя само движение охватило лишь 12 лет и 8 выставок.</a:t>
            </a:r>
            <a:endParaRPr lang="ru-RU"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214290"/>
            <a:ext cx="8858312" cy="1000132"/>
          </a:xfrm>
        </p:spPr>
        <p:txBody>
          <a:bodyPr>
            <a:normAutofit fontScale="92500" lnSpcReduction="20000"/>
          </a:bodyPr>
          <a:lstStyle/>
          <a:p>
            <a:pPr>
              <a:buNone/>
            </a:pPr>
            <a:r>
              <a:rPr lang="ru-RU" dirty="0" smtClean="0"/>
              <a:t>   </a:t>
            </a:r>
            <a:r>
              <a:rPr lang="ru-RU" sz="2000" i="1" dirty="0" smtClean="0">
                <a:latin typeface="Georgia" pitchFamily="18" charset="0"/>
              </a:rPr>
              <a:t>«Девятнадцатый век будет отличаться от всех предшествовавших веков точным и пламенным изображением человеческого сердца».</a:t>
            </a:r>
          </a:p>
          <a:p>
            <a:pPr algn="r">
              <a:buNone/>
            </a:pPr>
            <a:r>
              <a:rPr lang="ru-RU" sz="2000" i="1" dirty="0" smtClean="0">
                <a:latin typeface="Georgia" pitchFamily="18" charset="0"/>
              </a:rPr>
              <a:t>Стендаль</a:t>
            </a:r>
            <a:endParaRPr lang="ru-RU" sz="2000" i="1" dirty="0">
              <a:latin typeface="Georgia" pitchFamily="18" charset="0"/>
            </a:endParaRPr>
          </a:p>
        </p:txBody>
      </p:sp>
      <p:sp>
        <p:nvSpPr>
          <p:cNvPr id="5" name="TextBox 4"/>
          <p:cNvSpPr txBox="1"/>
          <p:nvPr/>
        </p:nvSpPr>
        <p:spPr>
          <a:xfrm>
            <a:off x="7500958" y="5214950"/>
            <a:ext cx="1643042" cy="1169551"/>
          </a:xfrm>
          <a:prstGeom prst="rect">
            <a:avLst/>
          </a:prstGeom>
          <a:noFill/>
        </p:spPr>
        <p:txBody>
          <a:bodyPr wrap="square" rtlCol="0">
            <a:spAutoFit/>
          </a:bodyPr>
          <a:lstStyle/>
          <a:p>
            <a:r>
              <a:rPr lang="ru-RU" sz="1400" i="1" dirty="0" smtClean="0">
                <a:latin typeface="Georgia" pitchFamily="18" charset="0"/>
              </a:rPr>
              <a:t>Рис.2              </a:t>
            </a:r>
          </a:p>
          <a:p>
            <a:r>
              <a:rPr lang="ru-RU" sz="1400" i="1" dirty="0" smtClean="0">
                <a:latin typeface="Georgia" pitchFamily="18" charset="0"/>
              </a:rPr>
              <a:t> Э. Делакруа</a:t>
            </a:r>
          </a:p>
          <a:p>
            <a:r>
              <a:rPr lang="ru-RU" sz="1400" i="1" dirty="0" smtClean="0">
                <a:latin typeface="Georgia" pitchFamily="18" charset="0"/>
              </a:rPr>
              <a:t>«Свобода, ведущая народ», 1830</a:t>
            </a:r>
            <a:endParaRPr lang="ru-RU" sz="1400" i="1" dirty="0">
              <a:latin typeface="Georgia" pitchFamily="18" charset="0"/>
            </a:endParaRPr>
          </a:p>
        </p:txBody>
      </p:sp>
      <p:pic>
        <p:nvPicPr>
          <p:cNvPr id="6" name="Рисунок 5" descr="3.jpg"/>
          <p:cNvPicPr>
            <a:picLocks noChangeAspect="1"/>
          </p:cNvPicPr>
          <p:nvPr/>
        </p:nvPicPr>
        <p:blipFill>
          <a:blip r:embed="rId2" cstate="print"/>
          <a:stretch>
            <a:fillRect/>
          </a:stretch>
        </p:blipFill>
        <p:spPr>
          <a:xfrm>
            <a:off x="423759" y="908720"/>
            <a:ext cx="7028561" cy="55054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4"/>
            <a:ext cx="4429156" cy="725470"/>
          </a:xfrm>
        </p:spPr>
        <p:txBody>
          <a:bodyPr>
            <a:normAutofit/>
          </a:bodyPr>
          <a:lstStyle/>
          <a:p>
            <a:pPr algn="ctr"/>
            <a:r>
              <a:rPr lang="ru-RU" sz="3600" dirty="0" smtClean="0">
                <a:solidFill>
                  <a:schemeClr val="tx1"/>
                </a:solidFill>
                <a:latin typeface="Georgia" pitchFamily="18" charset="0"/>
              </a:rPr>
              <a:t>Романтизм</a:t>
            </a:r>
            <a:endParaRPr lang="ru-RU" sz="3600" dirty="0">
              <a:solidFill>
                <a:schemeClr val="tx1"/>
              </a:solidFill>
              <a:latin typeface="Georgia" pitchFamily="18" charset="0"/>
            </a:endParaRPr>
          </a:p>
        </p:txBody>
      </p:sp>
      <p:sp>
        <p:nvSpPr>
          <p:cNvPr id="3" name="Содержимое 2"/>
          <p:cNvSpPr>
            <a:spLocks noGrp="1"/>
          </p:cNvSpPr>
          <p:nvPr>
            <p:ph sz="quarter" idx="1"/>
          </p:nvPr>
        </p:nvSpPr>
        <p:spPr>
          <a:xfrm>
            <a:off x="142844" y="714356"/>
            <a:ext cx="3714776" cy="5214974"/>
          </a:xfrm>
        </p:spPr>
        <p:txBody>
          <a:bodyPr>
            <a:normAutofit fontScale="92500" lnSpcReduction="20000"/>
          </a:bodyPr>
          <a:lstStyle/>
          <a:p>
            <a:pPr>
              <a:buNone/>
            </a:pPr>
            <a:r>
              <a:rPr lang="ru-RU" sz="1800" dirty="0" smtClean="0">
                <a:latin typeface="Georgia" pitchFamily="18" charset="0"/>
              </a:rPr>
              <a:t>       Новое направление в европейской культуре — романтизм (франц. romantisme) — выражало взгляды молодого поколения рубежа XVIII— XIX вв., испытавшего разочарование в прописных истинах Просвещения.</a:t>
            </a:r>
          </a:p>
          <a:p>
            <a:pPr>
              <a:buNone/>
            </a:pPr>
            <a:r>
              <a:rPr lang="ru-RU" sz="1800" dirty="0" smtClean="0">
                <a:latin typeface="Georgia" pitchFamily="18" charset="0"/>
              </a:rPr>
              <a:t>       Мир романтиков таинствен, противоречив и безграничен; художник дол жен был воплотить его многообразие в своём творчестве. Основное в романтическом произведении — чувства и фантазия автора. Для художника романтика не было и не могло быть законов в искусстве: ведь всё, что он создавал, рождалось в глубине его души. Единственное правило, которое он чтил, — это верность себе, искренность художественного языка.</a:t>
            </a:r>
            <a:endParaRPr lang="ru-RU" sz="1800" dirty="0">
              <a:latin typeface="Georgia" pitchFamily="18" charset="0"/>
            </a:endParaRPr>
          </a:p>
        </p:txBody>
      </p:sp>
      <p:sp>
        <p:nvSpPr>
          <p:cNvPr id="5" name="TextBox 4"/>
          <p:cNvSpPr txBox="1"/>
          <p:nvPr/>
        </p:nvSpPr>
        <p:spPr>
          <a:xfrm>
            <a:off x="357158" y="6000768"/>
            <a:ext cx="3286148" cy="738664"/>
          </a:xfrm>
          <a:prstGeom prst="rect">
            <a:avLst/>
          </a:prstGeom>
          <a:noFill/>
        </p:spPr>
        <p:txBody>
          <a:bodyPr wrap="square" rtlCol="0">
            <a:spAutoFit/>
          </a:bodyPr>
          <a:lstStyle/>
          <a:p>
            <a:r>
              <a:rPr lang="ru-RU" sz="1400" i="1" dirty="0" smtClean="0">
                <a:latin typeface="Georgia" pitchFamily="18" charset="0"/>
              </a:rPr>
              <a:t>Рис.3 «Странник над морем тумана». Каспар Давид Фридрих, 1818.</a:t>
            </a:r>
            <a:endParaRPr lang="ru-RU" sz="1400" i="1" dirty="0">
              <a:latin typeface="Georgia" pitchFamily="18" charset="0"/>
            </a:endParaRPr>
          </a:p>
        </p:txBody>
      </p:sp>
      <p:pic>
        <p:nvPicPr>
          <p:cNvPr id="6" name="Рисунок 5" descr="3.jpg"/>
          <p:cNvPicPr>
            <a:picLocks noChangeAspect="1"/>
          </p:cNvPicPr>
          <p:nvPr/>
        </p:nvPicPr>
        <p:blipFill>
          <a:blip r:embed="rId2" cstate="print"/>
          <a:stretch>
            <a:fillRect/>
          </a:stretch>
        </p:blipFill>
        <p:spPr>
          <a:xfrm>
            <a:off x="3903414" y="332656"/>
            <a:ext cx="4917058" cy="62646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643438" y="214290"/>
            <a:ext cx="4214842" cy="6286544"/>
          </a:xfrm>
        </p:spPr>
        <p:txBody>
          <a:bodyPr>
            <a:normAutofit/>
          </a:bodyPr>
          <a:lstStyle/>
          <a:p>
            <a:pPr>
              <a:buNone/>
            </a:pPr>
            <a:r>
              <a:rPr lang="ru-RU" sz="1800" dirty="0" smtClean="0">
                <a:latin typeface="Georgia" pitchFamily="18" charset="0"/>
              </a:rPr>
              <a:t>     Характерные черты направления:          </a:t>
            </a:r>
          </a:p>
          <a:p>
            <a:pPr>
              <a:buNone/>
            </a:pPr>
            <a:r>
              <a:rPr lang="ru-RU" sz="1800" dirty="0" smtClean="0">
                <a:latin typeface="Georgia" pitchFamily="18" charset="0"/>
              </a:rPr>
              <a:t>     - живой колорит;</a:t>
            </a:r>
          </a:p>
          <a:p>
            <a:pPr>
              <a:buNone/>
            </a:pPr>
            <a:r>
              <a:rPr lang="ru-RU" sz="1800" dirty="0" smtClean="0">
                <a:latin typeface="Georgia" pitchFamily="18" charset="0"/>
              </a:rPr>
              <a:t>     - более свободная композиция;                   - непосредственное изображение действительности;</a:t>
            </a:r>
          </a:p>
          <a:p>
            <a:pPr>
              <a:buNone/>
            </a:pPr>
            <a:r>
              <a:rPr lang="ru-RU" sz="1800" dirty="0" smtClean="0">
                <a:latin typeface="Georgia" pitchFamily="18" charset="0"/>
              </a:rPr>
              <a:t>     - идеализирование и поэтичность страны, служащие противовесом недостаткам цивилизации;</a:t>
            </a:r>
          </a:p>
          <a:p>
            <a:pPr>
              <a:buNone/>
            </a:pPr>
            <a:r>
              <a:rPr lang="ru-RU" sz="1800" dirty="0" smtClean="0">
                <a:latin typeface="Georgia" pitchFamily="18" charset="0"/>
              </a:rPr>
              <a:t>     - сюжет изображает страсти, чувства, действие;</a:t>
            </a:r>
          </a:p>
          <a:p>
            <a:pPr>
              <a:buNone/>
            </a:pPr>
            <a:r>
              <a:rPr lang="ru-RU" sz="1800" dirty="0" smtClean="0">
                <a:latin typeface="Georgia" pitchFamily="18" charset="0"/>
              </a:rPr>
              <a:t>     - изображаемое художником наполнено пафосом и возбуждением.</a:t>
            </a:r>
            <a:endParaRPr lang="ru-RU" sz="1800" dirty="0">
              <a:latin typeface="Georgia" pitchFamily="18" charset="0"/>
            </a:endParaRPr>
          </a:p>
        </p:txBody>
      </p:sp>
      <p:sp>
        <p:nvSpPr>
          <p:cNvPr id="5" name="TextBox 4"/>
          <p:cNvSpPr txBox="1"/>
          <p:nvPr/>
        </p:nvSpPr>
        <p:spPr>
          <a:xfrm>
            <a:off x="4857752" y="5977614"/>
            <a:ext cx="3929090" cy="523220"/>
          </a:xfrm>
          <a:prstGeom prst="rect">
            <a:avLst/>
          </a:prstGeom>
          <a:noFill/>
        </p:spPr>
        <p:txBody>
          <a:bodyPr wrap="square" rtlCol="0">
            <a:spAutoFit/>
          </a:bodyPr>
          <a:lstStyle/>
          <a:p>
            <a:r>
              <a:rPr lang="ru-RU" sz="1400" i="1" dirty="0" smtClean="0">
                <a:latin typeface="Georgia" pitchFamily="18" charset="0"/>
              </a:rPr>
              <a:t>Рис.4  Франсиско Гойя «Шабаш ведьм». 1797—1798</a:t>
            </a:r>
            <a:endParaRPr lang="ru-RU" sz="1400" i="1" dirty="0">
              <a:latin typeface="Georgia" pitchFamily="18" charset="0"/>
            </a:endParaRPr>
          </a:p>
        </p:txBody>
      </p:sp>
      <p:pic>
        <p:nvPicPr>
          <p:cNvPr id="6" name="Рисунок 5" descr="3.jpg"/>
          <p:cNvPicPr>
            <a:picLocks noChangeAspect="1"/>
          </p:cNvPicPr>
          <p:nvPr/>
        </p:nvPicPr>
        <p:blipFill>
          <a:blip r:embed="rId2" cstate="print"/>
          <a:stretch>
            <a:fillRect/>
          </a:stretch>
        </p:blipFill>
        <p:spPr>
          <a:xfrm>
            <a:off x="323527" y="260648"/>
            <a:ext cx="4439487" cy="633670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142844" y="142852"/>
            <a:ext cx="2643206" cy="5286412"/>
          </a:xfrm>
        </p:spPr>
        <p:txBody>
          <a:bodyPr>
            <a:normAutofit lnSpcReduction="10000"/>
          </a:bodyPr>
          <a:lstStyle/>
          <a:p>
            <a:pPr>
              <a:buNone/>
            </a:pPr>
            <a:r>
              <a:rPr lang="ru-RU" sz="1800" dirty="0" smtClean="0">
                <a:latin typeface="Georgia" pitchFamily="18" charset="0"/>
              </a:rPr>
              <a:t>     Нередко творения романтиков шокировали общество полным неприятием господствовавших вкусов, небрежностью, незавершённостью. Знаменитый французский живописец Эжен Делакруа, лидер романтизма, утверждал, что искусство «даёт только намёк, является лишь мостом между душою художника и душою зрителя».</a:t>
            </a:r>
            <a:endParaRPr lang="ru-RU" sz="1800" dirty="0">
              <a:latin typeface="Georgia" pitchFamily="18" charset="0"/>
            </a:endParaRPr>
          </a:p>
        </p:txBody>
      </p:sp>
      <p:sp>
        <p:nvSpPr>
          <p:cNvPr id="5" name="TextBox 4"/>
          <p:cNvSpPr txBox="1"/>
          <p:nvPr/>
        </p:nvSpPr>
        <p:spPr>
          <a:xfrm>
            <a:off x="357158" y="6120490"/>
            <a:ext cx="2500330" cy="523220"/>
          </a:xfrm>
          <a:prstGeom prst="rect">
            <a:avLst/>
          </a:prstGeom>
          <a:noFill/>
        </p:spPr>
        <p:txBody>
          <a:bodyPr wrap="square" rtlCol="0">
            <a:spAutoFit/>
          </a:bodyPr>
          <a:lstStyle/>
          <a:p>
            <a:r>
              <a:rPr lang="ru-RU" sz="1400" i="1" dirty="0" smtClean="0">
                <a:latin typeface="Georgia" pitchFamily="18" charset="0"/>
              </a:rPr>
              <a:t>Рис.5  Делакруа Э. «Резня на Хиосе» </a:t>
            </a:r>
            <a:endParaRPr lang="ru-RU" sz="1400" i="1" dirty="0">
              <a:latin typeface="Georgia" pitchFamily="18" charset="0"/>
            </a:endParaRPr>
          </a:p>
        </p:txBody>
      </p:sp>
      <p:pic>
        <p:nvPicPr>
          <p:cNvPr id="6" name="Рисунок 5" descr="3.jpg"/>
          <p:cNvPicPr>
            <a:picLocks noChangeAspect="1"/>
          </p:cNvPicPr>
          <p:nvPr/>
        </p:nvPicPr>
        <p:blipFill>
          <a:blip r:embed="rId2" cstate="print"/>
          <a:stretch>
            <a:fillRect/>
          </a:stretch>
        </p:blipFill>
        <p:spPr>
          <a:xfrm>
            <a:off x="3058181" y="260648"/>
            <a:ext cx="5690283" cy="6264696"/>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Gustave_Courbet.jpg"/>
          <p:cNvPicPr>
            <a:picLocks noChangeAspect="1"/>
          </p:cNvPicPr>
          <p:nvPr/>
        </p:nvPicPr>
        <p:blipFill>
          <a:blip r:embed="rId2" cstate="print"/>
          <a:stretch>
            <a:fillRect/>
          </a:stretch>
        </p:blipFill>
        <p:spPr>
          <a:xfrm>
            <a:off x="5486400" y="1879600"/>
            <a:ext cx="3657600" cy="4978400"/>
          </a:xfrm>
          <a:prstGeom prst="rect">
            <a:avLst/>
          </a:prstGeom>
        </p:spPr>
      </p:pic>
      <p:pic>
        <p:nvPicPr>
          <p:cNvPr id="4" name="Рисунок 3" descr="Gustave_Courbet_Веяльщицы.jpg"/>
          <p:cNvPicPr>
            <a:picLocks noChangeAspect="1"/>
          </p:cNvPicPr>
          <p:nvPr/>
        </p:nvPicPr>
        <p:blipFill>
          <a:blip r:embed="rId3" cstate="print"/>
          <a:stretch>
            <a:fillRect/>
          </a:stretch>
        </p:blipFill>
        <p:spPr>
          <a:xfrm>
            <a:off x="0" y="1"/>
            <a:ext cx="5463087" cy="4286256"/>
          </a:xfrm>
          <a:prstGeom prst="rect">
            <a:avLst/>
          </a:prstGeom>
        </p:spPr>
      </p:pic>
      <p:sp>
        <p:nvSpPr>
          <p:cNvPr id="2" name="Заголовок 1"/>
          <p:cNvSpPr>
            <a:spLocks noGrp="1"/>
          </p:cNvSpPr>
          <p:nvPr>
            <p:ph type="title"/>
          </p:nvPr>
        </p:nvSpPr>
        <p:spPr>
          <a:xfrm>
            <a:off x="-1128698" y="-142900"/>
            <a:ext cx="7772400" cy="774720"/>
          </a:xfrm>
        </p:spPr>
        <p:txBody>
          <a:bodyPr/>
          <a:lstStyle/>
          <a:p>
            <a:pPr algn="ctr"/>
            <a:r>
              <a:rPr lang="ru-RU" dirty="0" smtClean="0">
                <a:solidFill>
                  <a:schemeClr val="tx1"/>
                </a:solidFill>
                <a:latin typeface="Georgia" pitchFamily="18" charset="0"/>
              </a:rPr>
              <a:t>Реализм</a:t>
            </a:r>
            <a:endParaRPr lang="ru-RU" dirty="0">
              <a:solidFill>
                <a:schemeClr val="tx1"/>
              </a:solidFill>
              <a:latin typeface="Georgia" pitchFamily="18" charset="0"/>
            </a:endParaRPr>
          </a:p>
        </p:txBody>
      </p:sp>
      <p:sp>
        <p:nvSpPr>
          <p:cNvPr id="3" name="Содержимое 2"/>
          <p:cNvSpPr>
            <a:spLocks noGrp="1"/>
          </p:cNvSpPr>
          <p:nvPr>
            <p:ph sz="quarter" idx="1"/>
          </p:nvPr>
        </p:nvSpPr>
        <p:spPr>
          <a:xfrm>
            <a:off x="5429256" y="71438"/>
            <a:ext cx="3714744" cy="2000240"/>
          </a:xfrm>
        </p:spPr>
        <p:txBody>
          <a:bodyPr>
            <a:normAutofit lnSpcReduction="10000"/>
          </a:bodyPr>
          <a:lstStyle/>
          <a:p>
            <a:pPr>
              <a:buNone/>
            </a:pPr>
            <a:r>
              <a:rPr lang="ru-RU" sz="1800" b="1" dirty="0" smtClean="0">
                <a:latin typeface="Georgia" pitchFamily="18" charset="0"/>
              </a:rPr>
              <a:t>     </a:t>
            </a:r>
            <a:r>
              <a:rPr lang="ru-RU" sz="1800" dirty="0" smtClean="0">
                <a:latin typeface="Georgia" pitchFamily="18" charset="0"/>
              </a:rPr>
              <a:t>Термин «реализм» впервые употребил французский литературный критик Ж. Шанфлёри в 50-х гг. XIX века для обозначения искусства, противостоящего романтизму и символизму. </a:t>
            </a:r>
            <a:endParaRPr lang="ru-RU" sz="1800" dirty="0">
              <a:latin typeface="Georgia" pitchFamily="18" charset="0"/>
            </a:endParaRPr>
          </a:p>
        </p:txBody>
      </p:sp>
      <p:sp>
        <p:nvSpPr>
          <p:cNvPr id="6" name="TextBox 5"/>
          <p:cNvSpPr txBox="1"/>
          <p:nvPr/>
        </p:nvSpPr>
        <p:spPr>
          <a:xfrm>
            <a:off x="285720" y="5166382"/>
            <a:ext cx="4786346" cy="1477328"/>
          </a:xfrm>
          <a:prstGeom prst="rect">
            <a:avLst/>
          </a:prstGeom>
          <a:noFill/>
        </p:spPr>
        <p:txBody>
          <a:bodyPr wrap="square" rtlCol="0">
            <a:spAutoFit/>
          </a:bodyPr>
          <a:lstStyle/>
          <a:p>
            <a:r>
              <a:rPr lang="ru-RU" dirty="0">
                <a:latin typeface="Georgia" pitchFamily="18" charset="0"/>
              </a:rPr>
              <a:t>Рождение реализма чаще всего связывают с творчеством французского художника Гюстава Курбе (1819—1877), открывшего в 1855 г. в Париже свою персональную выставку «Павильон реализма».</a:t>
            </a:r>
            <a:endParaRPr lang="ru-RU" dirty="0"/>
          </a:p>
        </p:txBody>
      </p:sp>
      <p:sp>
        <p:nvSpPr>
          <p:cNvPr id="7" name="TextBox 6"/>
          <p:cNvSpPr txBox="1"/>
          <p:nvPr/>
        </p:nvSpPr>
        <p:spPr>
          <a:xfrm>
            <a:off x="285720" y="4429132"/>
            <a:ext cx="4214842" cy="307777"/>
          </a:xfrm>
          <a:prstGeom prst="rect">
            <a:avLst/>
          </a:prstGeom>
          <a:noFill/>
        </p:spPr>
        <p:txBody>
          <a:bodyPr wrap="square" rtlCol="0">
            <a:spAutoFit/>
          </a:bodyPr>
          <a:lstStyle/>
          <a:p>
            <a:r>
              <a:rPr lang="ru-RU" sz="1400" i="1" dirty="0" smtClean="0">
                <a:latin typeface="Georgia" pitchFamily="18" charset="0"/>
              </a:rPr>
              <a:t>Рис.6  Курбе Г. «Веяльщицы», 1853</a:t>
            </a:r>
            <a:endParaRPr lang="ru-RU" sz="1400" i="1" dirty="0">
              <a:latin typeface="Georg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431</TotalTime>
  <Words>856</Words>
  <Application>Microsoft Office PowerPoint</Application>
  <PresentationFormat>Экран (4:3)</PresentationFormat>
  <Paragraphs>51</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Справедливость</vt:lpstr>
      <vt:lpstr>Европейская культура. Живопись XIX века</vt:lpstr>
      <vt:lpstr>Содержание:</vt:lpstr>
      <vt:lpstr>Направления в искусстве. XIX век</vt:lpstr>
      <vt:lpstr>Слайд 4</vt:lpstr>
      <vt:lpstr>Слайд 5</vt:lpstr>
      <vt:lpstr>Романтизм</vt:lpstr>
      <vt:lpstr>Слайд 7</vt:lpstr>
      <vt:lpstr>Слайд 8</vt:lpstr>
      <vt:lpstr>Реализм</vt:lpstr>
      <vt:lpstr>Слайд 10</vt:lpstr>
      <vt:lpstr>Импрессионизм</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Европейская культура.  Живопись XIX века</dc:title>
  <dc:creator>Юля</dc:creator>
  <cp:lastModifiedBy>Ekaterina</cp:lastModifiedBy>
  <cp:revision>52</cp:revision>
  <dcterms:created xsi:type="dcterms:W3CDTF">2010-12-17T09:43:37Z</dcterms:created>
  <dcterms:modified xsi:type="dcterms:W3CDTF">2015-02-11T12:37:00Z</dcterms:modified>
</cp:coreProperties>
</file>