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56" r:id="rId2"/>
    <p:sldId id="264" r:id="rId3"/>
    <p:sldId id="257" r:id="rId4"/>
    <p:sldId id="258" r:id="rId5"/>
    <p:sldId id="259" r:id="rId6"/>
    <p:sldId id="265" r:id="rId7"/>
    <p:sldId id="266" r:id="rId8"/>
    <p:sldId id="267" r:id="rId9"/>
    <p:sldId id="268" r:id="rId10"/>
    <p:sldId id="269" r:id="rId11"/>
    <p:sldId id="261" r:id="rId12"/>
    <p:sldId id="284" r:id="rId13"/>
    <p:sldId id="26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63" r:id="rId23"/>
    <p:sldId id="282" r:id="rId24"/>
    <p:sldId id="271" r:id="rId25"/>
    <p:sldId id="272" r:id="rId26"/>
    <p:sldId id="273" r:id="rId27"/>
    <p:sldId id="285" r:id="rId28"/>
    <p:sldId id="283" r:id="rId29"/>
    <p:sldId id="27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66FF"/>
    <a:srgbClr val="009999"/>
    <a:srgbClr val="00CC66"/>
    <a:srgbClr val="33CC33"/>
    <a:srgbClr val="0099CC"/>
    <a:srgbClr val="CC00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4660"/>
  </p:normalViewPr>
  <p:slideViewPr>
    <p:cSldViewPr>
      <p:cViewPr>
        <p:scale>
          <a:sx n="70" d="100"/>
          <a:sy n="70" d="100"/>
        </p:scale>
        <p:origin x="-147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992D2-762D-4EA2-8933-0B49D2F40033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EB8E7-0470-48ED-A506-B3248E5E5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92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BE05CB-B1F4-4D72-A80C-0C871108E18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47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23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61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5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0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8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9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7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9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CECC-5CCE-412A-B0B7-1572552760E8}" type="datetimeFigureOut">
              <a:rPr lang="ru-RU" smtClean="0"/>
              <a:pPr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33727-7DD7-4C29-8F17-9E4A36FA1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6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4544" y="548680"/>
            <a:ext cx="9793088" cy="331236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Война в Афганистане 1979 – 1989 гг.</a:t>
            </a:r>
            <a:endParaRPr lang="ru-RU" sz="66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5373216"/>
            <a:ext cx="3419872" cy="1273696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Выполнили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Ученицы 11 класса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Харьковская Оксана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Нетребко Галина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_92d0686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576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x_ca92b23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411538"/>
            <a:ext cx="40005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x_1a943b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428625"/>
            <a:ext cx="40005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 descr="D:\По школе\Презентации\Афганская война 1979-1989гг\x_42f8bc3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3576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46085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IІI этап: </a:t>
            </a: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 апреля 1985 по январь 1987 — переход от активных действий преимущественно к поддержке афганских войск советской авиацией, артиллерией и саперными подразделениями при том, что подразделения </a:t>
            </a:r>
            <a:r>
              <a:rPr lang="ru-RU" sz="2000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спецназначения</a:t>
            </a: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продолжали вести борьбу по пресечению доставки оружия и боеприпасов из-за рубежа. В этот период был осуществлен частичный вывод советских войск с территории Афганистана;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IV этап: </a:t>
            </a: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 января 1987 по февраль 1989 — участие советских войск в проведении политики национального примирения при продолжающейся поддержке боевой деятельности афганских войск. Подготовка советских войск к выводу и полный их вывод.</a:t>
            </a:r>
            <a:endParaRPr lang="ru-RU" sz="20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upload.wikimedia.org/wikipedia/commons/8/8a/US-UK-Sangin2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913846" cy="3240360"/>
          </a:xfrm>
          <a:prstGeom prst="rect">
            <a:avLst/>
          </a:prstGeom>
          <a:noFill/>
        </p:spPr>
      </p:pic>
      <p:pic>
        <p:nvPicPr>
          <p:cNvPr id="4100" name="Picture 4" descr="http://inpress.ua/uploads/assets/images/%D0%B0%D1%84%D0%B3%D0%B0%D0%BD%D1%81%D0%BA%D0%B0%D1%8F%20%D0%B2%D0%BE%D0%B9%D0%BD%D0%B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17032"/>
            <a:ext cx="3905673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фганистан. Мы уходим..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0825" y="765175"/>
            <a:ext cx="8743950" cy="4905375"/>
          </a:xfrm>
        </p:spPr>
      </p:pic>
    </p:spTree>
    <p:extLst>
      <p:ext uri="{BB962C8B-B14F-4D97-AF65-F5344CB8AC3E}">
        <p14:creationId xmlns:p14="http://schemas.microsoft.com/office/powerpoint/2010/main" val="7800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Антисоветская пропаганда</a:t>
            </a:r>
            <a:endParaRPr lang="ru-RU" sz="5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img-fotki.yandex.ru/get/6517/20682809.2b0/0_97c9a_e018f37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281633" cy="5517232"/>
          </a:xfrm>
          <a:prstGeom prst="rect">
            <a:avLst/>
          </a:prstGeom>
          <a:noFill/>
        </p:spPr>
      </p:pic>
      <p:pic>
        <p:nvPicPr>
          <p:cNvPr id="3076" name="Picture 4" descr="http://img-fotki.yandex.ru/get/6418/20682809.2b0/0_97c9e_c7a3d544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268760"/>
            <a:ext cx="5184576" cy="2736304"/>
          </a:xfrm>
          <a:prstGeom prst="rect">
            <a:avLst/>
          </a:prstGeom>
          <a:noFill/>
        </p:spPr>
      </p:pic>
      <p:pic>
        <p:nvPicPr>
          <p:cNvPr id="3078" name="Picture 6" descr="http://img-fotki.yandex.ru/get/6417/20682809.2af/0_97c96_a97e84c0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149080"/>
            <a:ext cx="5184576" cy="2708920"/>
          </a:xfrm>
          <a:prstGeom prst="rect">
            <a:avLst/>
          </a:prstGeom>
          <a:noFill/>
        </p:spPr>
      </p:pic>
      <p:pic>
        <p:nvPicPr>
          <p:cNvPr id="3080" name="Picture 8" descr="http://img-fotki.yandex.ru/get/6415/20682809.2b0/0_97ca2_7a6f69ab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60032" cy="6921864"/>
          </a:xfrm>
          <a:prstGeom prst="rect">
            <a:avLst/>
          </a:prstGeom>
          <a:noFill/>
        </p:spPr>
      </p:pic>
      <p:pic>
        <p:nvPicPr>
          <p:cNvPr id="3082" name="Picture 10" descr="http://img-fotki.yandex.ru/get/6515/20682809.2b0/0_97ca3_ca4a54ba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</p:spPr>
      </p:pic>
      <p:pic>
        <p:nvPicPr>
          <p:cNvPr id="3084" name="Picture 12" descr="http://img-fotki.yandex.ru/get/6417/20682809.2b0/0_97cab_8c91a504_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0111"/>
            <a:ext cx="4860032" cy="6898111"/>
          </a:xfrm>
          <a:prstGeom prst="rect">
            <a:avLst/>
          </a:prstGeom>
          <a:noFill/>
        </p:spPr>
      </p:pic>
      <p:pic>
        <p:nvPicPr>
          <p:cNvPr id="3086" name="Picture 14" descr="http://img-fotki.yandex.ru/get/6516/20682809.2b0/0_97ca4_95a10d4d_X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0"/>
            <a:ext cx="4355976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6824" y="260648"/>
            <a:ext cx="8801650" cy="1944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14 апреля 1988 года при посредничестве ООН в Швейцарии министрами иностранных дел Афганистана и Пакистана подписаны Женевские соглашения о политическом урегулировании положения вокруг ситуации в ДРА. Советский Союз обязался вывести свой контингент в 9 месячный срок, начиная с 15 мая; США и Пакистан, со своей стороны, должны были прекратить поддерживать моджахедов.</a:t>
            </a:r>
          </a:p>
        </p:txBody>
      </p:sp>
      <p:pic>
        <p:nvPicPr>
          <p:cNvPr id="5" name="Picture 2" descr="D:\По школе\Презентации\Афганская война 1979-1989гг\x_59be10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07704"/>
            <a:ext cx="641201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2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14009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9CC"/>
                </a:solidFill>
              </a:rPr>
              <a:t>В соответствии с соглашениями вывод советских  войск с территории Афганистана начался </a:t>
            </a:r>
            <a:r>
              <a:rPr lang="ru-RU" b="1" dirty="0">
                <a:solidFill>
                  <a:srgbClr val="0099CC"/>
                </a:solidFill>
              </a:rPr>
              <a:t>15 мая 1988 года</a:t>
            </a:r>
            <a:r>
              <a:rPr lang="ru-RU" dirty="0">
                <a:solidFill>
                  <a:srgbClr val="0099CC"/>
                </a:solidFill>
              </a:rPr>
              <a:t>.</a:t>
            </a:r>
          </a:p>
        </p:txBody>
      </p:sp>
      <p:pic>
        <p:nvPicPr>
          <p:cNvPr id="6" name="Picture 3" descr="D:\По школе\Презентации\Афганская война 1979-1989гг\x_29949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7" y="1654309"/>
            <a:ext cx="4279881" cy="260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По школе\Презентации\Афганская война 1979-1989гг\x_42deb2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61" y="1660061"/>
            <a:ext cx="4088334" cy="260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По школе\Презентации\Афганская война 1979-1989гг\x_8b5e533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39641"/>
            <a:ext cx="4320480" cy="23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По школе\Презентации\Афганская война 1979-1989гг\x_d71c474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69" y="4379430"/>
            <a:ext cx="418147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6288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15 февраля 1989 года из Афганистана полностью выведены советские войска. Выводом войск 40-й армии руководил последний командующий ограниченным контингентом генерал лейтенант Борис Громов.</a:t>
            </a:r>
          </a:p>
        </p:txBody>
      </p:sp>
      <p:pic>
        <p:nvPicPr>
          <p:cNvPr id="4" name="Вывод Советских войск %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460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1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 fontScale="92500"/>
          </a:bodyPr>
          <a:lstStyle/>
          <a:p>
            <a:pPr marL="36576" indent="0" algn="ctr" fontAlgn="base">
              <a:buNone/>
            </a:pPr>
            <a:r>
              <a:rPr lang="ru-RU" sz="8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Потери:</a:t>
            </a:r>
            <a:endParaRPr lang="ru-RU" sz="8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 fontAlgn="base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уточнённым данным, всего в войне Советская Армия потеряла 14 тыс. 427 человек, КГБ — 576 человек, МВД — 28 человек погибшими и пропавшими без вести. Ранено, контужено, травмировано – более 53 тыс. человек.</a:t>
            </a:r>
          </a:p>
          <a:p>
            <a:pPr marL="36576" indent="0" fontAlgn="base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Точное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число погибших в войне афганцев неизвестно. Имеющиеся оценки колеблются от 1 до 2 млн. человек.</a:t>
            </a:r>
          </a:p>
          <a:p>
            <a:pPr marL="36576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08951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В память об Афганской войне установлены памятники и мемориалы.</a:t>
            </a:r>
            <a:endParaRPr lang="ru-RU" sz="3600" dirty="0">
              <a:solidFill>
                <a:srgbClr val="0099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25" y="6128429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Памятник Герою Советского Союза, воину-афганцу Валерию Арсенову в Донецке</a:t>
            </a:r>
          </a:p>
        </p:txBody>
      </p:sp>
      <p:pic>
        <p:nvPicPr>
          <p:cNvPr id="1026" name="Picture 2" descr="http://www.donbass-info.com/images/stories/monument/dn_arsenov_valeriy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89" y="1556792"/>
            <a:ext cx="6613759" cy="439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6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0129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«Плачущий ангел» ,Минск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upload.wikimedia.org/wikipedia/ru/2/23/Minsk.Ostrov_Slez.Plachuschiy_ang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228489" cy="54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9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95536" y="260648"/>
            <a:ext cx="8501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onstantia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Constantia" pitchFamily="18" charset="0"/>
              </a:rPr>
              <a:t>Афганская война 1979–1989 гг.</a:t>
            </a:r>
            <a:r>
              <a:rPr lang="ru-RU" dirty="0">
                <a:solidFill>
                  <a:srgbClr val="00B0F0"/>
                </a:solidFill>
                <a:latin typeface="Constantia" pitchFamily="18" charset="0"/>
              </a:rPr>
              <a:t> — вооружённый конфликт между афганскими правительственными и союзными советскими войсками, стремившимися сохранить в Афганистане прокоммунистический режим, с одной стороны, и мусульманским афганским сопротивлением — с другой.</a:t>
            </a:r>
          </a:p>
        </p:txBody>
      </p:sp>
      <p:pic>
        <p:nvPicPr>
          <p:cNvPr id="4" name="Рисунок 3" descr="x_4a46e772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88"/>
            <a:ext cx="4214813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x_3eb9f6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786188"/>
            <a:ext cx="414337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00188"/>
            <a:ext cx="41433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37312"/>
            <a:ext cx="8784976" cy="464915"/>
          </a:xfrm>
        </p:spPr>
        <p:txBody>
          <a:bodyPr>
            <a:normAutofit fontScale="32500" lnSpcReduction="20000"/>
          </a:bodyPr>
          <a:lstStyle/>
          <a:p>
            <a:pPr marL="36576" indent="0">
              <a:buNone/>
            </a:pP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погибшим воинам-афганцам ,Донецк                «Остров слез» ,Минск </a:t>
            </a:r>
          </a:p>
          <a:p>
            <a:endParaRPr lang="ru-RU" dirty="0"/>
          </a:p>
        </p:txBody>
      </p:sp>
      <p:pic>
        <p:nvPicPr>
          <p:cNvPr id="3074" name="Picture 2" descr="Файл:Minsk.Ostrov Sle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61" y="260648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Donetsk afgan 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1" y="260648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8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480720"/>
          </a:xfrm>
        </p:spPr>
        <p:txBody>
          <a:bodyPr numCol="2">
            <a:normAutofit/>
          </a:bodyPr>
          <a:lstStyle/>
          <a:p>
            <a:pPr marL="36576" indent="0">
              <a:buNone/>
            </a:pPr>
            <a:endParaRPr lang="ru-RU" sz="1800" dirty="0" smtClean="0"/>
          </a:p>
          <a:p>
            <a:pPr marL="36576" indent="0" algn="ctr"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Не </a:t>
            </a:r>
            <a:r>
              <a:rPr lang="ru-RU" sz="2800" b="1" u="sng" dirty="0">
                <a:solidFill>
                  <a:srgbClr val="FF0000"/>
                </a:solidFill>
              </a:rPr>
              <a:t>вернувшимся</a:t>
            </a: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Мы были там не для прогулки.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И время нет, не лечит нас,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Разбудит эхом выстрел гулкий,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Все тот же в бой зовет приказ.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Все так же рушится от взрыва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Золою сна земная твердь,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Горящий "</a:t>
            </a:r>
            <a:r>
              <a:rPr lang="ru-RU" sz="1800" dirty="0" err="1">
                <a:solidFill>
                  <a:srgbClr val="FF0000"/>
                </a:solidFill>
              </a:rPr>
              <a:t>наливник</a:t>
            </a:r>
            <a:r>
              <a:rPr lang="ru-RU" sz="1800" dirty="0">
                <a:solidFill>
                  <a:srgbClr val="FF0000"/>
                </a:solidFill>
              </a:rPr>
              <a:t>" с обрыва...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Из колеи чуть вправо - смерть.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Мы пили молоко из крынки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Глаза закрыв на пять минут...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В ряд заколоченные цинки,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Протяжным грохотом салют.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Теперь повсюду обелиски...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С них смотрит в нас спокойный взгляд,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Мы помним всех. Поклон вам низкий!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Вам, не вернувшимся назад.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pomnimvse.com/R-foto/Gruz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4664"/>
            <a:ext cx="4028871" cy="60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Письмо из Афганистана - Здраствуй МАМА!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850" y="333375"/>
            <a:ext cx="8351838" cy="6264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74638"/>
            <a:ext cx="8715058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Каждый год 15 февраля проходят мероприятия посвящённые выводу войск из Афганистана </a:t>
            </a:r>
            <a:endParaRPr lang="ru-RU" sz="32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азговор с портрето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1316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6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19" y="116632"/>
            <a:ext cx="8964488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В Орджоникидзе ежегодно проходит фестиваль Афганской песни «Перевал». Активным его участником является Сергей </a:t>
            </a:r>
            <a:r>
              <a:rPr lang="ru-RU" sz="2400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Костецкий</a:t>
            </a:r>
            <a:r>
              <a:rPr lang="ru-RU" sz="2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который принимал участие в Афганской войне.</a:t>
            </a:r>
            <a:endParaRPr lang="ru-RU" sz="24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афган\FVHtadzJC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481138"/>
            <a:ext cx="76708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 мы танкисты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7938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8376" y="48098"/>
            <a:ext cx="8291264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«Перевал -2009»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User\Desktop\афган\x_af230e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1098"/>
            <a:ext cx="7200800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нашей школы с Сергеем </a:t>
            </a:r>
            <a:r>
              <a:rPr lang="ru-RU" sz="36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Костецким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афган\x_b9bc7b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097988" cy="51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285157370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6"/>
          <a:stretch/>
        </p:blipFill>
        <p:spPr bwMode="auto">
          <a:xfrm>
            <a:off x="27275" y="-14130"/>
            <a:ext cx="9134391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147248" cy="5793507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 выбрало нас,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Закружило в афганской метели.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позвали друзья в грозный час.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особую форму надели.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огне черных трудных дорог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кровью кропили походы,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заметили в вихре тревог,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минуты прессуются в годы.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Верность, доблесть, отвага и честь-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 качества не на показ,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Отчизны героев не счесть.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 выбрало нас...(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В.Куценко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51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По школе\Презентации\Афганская война 1979-1989гг\x_095e77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Вечная слава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429264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героям Афганистана!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144000" cy="6865588"/>
        </p:xfrm>
        <a:graphic>
          <a:graphicData uri="http://schemas.openxmlformats.org/drawingml/2006/table">
            <a:tbl>
              <a:tblPr/>
              <a:tblGrid>
                <a:gridCol w="4499992"/>
                <a:gridCol w="4644008"/>
              </a:tblGrid>
              <a:tr h="842640">
                <a:tc>
                  <a:txBody>
                    <a:bodyPr/>
                    <a:lstStyle/>
                    <a:p>
                      <a:pPr algn="l" fontAlgn="t"/>
                      <a:r>
                        <a:rPr lang="ru-RU" sz="4400" b="1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40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 декабря</a:t>
                      </a:r>
                      <a:r>
                        <a:rPr lang="ru-RU" sz="240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1979</a:t>
                      </a:r>
                      <a:r>
                        <a:rPr lang="ru-RU" sz="240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u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— </a:t>
                      </a:r>
                      <a:r>
                        <a:rPr lang="ru-RU" sz="240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 февраля</a:t>
                      </a:r>
                      <a:r>
                        <a:rPr lang="ru-RU" sz="2400" u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240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1989</a:t>
                      </a:r>
                      <a:endParaRPr lang="ru-RU" sz="2400" u="non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714152">
                <a:tc>
                  <a:txBody>
                    <a:bodyPr/>
                    <a:lstStyle/>
                    <a:p>
                      <a:pPr fontAlgn="t"/>
                      <a:r>
                        <a:rPr lang="ru-RU" sz="4400" b="1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8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Афганистан</a:t>
                      </a:r>
                      <a:endParaRPr lang="ru-RU" sz="2800" u="non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920412">
                <a:tc>
                  <a:txBody>
                    <a:bodyPr/>
                    <a:lstStyle/>
                    <a:p>
                      <a:pPr fontAlgn="t"/>
                      <a:r>
                        <a:rPr lang="ru-RU" sz="4400" b="1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Причина</a:t>
                      </a: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400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Стремление СССР поддержать </a:t>
                      </a:r>
                      <a:r>
                        <a:rPr lang="ru-RU" sz="24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Народно-демократическую партию Афганистана</a:t>
                      </a:r>
                      <a:r>
                        <a:rPr lang="ru-RU" sz="2400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и обезопасить южные границы </a:t>
                      </a:r>
                      <a:r>
                        <a:rPr lang="ru-RU" sz="2400" u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СССР.</a:t>
                      </a:r>
                      <a:endParaRPr lang="ru-RU" sz="2400" u="non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252308">
                <a:tc>
                  <a:txBody>
                    <a:bodyPr/>
                    <a:lstStyle/>
                    <a:p>
                      <a:pPr fontAlgn="t"/>
                      <a:r>
                        <a:rPr lang="ru-RU" sz="4400" b="1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itchFamily="34" charset="0"/>
                        <a:buChar char="•"/>
                      </a:pPr>
                      <a:r>
                        <a:rPr lang="ru-RU" sz="24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Женевские соглашения (1988</a:t>
                      </a:r>
                      <a:r>
                        <a:rPr lang="ru-RU" sz="240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  <a:p>
                      <a:pPr fontAlgn="t">
                        <a:buFont typeface="Arial" pitchFamily="34" charset="0"/>
                        <a:buChar char="•"/>
                      </a:pPr>
                      <a:r>
                        <a:rPr lang="ru-RU" sz="2400" u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ОКСВ </a:t>
                      </a:r>
                      <a:r>
                        <a:rPr lang="ru-RU" sz="2400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разгромил вооружённую оппозицию моджахедов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ru-RU" sz="24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Гражданская война</a:t>
                      </a:r>
                      <a:r>
                        <a:rPr lang="ru-RU" sz="2400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продолжилась. В </a:t>
                      </a:r>
                      <a:r>
                        <a:rPr lang="ru-RU" sz="24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1992 году</a:t>
                      </a:r>
                      <a:r>
                        <a:rPr lang="ru-RU" sz="2400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моджахеды свергли просоветское правительство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ru-RU" sz="2400" u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 </a:t>
                      </a:r>
                      <a:r>
                        <a:rPr lang="ru-RU" sz="24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Аль-Каиды</a:t>
                      </a:r>
                      <a:endParaRPr lang="ru-RU" sz="2400" u="non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69" marR="70069" marT="35034" marB="3503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-3" y="-7076"/>
          <a:ext cx="9144002" cy="7468524"/>
        </p:xfrm>
        <a:graphic>
          <a:graphicData uri="http://schemas.openxmlformats.org/drawingml/2006/table">
            <a:tbl>
              <a:tblPr/>
              <a:tblGrid>
                <a:gridCol w="4572001"/>
                <a:gridCol w="4572001"/>
              </a:tblGrid>
              <a:tr h="20781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3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Противники</a:t>
                      </a:r>
                    </a:p>
                  </a:txBody>
                  <a:tcPr marL="30788" marR="30788" marT="15394" marB="1539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267">
                <a:tc gridSpan="2">
                  <a:txBody>
                    <a:bodyPr/>
                    <a:lstStyle/>
                    <a:p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30788" marR="30788" marT="15394" marB="1539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073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СССР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ДРА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8" marR="30788" marT="15394" marB="1539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sng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Суннитские моджахеды</a:t>
                      </a:r>
                      <a:r>
                        <a:rPr lang="ru-RU" sz="16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:«</a:t>
                      </a:r>
                      <a:r>
                        <a:rPr lang="ru-RU" sz="1600" u="sng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Пешаварская</a:t>
                      </a:r>
                      <a:r>
                        <a:rPr lang="ru-RU" sz="1600" u="sng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семёрка</a:t>
                      </a:r>
                      <a:r>
                        <a:rPr lang="ru-RU" sz="16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«ИПА»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«ИОА»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«ИСОА»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«НИФА»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«ДИРА»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«ИПА(ЮХ)»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«НФСА»</a:t>
                      </a:r>
                    </a:p>
                    <a:p>
                      <a:pPr algn="ctr" fontAlgn="t"/>
                      <a:r>
                        <a:rPr lang="ru-RU" sz="16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Иностранные боевики: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Египетский исламский джихад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Мактаб-аль-Хидамат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Аль-Каида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600" i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поддержке</a:t>
                      </a:r>
                      <a:r>
                        <a:rPr lang="ru-RU" sz="16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Пакистан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Саудовская Аравия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Великобритания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КНР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sng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Шиитские </a:t>
                      </a:r>
                      <a:r>
                        <a:rPr lang="ru-RU" sz="1600" u="sng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моджахеды</a:t>
                      </a:r>
                      <a:r>
                        <a:rPr lang="ru-RU" sz="1600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600" u="sng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Хезбе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Алла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Наср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КСИРА</a:t>
                      </a:r>
                    </a:p>
                    <a:p>
                      <a:pPr algn="ctr" fontAlgn="t">
                        <a:buFont typeface="Arial"/>
                        <a:buChar char="•"/>
                      </a:pP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600" i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поддержке:</a:t>
                      </a: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Иран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8" marR="30788" marT="15394" marB="15394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Предыстория: «Большая игра»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afganistan.jpg"/>
          <p:cNvPicPr>
            <a:picLocks noChangeAspect="1"/>
          </p:cNvPicPr>
          <p:nvPr/>
        </p:nvPicPr>
        <p:blipFill>
          <a:blip r:embed="rId3" cstate="print"/>
          <a:srcRect t="12544" b="12544"/>
          <a:stretch>
            <a:fillRect/>
          </a:stretch>
        </p:blipFill>
        <p:spPr>
          <a:xfrm>
            <a:off x="323528" y="3861048"/>
            <a:ext cx="5472608" cy="274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1443841"/>
            <a:ext cx="8892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Геополитическое расположение Афганистана, в самом центре Евразии, стыке «Южной» и «Центральной» — </a:t>
            </a:r>
            <a:r>
              <a:rPr lang="ru-RU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Азий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ставит его в разряд ключевых регионов в обеспечении стабильности военно-политической обстановки во всём центрально-азиатском регионе, где на протяжении столетий пересекаются национальные интересы всех ведущих держав мира.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Начиная с XIX века между Российской и Британской империями ведётся борьба за контроль над Афганистаном, получившая название «Большая игра».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1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581128"/>
            <a:ext cx="304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85750" y="285750"/>
            <a:ext cx="87153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CC00CC"/>
                </a:solidFill>
                <a:latin typeface="Constantia" pitchFamily="18" charset="0"/>
              </a:rPr>
              <a:t>После Апрельской революции в Афганистане 27 апреля 1978 г. левые военные передали власть Народно-демократической партии. Не пользуясь прочной поддержкой в народе, новое правительство жестоко подавляло внутреннюю оппозицию. Волнения в стране и распри внутри НДП подтолкнули советское руководство к вводу в декабре 1979 г. войск в Афганистан под предлогом предоставления интернациональной помощи. Ввод советских войск на территорию Афганистана начался на основании постановления Политбюро ЦК КПСС и просьбы руководства Афганистана и лично </a:t>
            </a:r>
            <a:r>
              <a:rPr lang="ru-RU" dirty="0" err="1">
                <a:solidFill>
                  <a:srgbClr val="CC00CC"/>
                </a:solidFill>
                <a:latin typeface="Constantia" pitchFamily="18" charset="0"/>
              </a:rPr>
              <a:t>Хафизуллы</a:t>
            </a:r>
            <a:r>
              <a:rPr lang="ru-RU" dirty="0">
                <a:solidFill>
                  <a:srgbClr val="CC00CC"/>
                </a:solidFill>
                <a:latin typeface="Constantia" pitchFamily="18" charset="0"/>
              </a:rPr>
              <a:t> Амина об оказании стране военной помощи для борьбы с антиправительственными силами.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071813"/>
            <a:ext cx="47625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3071813"/>
            <a:ext cx="2286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000750" y="6215063"/>
            <a:ext cx="194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Хафизулла Амин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928813" y="6215063"/>
            <a:ext cx="154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nstantia" pitchFamily="18" charset="0"/>
              </a:rPr>
              <a:t>моджахеды</a:t>
            </a:r>
            <a:r>
              <a:rPr lang="ru-RU">
                <a:latin typeface="Constantia" pitchFamily="18" charset="0"/>
              </a:rPr>
              <a:t> 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1438" y="214313"/>
            <a:ext cx="90725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Борьба велась за полный политический контроль над территорией Афганистана. Ограниченный контингент советских войск в Афганистане составлял 100 тыс. военнослужащих. Всего участие в боевых действиях приняли 546 255 советских солдат и офицеров. 71 воин стал Героем Советского Союза. В конфликте также принимали участие вооруженные силы правительства Демократической Республики Афганистан (ДРА) с одной стороны и вооруженная оппозиция (моджахеды или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душманы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с другой. Моджахедам оказывали поддержку военные специалисты США, ряда европейских стран-членов НАТО, а также пакистанские спецслужбы. В течение 1980–1988 гг. помощь стран Запада моджахедам составила 8,5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долларов, половину из которых предоставили США. Война продолжалась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25 декабря 1979 г.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 февраля 1989 г.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(2238 дней).</a:t>
            </a:r>
          </a:p>
        </p:txBody>
      </p:sp>
      <p:pic>
        <p:nvPicPr>
          <p:cNvPr id="3" name="Рисунок 2" descr="x_04ba6b9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429000"/>
            <a:ext cx="48069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x_b45c60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3429000"/>
            <a:ext cx="38100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571750"/>
            <a:ext cx="52324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85750" y="285750"/>
            <a:ext cx="86439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25 декабря 1979 г. начался ввод советских войск в ДРА по трём направлениям: Кушка — </a:t>
            </a:r>
            <a:r>
              <a:rPr lang="ru-RU" dirty="0" err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Шинданд</a:t>
            </a:r>
            <a:r>
              <a:rPr lang="ru-RU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— Кандагар, Термез — </a:t>
            </a:r>
            <a:r>
              <a:rPr lang="ru-RU" dirty="0" err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Кундуз</a:t>
            </a:r>
            <a:r>
              <a:rPr lang="ru-RU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— Кабул, Хорог — Файзабад. Десант высаживался на аэродромах Кабул, Баграм, Кандагар. Ввод войск прошел сравнительно легко. Вечером 27 декабря произошел штурм дворца Амина.</a:t>
            </a:r>
          </a:p>
          <a:p>
            <a:r>
              <a:rPr lang="ru-RU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Был ликвидирован президент Афганистана  Х. Амин. Мусульманское население не смирилось с советским присутствием, и в северо-восточных провинциях вспыхнуло восстание, распространившееся на всю страну.</a:t>
            </a:r>
          </a:p>
        </p:txBody>
      </p:sp>
      <p:pic>
        <p:nvPicPr>
          <p:cNvPr id="4" name="Рисунок 3" descr="x_f5984da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5" y="2571750"/>
            <a:ext cx="3214688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4429125"/>
            <a:ext cx="321151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57188" y="285750"/>
            <a:ext cx="4143375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Пребывание советских войск в Афганистане и их боевая деятельность условно разделяются на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четыре этапа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этап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декабрь 1979 г. — февраль 1980 г. Ввод советских войск в Афганистан, размещение их по гарнизонам, организация охраны пунктов дислокации и различных объектов.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 этап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март 1980 г. — апрель 1985 г. Ведение активных боевых действий, в том числе широкомасштабных, совместно с афганскими соединениями и частями. Работа по реорганизации и укреплению вооруженных сил Демократической Республики Афганистан.</a:t>
            </a:r>
          </a:p>
        </p:txBody>
      </p:sp>
      <p:pic>
        <p:nvPicPr>
          <p:cNvPr id="5" name="Рисунок 4" descr="x_35d0751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57188"/>
            <a:ext cx="40719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x_501ad5d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8813" y="3571875"/>
            <a:ext cx="4318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630</Words>
  <Application>Microsoft Office PowerPoint</Application>
  <PresentationFormat>Экран (4:3)</PresentationFormat>
  <Paragraphs>76</Paragraphs>
  <Slides>29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Война в Афганистане 1979 – 1989 гг.</vt:lpstr>
      <vt:lpstr>Презентация PowerPoint</vt:lpstr>
      <vt:lpstr>Презентация PowerPoint</vt:lpstr>
      <vt:lpstr>Презентация PowerPoint</vt:lpstr>
      <vt:lpstr>Предыстория: «Большая игра»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Антисоветская пропаганда</vt:lpstr>
      <vt:lpstr>Презентация PowerPoint</vt:lpstr>
      <vt:lpstr>Презентация PowerPoint</vt:lpstr>
      <vt:lpstr>15 февраля 1989 года из Афганистана полностью выведены советские войска. Выводом войск 40-й армии руководил последний командующий ограниченным контингентом генерал лейтенант Борис Громов.</vt:lpstr>
      <vt:lpstr>Презентация PowerPoint</vt:lpstr>
      <vt:lpstr>В память об Афганской войне установлены памятники и мемориалы.</vt:lpstr>
      <vt:lpstr>«Плачущий ангел» ,Минск </vt:lpstr>
      <vt:lpstr>Презентация PowerPoint</vt:lpstr>
      <vt:lpstr>Презентация PowerPoint</vt:lpstr>
      <vt:lpstr>Презентация PowerPoint</vt:lpstr>
      <vt:lpstr>Каждый год 15 февраля проходят мероприятия посвящённые выводу войск из Афганистана </vt:lpstr>
      <vt:lpstr>В Орджоникидзе ежегодно проходит фестиваль Афганской песни «Перевал». Активным его участником является Сергей Костецкий, который принимал участие в Афганской войне.</vt:lpstr>
      <vt:lpstr>Презентация PowerPoint</vt:lpstr>
      <vt:lpstr>«Перевал -2009»</vt:lpstr>
      <vt:lpstr>Встреча нашей школы с Сергеем Костецким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Война в Афганистане 1979 – 1989 гг.</dc:title>
  <dc:creator>Home</dc:creator>
  <cp:lastModifiedBy>Пользователь</cp:lastModifiedBy>
  <cp:revision>24</cp:revision>
  <dcterms:created xsi:type="dcterms:W3CDTF">2014-02-11T15:51:47Z</dcterms:created>
  <dcterms:modified xsi:type="dcterms:W3CDTF">2014-02-12T16:05:08Z</dcterms:modified>
</cp:coreProperties>
</file>