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0864" autoAdjust="0"/>
  </p:normalViewPr>
  <p:slideViewPr>
    <p:cSldViewPr>
      <p:cViewPr varScale="1">
        <p:scale>
          <a:sx n="72" d="100"/>
          <a:sy n="72" d="100"/>
        </p:scale>
        <p:origin x="-13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8D858-696C-49AA-A6D6-EC6BBA861F7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2469-EA09-4B53-8521-062E6FFC6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7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Войска фон Клюка, перейдя по не взорванным мостам Марну, двинулись вдогонку за англичанами, вклиниваясь, таким образом, между 6-й и 5-й армиями французов и выходя в тыл всему французскому фронту.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2469-EA09-4B53-8521-062E6FFC69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Из штаба Жоффра полетели приказы во французские армии и английским войскам поддержать контрудар. Однако Френч отказался поддерживать французов и приказал своим войскам отступать дальше, и только после личного и грубого разговора с </a:t>
            </a:r>
            <a:r>
              <a:rPr lang="ru-RU" sz="1200" dirty="0" err="1" smtClean="0"/>
              <a:t>Жоффром</a:t>
            </a:r>
            <a:r>
              <a:rPr lang="ru-RU" sz="1200" dirty="0" smtClean="0"/>
              <a:t> согласился принять участие в контрнаступлении.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2469-EA09-4B53-8521-062E6FFC69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6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боях они понесли очень большие потери, а отступление вызвало и психологический перелом, на который накладывалась крайняя усталость.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Были случаи, когда немцев брали в плен спящими. Измотанные всеми перегрузками, они спали так крепко, что французы, находя их, не могли разбудить.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2469-EA09-4B53-8521-062E6FFC69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4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ECB-98A8-4C1D-A115-A8C0C168C2C5}" type="datetimeFigureOut">
              <a:rPr lang="ru-RU" smtClean="0"/>
              <a:t>26.09.2012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0CE145CA-76A1-4AE1-911E-146A66C4DA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ECB-98A8-4C1D-A115-A8C0C168C2C5}" type="datetimeFigureOut">
              <a:rPr lang="ru-RU" smtClean="0"/>
              <a:t>26.09.2012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45CA-76A1-4AE1-911E-146A66C4DA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ECB-98A8-4C1D-A115-A8C0C168C2C5}" type="datetimeFigureOut">
              <a:rPr lang="ru-RU" smtClean="0"/>
              <a:t>26.09.2012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0CE145CA-76A1-4AE1-911E-146A66C4DA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ECB-98A8-4C1D-A115-A8C0C168C2C5}" type="datetimeFigureOut">
              <a:rPr lang="ru-RU" smtClean="0"/>
              <a:t>26.09.2012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45CA-76A1-4AE1-911E-146A66C4DA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ECB-98A8-4C1D-A115-A8C0C168C2C5}" type="datetimeFigureOut">
              <a:rPr lang="ru-RU" smtClean="0"/>
              <a:t>26.09.2012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0CE145CA-76A1-4AE1-911E-146A66C4DA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ECB-98A8-4C1D-A115-A8C0C168C2C5}" type="datetimeFigureOut">
              <a:rPr lang="ru-RU" smtClean="0"/>
              <a:t>26.09.2012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45CA-76A1-4AE1-911E-146A66C4DA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ECB-98A8-4C1D-A115-A8C0C168C2C5}" type="datetimeFigureOut">
              <a:rPr lang="ru-RU" smtClean="0"/>
              <a:t>26.09.2012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45CA-76A1-4AE1-911E-146A66C4DA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ECB-98A8-4C1D-A115-A8C0C168C2C5}" type="datetimeFigureOut">
              <a:rPr lang="ru-RU" smtClean="0"/>
              <a:t>26.09.2012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45CA-76A1-4AE1-911E-146A66C4DA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ECB-98A8-4C1D-A115-A8C0C168C2C5}" type="datetimeFigureOut">
              <a:rPr lang="ru-RU" smtClean="0"/>
              <a:t>26.09.2012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45CA-76A1-4AE1-911E-146A66C4DA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ECB-98A8-4C1D-A115-A8C0C168C2C5}" type="datetimeFigureOut">
              <a:rPr lang="ru-RU" smtClean="0"/>
              <a:t>26.09.2012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45CA-76A1-4AE1-911E-146A66C4DA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6ECB-98A8-4C1D-A115-A8C0C168C2C5}" type="datetimeFigureOut">
              <a:rPr lang="ru-RU" smtClean="0"/>
              <a:t>26.09.2012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145CA-76A1-4AE1-911E-146A66C4DA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5206ECB-98A8-4C1D-A115-A8C0C168C2C5}" type="datetimeFigureOut">
              <a:rPr lang="ru-RU" smtClean="0"/>
              <a:t>26.09.2012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E145CA-76A1-4AE1-911E-146A66C4DA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Битва на </a:t>
            </a:r>
            <a:r>
              <a:rPr lang="ru-RU" dirty="0"/>
              <a:t>М</a:t>
            </a:r>
            <a:r>
              <a:rPr lang="ru-RU" dirty="0" smtClean="0"/>
              <a:t>арне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99" y="4725144"/>
            <a:ext cx="8001000" cy="7200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</a:t>
            </a:r>
            <a:r>
              <a:rPr lang="ru-RU" dirty="0" smtClean="0"/>
              <a:t>ченицы 10-Б класса</a:t>
            </a:r>
          </a:p>
          <a:p>
            <a:r>
              <a:rPr lang="ru-RU" dirty="0" smtClean="0"/>
              <a:t>Жилавской Екатерины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63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Уход германцев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Ф</a:t>
            </a:r>
            <a:r>
              <a:rPr lang="ru-RU" sz="2000" dirty="0" smtClean="0"/>
              <a:t>ранцузы и англичане продвигались слишком вяло и вклиниться в боевые порядки противника не сумели. Немцы оторвались от них и отошли на 60 километров севернее, 12 сентября заняв оборону по рекам Эна и Вель. Французские и британские войска вышли на этот рубеж 13-го сентября. Начались бои на р. Эна.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962128" cy="3039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23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Начало </a:t>
            </a:r>
            <a:r>
              <a:rPr lang="ru-RU" dirty="0" smtClean="0"/>
              <a:t>сражения</a:t>
            </a:r>
          </a:p>
          <a:p>
            <a:r>
              <a:rPr lang="ru-RU" dirty="0"/>
              <a:t>Новости от </a:t>
            </a:r>
            <a:r>
              <a:rPr lang="ru-RU" dirty="0" smtClean="0"/>
              <a:t>разведки</a:t>
            </a:r>
          </a:p>
          <a:p>
            <a:r>
              <a:rPr lang="ru-RU" dirty="0" smtClean="0"/>
              <a:t>Наступление</a:t>
            </a:r>
          </a:p>
          <a:p>
            <a:r>
              <a:rPr lang="ru-RU" dirty="0"/>
              <a:t>Силы </a:t>
            </a:r>
            <a:r>
              <a:rPr lang="ru-RU" dirty="0" smtClean="0"/>
              <a:t>сторон</a:t>
            </a:r>
          </a:p>
          <a:p>
            <a:r>
              <a:rPr lang="ru-RU" dirty="0"/>
              <a:t>Отход германской </a:t>
            </a:r>
            <a:r>
              <a:rPr lang="ru-RU" dirty="0" smtClean="0"/>
              <a:t>армии</a:t>
            </a:r>
          </a:p>
          <a:p>
            <a:r>
              <a:rPr lang="ru-RU" dirty="0"/>
              <a:t>Победа французской армии</a:t>
            </a:r>
          </a:p>
          <a:p>
            <a:r>
              <a:rPr lang="ru-RU" dirty="0"/>
              <a:t>Завершение </a:t>
            </a:r>
            <a:r>
              <a:rPr lang="ru-RU" dirty="0" smtClean="0"/>
              <a:t>сражения</a:t>
            </a:r>
          </a:p>
          <a:p>
            <a:r>
              <a:rPr lang="ru-RU" dirty="0"/>
              <a:t>Уход </a:t>
            </a:r>
            <a:r>
              <a:rPr lang="ru-RU" dirty="0" smtClean="0"/>
              <a:t>германцев</a:t>
            </a:r>
          </a:p>
        </p:txBody>
      </p:sp>
    </p:spTree>
    <p:extLst>
      <p:ext uri="{BB962C8B-B14F-4D97-AF65-F5344CB8AC3E}">
        <p14:creationId xmlns:p14="http://schemas.microsoft.com/office/powerpoint/2010/main" val="454860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сражения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4104456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1 сентября 1914г. 1-я армия фон Клюка повернула на восток севернее Парижа, не дойдя до него около 40 километров, преследуя по пятам английские части, которые 4 сентября вышли к р. Марна, переправились через неё и, даже не взорвав за собой мосты, продолжили отступление на юго-восток. К Марне в это же время, уходя от 2-й германской армии, с севера вышла 5-я французская армия. </a:t>
            </a:r>
            <a:endParaRPr lang="ru-RU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01797"/>
            <a:ext cx="4318244" cy="5073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7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Новости от разведки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3 сентября </a:t>
            </a:r>
            <a:r>
              <a:rPr lang="ru-RU" sz="2000" dirty="0" smtClean="0"/>
              <a:t>Галлиени</a:t>
            </a:r>
            <a:r>
              <a:rPr lang="ru-RU" sz="2000" dirty="0" smtClean="0"/>
              <a:t> (ком. обороной Парижа) получил данные авиаразведки, что 1-я армия немцев движется на восток, подставив Парижу свой фланг и тыл. Он с трудом убедил главнокомандующего французскими армиями Жоффра, который собирался уже отдать приказ об отходе всем армиям за р. Сена, незамедлительно перейти в контрнаступление силами 6-й армии.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55290"/>
            <a:ext cx="4855582" cy="3028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3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3888432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4 сентября генерал Жоффр издал директиву на наступление, в соответствии с которой главный удар наносился левым флангом армий союзников по правому флангу германского фронта, вспомогательный удар — западнее Вердена, силами 3-й французской армии. 9-я, только что сформированная, и 4-я французские армии получили задачу сковывать немцев в центре.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67" y="2060848"/>
            <a:ext cx="4770106" cy="3577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20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Силы сторон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1"/>
            <a:ext cx="8458597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полосе Верден — Париж силы сторон насчитывали: 1 082 000 чел., 2816 лёгких и 184 тяжёлых орудий у союзников против 900 000 чел., 2928 лёгких и 436 тяжёлых орудий у немцев. На направлении главного удара англо-французские войска почти вдвое превосходили немцев в живой силе.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9555"/>
            <a:ext cx="4973776" cy="271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92" y="2924944"/>
            <a:ext cx="5586828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4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Отход германской армии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24412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9 сентября фон Клюк обрушил на войска Монури подготовленный сокрушающий удар, намереваясь смять левый фланг всего французского фронта, и имел успех. Но в это же время Бюлов узнал, что сквозь брешь в обороне немцев британская и 5-я французская армии выходят ему в тыл, отрезая его от 1-й армии, и чтоб избежать окружения приказал отступать, и его соседям, Клюку и Хаузену ничего не оставалось делать как начать отход. Германские армии стали откатываться к северу. 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92" y="2268285"/>
            <a:ext cx="4647077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15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Победа французской армии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28083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Французской армии победа досталась дорогой ценой: она потеряла 250 тыс. человек убитыми, ранеными и пленными и была в таком состоянии, что не могла толком наладить преследование противника.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6073802" cy="4583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4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Завершение сражения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3384376" cy="47091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Использовать благоприятные возможности, возникшие после победы на Марне, союзники не смогли. Разрыв между 1-й и 2-й германскими армиями немцам не удавалось закрыть ещё неделю, что при энергичном преследовании грозило им катастрофой.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21" y="2348880"/>
            <a:ext cx="5301799" cy="3326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04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70</TotalTime>
  <Words>616</Words>
  <Application>Microsoft Office PowerPoint</Application>
  <PresentationFormat>Экран (4:3)</PresentationFormat>
  <Paragraphs>36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Decatur</vt:lpstr>
      <vt:lpstr>Битва на Марне</vt:lpstr>
      <vt:lpstr>План</vt:lpstr>
      <vt:lpstr>Начало сражения</vt:lpstr>
      <vt:lpstr>Новости от разведки</vt:lpstr>
      <vt:lpstr>Наступление</vt:lpstr>
      <vt:lpstr>Силы сторон</vt:lpstr>
      <vt:lpstr>Отход германской армии</vt:lpstr>
      <vt:lpstr>Победа французской армии</vt:lpstr>
      <vt:lpstr>Завершение сражения</vt:lpstr>
      <vt:lpstr>Уход германцев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2012-09-26T19:33:29Z</dcterms:created>
  <dcterms:modified xsi:type="dcterms:W3CDTF">2012-09-26T20:43:42Z</dcterms:modified>
</cp:coreProperties>
</file>