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56992-B9BC-459E-8A6B-A37331F53442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47E0F-FC8F-4A4B-9DC2-F5A8B8468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8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7E0F-FC8F-4A4B-9DC2-F5A8B8468E7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7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F47E0F-FC8F-4A4B-9DC2-F5A8B8468E7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6F774C6-EA39-4C54-A4FE-3C010004F9DD}" type="datetimeFigureOut">
              <a:rPr lang="ru-RU" smtClean="0"/>
              <a:t>27.10.2014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C3F755-DBE5-4564-A751-FA7414F3B24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ag of Germany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12976"/>
            <a:ext cx="4874908" cy="29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2710" y="1065962"/>
            <a:ext cx="87849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dirty="0" smtClean="0"/>
              <a:t>The educational system of Germany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111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420888"/>
            <a:ext cx="7884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5. Joint </a:t>
            </a:r>
            <a:r>
              <a:rPr lang="de-DE" sz="3200" dirty="0" err="1" smtClean="0"/>
              <a:t>school</a:t>
            </a:r>
            <a:r>
              <a:rPr lang="de-DE" sz="3200" dirty="0" smtClean="0"/>
              <a:t> (</a:t>
            </a:r>
            <a:r>
              <a:rPr lang="en-US" sz="3200" dirty="0"/>
              <a:t>A mixture of school and real </a:t>
            </a:r>
            <a:r>
              <a:rPr lang="en-US" sz="3200" dirty="0" smtClean="0"/>
              <a:t>school. </a:t>
            </a:r>
            <a:r>
              <a:rPr lang="en-US" sz="3200" dirty="0"/>
              <a:t>Here and get </a:t>
            </a:r>
            <a:r>
              <a:rPr lang="en-US" sz="3200" dirty="0" smtClean="0"/>
              <a:t>a humanitarian  </a:t>
            </a:r>
            <a:r>
              <a:rPr lang="en-US" sz="3200" dirty="0"/>
              <a:t>education and </a:t>
            </a:r>
            <a:r>
              <a:rPr lang="en-US" sz="3200" dirty="0" smtClean="0"/>
              <a:t>technical. Then you can easily go to University.</a:t>
            </a:r>
            <a:r>
              <a:rPr lang="de-DE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58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1402" y="764703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3200" i="1" dirty="0"/>
              <a:t>Original title in </a:t>
            </a:r>
            <a:r>
              <a:rPr lang="de-DE" sz="3200" i="1" dirty="0" smtClean="0"/>
              <a:t>German</a:t>
            </a:r>
            <a:endParaRPr lang="ru-RU" sz="3200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1996118"/>
            <a:ext cx="27767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3200" b="1" dirty="0" smtClean="0"/>
              <a:t>Gymnasium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2952636"/>
            <a:ext cx="425308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2. Hauptschule</a:t>
            </a:r>
          </a:p>
          <a:p>
            <a:endParaRPr lang="de-DE" sz="3200" b="1" dirty="0" smtClean="0"/>
          </a:p>
          <a:p>
            <a:r>
              <a:rPr lang="de-DE" sz="3200" b="1" dirty="0" smtClean="0"/>
              <a:t>3. </a:t>
            </a:r>
            <a:r>
              <a:rPr lang="de-DE" sz="3200" b="1" dirty="0" err="1" smtClean="0"/>
              <a:t>Professionalschule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54282" y="5013175"/>
            <a:ext cx="27542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4. Realschule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154282" y="5949280"/>
            <a:ext cx="33505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5. Gesamtschule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406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529324"/>
            <a:ext cx="73886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Most popular universities in </a:t>
            </a:r>
            <a:r>
              <a:rPr lang="en-US" sz="3200" dirty="0" smtClean="0"/>
              <a:t>Germany</a:t>
            </a:r>
            <a:r>
              <a:rPr lang="ru-RU" sz="3200" dirty="0" smtClean="0"/>
              <a:t> (</a:t>
            </a:r>
            <a:r>
              <a:rPr lang="de-DE" sz="3200" i="1" dirty="0"/>
              <a:t>Original title </a:t>
            </a:r>
            <a:r>
              <a:rPr lang="ru-RU" sz="3200" dirty="0" smtClean="0"/>
              <a:t>):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916832"/>
            <a:ext cx="76897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Westfälische</a:t>
            </a:r>
            <a:r>
              <a:rPr lang="ru-RU" sz="2800" dirty="0" smtClean="0"/>
              <a:t> </a:t>
            </a:r>
            <a:r>
              <a:rPr lang="de-DE" sz="2800" dirty="0" smtClean="0"/>
              <a:t> Wilhelms-Universität</a:t>
            </a:r>
            <a:r>
              <a:rPr lang="ru-RU" sz="2800" dirty="0" smtClean="0"/>
              <a:t> </a:t>
            </a:r>
            <a:r>
              <a:rPr lang="de-DE" sz="2800" dirty="0" smtClean="0"/>
              <a:t> Münster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Ruprecht-Karls-Universität</a:t>
            </a:r>
            <a:r>
              <a:rPr lang="ru-RU" sz="2800" dirty="0" smtClean="0"/>
              <a:t> </a:t>
            </a:r>
            <a:r>
              <a:rPr lang="de-DE" sz="2800" dirty="0" smtClean="0"/>
              <a:t> Heidelberg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Universität</a:t>
            </a:r>
            <a:r>
              <a:rPr lang="ru-RU" sz="2800" dirty="0" smtClean="0"/>
              <a:t> </a:t>
            </a:r>
            <a:r>
              <a:rPr lang="de-DE" sz="2800" dirty="0" smtClean="0"/>
              <a:t> Leipzig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Martin-Luther</a:t>
            </a:r>
            <a:r>
              <a:rPr lang="ru-RU" sz="2800" dirty="0" smtClean="0"/>
              <a:t> </a:t>
            </a:r>
            <a:r>
              <a:rPr lang="de-DE" sz="2800" dirty="0" smtClean="0"/>
              <a:t> </a:t>
            </a:r>
            <a:r>
              <a:rPr lang="de-DE" sz="2800" dirty="0"/>
              <a:t>Universität </a:t>
            </a:r>
            <a:r>
              <a:rPr lang="ru-RU" sz="2800" dirty="0" smtClean="0"/>
              <a:t> </a:t>
            </a:r>
            <a:r>
              <a:rPr lang="de-DE" sz="2800" dirty="0" smtClean="0"/>
              <a:t>Halle-Wittenberg</a:t>
            </a:r>
            <a:endParaRPr lang="ru-RU" sz="2800" dirty="0" smtClean="0"/>
          </a:p>
          <a:p>
            <a:pPr marL="342900" indent="-342900">
              <a:buFont typeface="+mj-lt"/>
              <a:buAutoNum type="arabicPeriod"/>
            </a:pPr>
            <a:endParaRPr lang="ru-RU" sz="2800" dirty="0"/>
          </a:p>
          <a:p>
            <a:pPr marL="342900" indent="-342900">
              <a:buFont typeface="+mj-lt"/>
              <a:buAutoNum type="arabicPeriod"/>
            </a:pPr>
            <a:r>
              <a:rPr lang="de-DE" sz="2800" dirty="0" smtClean="0"/>
              <a:t>Freie</a:t>
            </a:r>
            <a:r>
              <a:rPr lang="ru-RU" sz="2800" dirty="0" smtClean="0"/>
              <a:t> </a:t>
            </a:r>
            <a:r>
              <a:rPr lang="de-DE" sz="2800" dirty="0" smtClean="0"/>
              <a:t> </a:t>
            </a:r>
            <a:r>
              <a:rPr lang="de-DE" sz="2800" dirty="0"/>
              <a:t>Universität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8839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mitra-kindergarten.de/sadiki/i/photo/photo_170_Bild-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009" y="1641376"/>
            <a:ext cx="624069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79712" y="692696"/>
            <a:ext cx="56412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Thank you for your </a:t>
            </a:r>
            <a:r>
              <a:rPr lang="en-US" sz="3200" dirty="0" smtClean="0"/>
              <a:t>attention!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384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upload.wikimedia.org/wikipedia/commons/thumb/3/30/Friedrichsbau_Heidelberg_Altstadt_Bunsen_Statue.JPG/1024px-Friedrichsbau_Heidelberg_Altstadt_Bunsen_Stat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50" y="2780928"/>
            <a:ext cx="5645259" cy="386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03648" y="548680"/>
            <a:ext cx="71105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Germany is the </a:t>
            </a:r>
            <a:r>
              <a:rPr lang="en-US" sz="3200" dirty="0" err="1" smtClean="0"/>
              <a:t>centre</a:t>
            </a:r>
            <a:r>
              <a:rPr lang="en-US" sz="3200" dirty="0" smtClean="0"/>
              <a:t> of Europe. Here is a very ancient tradition of education: the oldest University in existence since 1386 .</a:t>
            </a:r>
            <a:endParaRPr lang="ru-RU" sz="3200" dirty="0"/>
          </a:p>
        </p:txBody>
      </p:sp>
      <p:pic>
        <p:nvPicPr>
          <p:cNvPr id="8" name="Picture 2" descr="https://upload.wikimedia.org/wikipedia/commons/c/ca/Heidelberg_-_Universit%C3%A4tsbiblioth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10783"/>
            <a:ext cx="3045327" cy="405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20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upload.wikimedia.org/wikipedia/commons/thumb/d/d5/Logo_University_of_Heidelberg.png/640px-Logo_University_of_Heidelber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3" y="188640"/>
            <a:ext cx="4473539" cy="440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4/4c/Alte_Universita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3848099"/>
            <a:ext cx="4667250" cy="300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87880" y="4804065"/>
            <a:ext cx="50261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/>
              <a:t>University </a:t>
            </a:r>
            <a:r>
              <a:rPr lang="de-DE" sz="3200" dirty="0" err="1"/>
              <a:t>of</a:t>
            </a:r>
            <a:r>
              <a:rPr lang="de-DE" sz="3200" dirty="0"/>
              <a:t> Heidelberg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866159" y="836712"/>
            <a:ext cx="38884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Heidelberg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Baden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-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Wurttemberg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Germany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79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33988" y="404664"/>
            <a:ext cx="7200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u="sng" dirty="0" smtClean="0"/>
              <a:t>The German system of education:</a:t>
            </a:r>
          </a:p>
          <a:p>
            <a:endParaRPr lang="en-US" sz="32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E</a:t>
            </a:r>
            <a:r>
              <a:rPr lang="en-US" sz="3200" dirty="0" smtClean="0"/>
              <a:t>lementary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</a:t>
            </a:r>
            <a:r>
              <a:rPr lang="en-US" sz="3200" dirty="0" smtClean="0"/>
              <a:t>verage school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</a:t>
            </a:r>
            <a:r>
              <a:rPr lang="en-US" sz="3200" dirty="0" smtClean="0"/>
              <a:t>igh school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3356992"/>
            <a:ext cx="82734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u="sng" dirty="0"/>
              <a:t>School education is divided into two stages:</a:t>
            </a:r>
            <a:endParaRPr lang="ru-RU" sz="32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1691680" y="4293096"/>
            <a:ext cx="38026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de-DE" sz="3200" dirty="0" smtClean="0"/>
              <a:t>Primary </a:t>
            </a:r>
            <a:r>
              <a:rPr lang="de-DE" sz="3200" dirty="0" err="1" smtClean="0"/>
              <a:t>school</a:t>
            </a:r>
            <a:endParaRPr lang="de-DE" sz="3200" dirty="0" smtClean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de-DE" sz="3200" dirty="0" err="1"/>
              <a:t>S</a:t>
            </a:r>
            <a:r>
              <a:rPr lang="de-DE" sz="3200" dirty="0" err="1" smtClean="0"/>
              <a:t>econdary</a:t>
            </a:r>
            <a:r>
              <a:rPr lang="de-DE" sz="3200" dirty="0" smtClean="0"/>
              <a:t> </a:t>
            </a:r>
            <a:r>
              <a:rPr lang="de-DE" sz="3200" dirty="0" err="1"/>
              <a:t>school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2820" y="5589240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The school system across the country designed for 12-13 years.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21348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7164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It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mandatory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9 -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year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education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-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is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universal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and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free</a:t>
            </a:r>
            <a:r>
              <a:rPr lang="en-US" altLang="ru-RU" sz="3200" dirty="0">
                <a:solidFill>
                  <a:srgbClr val="212121"/>
                </a:solidFill>
                <a:latin typeface="inherit"/>
                <a:cs typeface="Arial" pitchFamily="34" charset="0"/>
              </a:rPr>
              <a:t>.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125802"/>
            <a:ext cx="68407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With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6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years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of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children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go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to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primary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school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,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where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4-6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classes</a:t>
            </a:r>
            <a:r>
              <a:rPr lang="en-US" altLang="ru-RU" sz="3200" dirty="0">
                <a:solidFill>
                  <a:srgbClr val="212121"/>
                </a:solidFill>
                <a:latin typeface="inherit"/>
                <a:cs typeface="Arial" pitchFamily="34" charset="0"/>
              </a:rPr>
              <a:t>.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573016"/>
            <a:ext cx="4392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Future profession is chosen in elementary school .</a:t>
            </a:r>
            <a:endParaRPr lang="ru-RU" sz="3200" dirty="0"/>
          </a:p>
        </p:txBody>
      </p:sp>
      <p:pic>
        <p:nvPicPr>
          <p:cNvPr id="4101" name="Picture 5" descr="http://jetzt.sueddeutsche.de/upl/images/user/al/alice-peterhaensel/text/regular/6708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386" y="3429000"/>
            <a:ext cx="4311133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10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8047" y="841067"/>
            <a:ext cx="81435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200" b="1" i="0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Types</a:t>
            </a:r>
            <a:r>
              <a:rPr kumimoji="0" lang="ru-RU" altLang="ru-RU" sz="3200" b="1" i="0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1" i="0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of</a:t>
            </a:r>
            <a:r>
              <a:rPr kumimoji="0" lang="ru-RU" altLang="ru-RU" sz="3200" b="1" i="0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1" i="0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secondary</a:t>
            </a:r>
            <a:r>
              <a:rPr kumimoji="0" lang="ru-RU" altLang="ru-RU" sz="3200" b="1" i="0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1" i="0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schools</a:t>
            </a:r>
            <a:r>
              <a:rPr kumimoji="0" lang="ru-RU" altLang="ru-RU" sz="3200" b="1" i="0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1" i="0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in</a:t>
            </a:r>
            <a:r>
              <a:rPr kumimoji="0" lang="ru-RU" altLang="ru-RU" sz="3200" b="1" i="0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1" i="0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Germany</a:t>
            </a:r>
            <a:r>
              <a:rPr kumimoji="0" lang="ru-RU" alt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61631" y="2060848"/>
            <a:ext cx="777686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Gymnasium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(</a:t>
            </a:r>
            <a:r>
              <a:rPr lang="en-US" sz="3200" dirty="0" smtClean="0"/>
              <a:t>The most prestigious form of high school. </a:t>
            </a:r>
            <a:r>
              <a:rPr lang="en-US" sz="3200" dirty="0"/>
              <a:t>S</a:t>
            </a:r>
            <a:r>
              <a:rPr lang="en-US" sz="3200" dirty="0" smtClean="0"/>
              <a:t>chool has a humanitarian </a:t>
            </a:r>
            <a:r>
              <a:rPr lang="de-DE" sz="3200" dirty="0" err="1" smtClean="0"/>
              <a:t>orientation</a:t>
            </a:r>
            <a:r>
              <a:rPr lang="en-US" sz="3200" dirty="0" smtClean="0"/>
              <a:t>. Duration of training - 9 years ( 5-13 classes). Diploma gymnasium gives the opportunity to enroll in the University without entrance exams.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)</a:t>
            </a:r>
            <a:r>
              <a:rPr kumimoji="0" lang="ru-RU" altLang="ru-RU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06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3507" y="1700808"/>
            <a:ext cx="76328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2.</a:t>
            </a:r>
            <a:r>
              <a:rPr kumimoji="0" lang="en-US" altLang="ru-RU" sz="3200" b="0" i="0" u="none" strike="noStrike" cap="none" normalizeH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Basic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school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 (This type of school is designed for children who do not plan to pursue higher education. Here are preparing for professional work. </a:t>
            </a:r>
            <a:r>
              <a:rPr lang="de-DE" sz="3200" dirty="0" smtClean="0"/>
              <a:t>Training </a:t>
            </a:r>
            <a:r>
              <a:rPr lang="de-DE" sz="3200" dirty="0" err="1" smtClean="0"/>
              <a:t>is</a:t>
            </a:r>
            <a:r>
              <a:rPr lang="de-DE" sz="3200" dirty="0" smtClean="0"/>
              <a:t> </a:t>
            </a:r>
            <a:r>
              <a:rPr lang="de-DE" sz="3200" dirty="0" err="1" smtClean="0"/>
              <a:t>the</a:t>
            </a:r>
            <a:r>
              <a:rPr lang="de-DE" sz="3200" dirty="0" smtClean="0"/>
              <a:t> </a:t>
            </a:r>
            <a:r>
              <a:rPr lang="de-DE" sz="3200" dirty="0" err="1" smtClean="0"/>
              <a:t>weakest</a:t>
            </a:r>
            <a:r>
              <a:rPr lang="de-DE" sz="3200" dirty="0" smtClean="0"/>
              <a:t> </a:t>
            </a:r>
            <a:r>
              <a:rPr lang="de-DE" sz="3200" dirty="0" err="1" smtClean="0"/>
              <a:t>children</a:t>
            </a:r>
            <a:r>
              <a:rPr lang="de-DE" sz="3200" dirty="0"/>
              <a:t>.</a:t>
            </a:r>
            <a:r>
              <a:rPr kumimoji="0" lang="en-US" altLang="ru-RU" sz="32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)</a:t>
            </a: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 descr="http://i2.imagefor.me/m/240x180/9826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255353"/>
            <a:ext cx="3302949" cy="247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6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9" y="1412776"/>
            <a:ext cx="81003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3. Professional </a:t>
            </a:r>
            <a:r>
              <a:rPr lang="de-DE" sz="3200" dirty="0" err="1" smtClean="0"/>
              <a:t>school</a:t>
            </a:r>
            <a:r>
              <a:rPr lang="de-DE" sz="3200" dirty="0" smtClean="0"/>
              <a:t> (</a:t>
            </a:r>
            <a:r>
              <a:rPr lang="en-US" sz="3200" dirty="0" smtClean="0"/>
              <a:t>For kids who want to get a working specialty. Do not plan to enroll in a higher education institution.</a:t>
            </a:r>
            <a:r>
              <a:rPr lang="de-DE" sz="3200" dirty="0" smtClean="0"/>
              <a:t>)</a:t>
            </a:r>
            <a:endParaRPr lang="ru-RU" sz="3200" dirty="0"/>
          </a:p>
        </p:txBody>
      </p:sp>
      <p:pic>
        <p:nvPicPr>
          <p:cNvPr id="4" name="Picture 3" descr="http://www.partner-inform.de/public/files/partner/0813/2246_13776965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284984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1844824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dirty="0" smtClean="0"/>
              <a:t>4. Real </a:t>
            </a:r>
            <a:r>
              <a:rPr lang="de-DE" sz="3200" dirty="0" err="1" smtClean="0"/>
              <a:t>school</a:t>
            </a:r>
            <a:r>
              <a:rPr lang="de-DE" sz="3200" dirty="0" smtClean="0"/>
              <a:t> (</a:t>
            </a:r>
            <a:r>
              <a:rPr lang="en-US" sz="3200" dirty="0" smtClean="0"/>
              <a:t>Duration of training - 6 years. Designed for children with average achievers. After the school can continue their education in </a:t>
            </a:r>
            <a:r>
              <a:rPr kumimoji="0" lang="ru-RU" altLang="ru-RU" sz="3200" b="0" i="0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inherit"/>
                <a:cs typeface="Arial" pitchFamily="34" charset="0"/>
              </a:rPr>
              <a:t>Gymnasium</a:t>
            </a:r>
            <a:r>
              <a:rPr lang="en-US" sz="3200" dirty="0" smtClean="0"/>
              <a:t>. Or go to work in the specialty.</a:t>
            </a:r>
            <a:r>
              <a:rPr lang="de-DE" sz="3200" dirty="0" smtClean="0"/>
              <a:t>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569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226</TotalTime>
  <Words>332</Words>
  <Application>Microsoft Office PowerPoint</Application>
  <PresentationFormat>Экран (4:3)</PresentationFormat>
  <Paragraphs>42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Educational system in Germany</dc:title>
  <dc:creator>Fuck</dc:creator>
  <cp:lastModifiedBy>Fuck</cp:lastModifiedBy>
  <cp:revision>10</cp:revision>
  <dcterms:created xsi:type="dcterms:W3CDTF">2014-10-21T18:06:26Z</dcterms:created>
  <dcterms:modified xsi:type="dcterms:W3CDTF">2014-10-27T13:32:26Z</dcterms:modified>
</cp:coreProperties>
</file>