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3" r:id="rId9"/>
    <p:sldId id="262" r:id="rId10"/>
    <p:sldId id="266" r:id="rId11"/>
    <p:sldId id="268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2A6"/>
    <a:srgbClr val="990033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16" autoAdjust="0"/>
  </p:normalViewPr>
  <p:slideViewPr>
    <p:cSldViewPr>
      <p:cViewPr varScale="1">
        <p:scale>
          <a:sx n="50" d="100"/>
          <a:sy n="50" d="100"/>
        </p:scale>
        <p:origin x="-55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EE6A8-E5C3-4C08-8259-D728309A4400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50F94-914C-402E-8B2E-8D013E3A89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50F94-914C-402E-8B2E-8D013E3A899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13CFA-0E0C-498E-8D5F-D6943D35ADE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360D5-9033-4F5E-8249-D0601FAE5E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rewalls.com/images/201011/reWalls.com_8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1428736"/>
            <a:ext cx="7467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6F2A6"/>
                </a:solidFill>
              </a:rPr>
              <a:t>Золотой век в искусстве Испании</a:t>
            </a:r>
            <a:br>
              <a:rPr lang="ru-RU" b="1" dirty="0" smtClean="0">
                <a:solidFill>
                  <a:srgbClr val="F6F2A6"/>
                </a:solidFill>
              </a:rPr>
            </a:br>
            <a:r>
              <a:rPr lang="ru-RU" sz="4000" dirty="0" smtClean="0">
                <a:solidFill>
                  <a:srgbClr val="F6F2A6"/>
                </a:solidFill>
              </a:rPr>
              <a:t>(</a:t>
            </a:r>
            <a:r>
              <a:rPr lang="ru-RU" sz="4000" dirty="0" err="1">
                <a:solidFill>
                  <a:srgbClr val="F6F2A6"/>
                </a:solidFill>
              </a:rPr>
              <a:t>Родригес</a:t>
            </a:r>
            <a:r>
              <a:rPr lang="ru-RU" sz="4000" dirty="0">
                <a:solidFill>
                  <a:srgbClr val="F6F2A6"/>
                </a:solidFill>
              </a:rPr>
              <a:t> де </a:t>
            </a:r>
            <a:r>
              <a:rPr lang="ru-RU" sz="4000" dirty="0" err="1">
                <a:solidFill>
                  <a:srgbClr val="F6F2A6"/>
                </a:solidFill>
              </a:rPr>
              <a:t>Сильва</a:t>
            </a:r>
            <a:r>
              <a:rPr lang="ru-RU" sz="4000" dirty="0">
                <a:solidFill>
                  <a:srgbClr val="F6F2A6"/>
                </a:solidFill>
              </a:rPr>
              <a:t> </a:t>
            </a:r>
            <a:r>
              <a:rPr lang="ru-RU" sz="4000" dirty="0" smtClean="0">
                <a:solidFill>
                  <a:srgbClr val="F6F2A6"/>
                </a:solidFill>
              </a:rPr>
              <a:t>Веласкес)</a:t>
            </a:r>
            <a:endParaRPr lang="ru-RU" sz="4000" dirty="0">
              <a:solidFill>
                <a:srgbClr val="F6F2A6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57818" y="4357694"/>
            <a:ext cx="3495676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6F2A6"/>
                </a:solidFill>
              </a:rPr>
              <a:t>Подготовила</a:t>
            </a:r>
          </a:p>
          <a:p>
            <a:pPr>
              <a:buNone/>
            </a:pPr>
            <a:r>
              <a:rPr lang="ru-RU" sz="2800" dirty="0" smtClean="0">
                <a:solidFill>
                  <a:srgbClr val="F6F2A6"/>
                </a:solidFill>
              </a:rPr>
              <a:t>у</a:t>
            </a:r>
            <a:r>
              <a:rPr lang="ru-RU" sz="2800" dirty="0" smtClean="0">
                <a:solidFill>
                  <a:srgbClr val="F6F2A6"/>
                </a:solidFill>
              </a:rPr>
              <a:t>ченица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F6F2A6"/>
                </a:solidFill>
              </a:rPr>
              <a:t>11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F6F2A6"/>
                </a:solidFill>
              </a:rPr>
              <a:t>класса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F6F2A6"/>
                </a:solidFill>
              </a:rPr>
              <a:t>Борейко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F6F2A6"/>
                </a:solidFill>
              </a:rPr>
              <a:t>Мария</a:t>
            </a:r>
            <a:endParaRPr lang="ru-RU" sz="2800" dirty="0">
              <a:solidFill>
                <a:srgbClr val="F6F2A6"/>
              </a:solidFill>
            </a:endParaRPr>
          </a:p>
        </p:txBody>
      </p:sp>
    </p:spTree>
  </p:cSld>
  <p:clrMapOvr>
    <a:masterClrMapping/>
  </p:clrMapOvr>
  <p:transition advTm="4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428604"/>
            <a:ext cx="7872442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Реальные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пряхи работают в реальной мадридской мастерской, обслуживающей королевский двор, а на стене висит изысканный гобелен (плод их работы) со сценой, сюжетом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которой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взят фрагмент «Метаморфоз» Овидия. Древнеримский поэт рассказал о том, как богиня Минерва, рассердившаяся на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Арахну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то, что та считала себя самой искусной ткачихой на свете, превратила ее в паука. Отсюда и второе название картины («Миф об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Арахне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»).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Был в судьбе этой работы и трагический момент - она сильно пострадала при пожаре, случившемся в королевском дворце в 1734 году.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16"/>
            <a:ext cx="8215370" cy="92868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Портрет папы Иннокентия </a:t>
            </a:r>
            <a:r>
              <a:rPr lang="en-US" sz="3200" dirty="0" smtClean="0"/>
              <a:t>X</a:t>
            </a:r>
            <a:br>
              <a:rPr lang="en-US" sz="3200" dirty="0" smtClean="0"/>
            </a:br>
            <a:r>
              <a:rPr lang="en-US" sz="3200" dirty="0" smtClean="0"/>
              <a:t>(1650)</a:t>
            </a:r>
            <a:endParaRPr lang="ru-RU" sz="3200" dirty="0"/>
          </a:p>
        </p:txBody>
      </p:sp>
      <p:pic>
        <p:nvPicPr>
          <p:cNvPr id="4" name="Содержимое 3" descr="velasquez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4460138" cy="5406229"/>
          </a:xfrm>
        </p:spPr>
      </p:pic>
    </p:spTree>
  </p:cSld>
  <p:clrMapOvr>
    <a:masterClrMapping/>
  </p:clrMapOvr>
  <p:transition spd="med" advTm="4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857892"/>
            <a:ext cx="7186634" cy="703282"/>
          </a:xfrm>
        </p:spPr>
        <p:txBody>
          <a:bodyPr>
            <a:no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Менины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1656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4" name="Содержимое 3" descr="88266129_large_4085248_velazquez_meninasPr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14290"/>
            <a:ext cx="4941972" cy="5626122"/>
          </a:xfrm>
        </p:spPr>
      </p:pic>
    </p:spTree>
  </p:cSld>
  <p:clrMapOvr>
    <a:masterClrMapping/>
  </p:clrMapOvr>
  <p:transition spd="med" advTm="8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642918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Прелестная 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девочка в центре комнаты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–пятилетняя дочь короля Испании Филиппа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Габсбурга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королевы Марианны Австрийской,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инфанта Маргарита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Вокруг нее хлопочут придворные дамы –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менины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так называли в Испании прислуживающих инфанте девушек из хороших семей.  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XVII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века у картины было второе название «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Familia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«Семья». В высших слоях испанского общества «семьей» в те времена называли не только близких родственников, но и всех домочадцев, включая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прислугу.</a:t>
            </a:r>
            <a:r>
              <a:rPr lang="ru-RU" sz="2800" dirty="0"/>
              <a:t>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«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Менинах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зеркальное отражение – ключ к пониманию скрытого смысла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картины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Посмотрим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висящее у нее за спиной зеркало. Отражения короля и королевы превратили зеркало в подобие обрамленного холста - в, своего рода, идеальную картину, созданную самой жизнью. Фигура стоящего в дверях Хосе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Ньето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тоже очень «картинна» – дверной проем похож на раму, а сам дворецкий, застывший в красивой позе со шляпой в руке, словно приготовился позировать для портрета. Над зеркалом висят две большие картины, которым Веласкес, очевидно, придавал серьезное значение – они занимают значительную часть полотна 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написаны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очень тщательно.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Это картина о том, как создаются картины, о творчестве, о плодотворно прожитой жизни художника, и вообще о жизни, которую, словно зеркало, отражает искусство.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643026"/>
            <a:ext cx="6257940" cy="521497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Испанская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живопись XVII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века(Золотого века),эпохи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барокко — эпоха наивысшего расцвета испанского изобразительного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искусства. В своих работах живописцы этого века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утверждают величие и значимость человеческой личности. </a:t>
            </a:r>
          </a:p>
        </p:txBody>
      </p:sp>
      <p:pic>
        <p:nvPicPr>
          <p:cNvPr id="63490" name="Picture 2" descr="http://img-fotki.yandex.ru/get/6204/110262152.137/0_72e0d_377f9e6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16023">
            <a:off x="249686" y="100989"/>
            <a:ext cx="3001332" cy="27676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1857364"/>
            <a:ext cx="6015022" cy="3357586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«Золотой век» испанской живописи означен именами таких художников, как Франсиско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Рибальта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Хусепе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Рибера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Франсиско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Сурбарана,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Эстебана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Мурильо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Веласкеса.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http://img-fotki.yandex.ru/get/6204/110262152.137/0_72e0d_377f9e6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16023">
            <a:off x="249686" y="100989"/>
            <a:ext cx="3001332" cy="27676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Диего Веласкес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(1599-1660)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Velazquez_figuran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214422"/>
            <a:ext cx="4786346" cy="5429288"/>
          </a:xfrm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 advClick="0" advTm="5000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42"/>
            <a:ext cx="6143636" cy="63579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Живопись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Веласкеса отличают острота наблюдений, смелость проникновения в характер модели, изысканность палитры и особое чувство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гармонии.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Парадные портреты далеких для нас людей поражают  умением художника не только передать характер человека, но и предугадать его судьбу, запечатлев все это в неуловимых чертах, в мимике, повороте головы, жесте…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b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http://img-fotki.yandex.ru/get/6204/110262152.137/0_72e0d_377f9e6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16023">
            <a:off x="249686" y="100989"/>
            <a:ext cx="3001332" cy="27676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5857876"/>
            <a:ext cx="6500858" cy="10001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Портрет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короля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Филиппа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IV</a:t>
            </a:r>
            <a:b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Мадрид)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Содержимое 8" descr="88266125_4085248_456pxRetrato_ecuestre_del_condeduque_de_Olivares_by_Diego_Velazqu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14290"/>
            <a:ext cx="4384438" cy="5768997"/>
          </a:xfrm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643578"/>
            <a:ext cx="8215370" cy="1000124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«Бахус»</a:t>
            </a:r>
            <a:br>
              <a:rPr lang="ru-RU" sz="3200" dirty="0" smtClean="0"/>
            </a:br>
            <a:r>
              <a:rPr lang="ru-RU" sz="3200" dirty="0" smtClean="0"/>
              <a:t>(1629)</a:t>
            </a:r>
            <a:endParaRPr lang="ru-RU" sz="3200" dirty="0"/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7284035" cy="5268931"/>
          </a:xfrm>
        </p:spPr>
      </p:pic>
    </p:spTree>
  </p:cSld>
  <p:clrMapOvr>
    <a:masterClrMapping/>
  </p:clrMapOvr>
  <p:transition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15370" cy="8572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«Королева Изабелла Бурбон на коне»</a:t>
            </a:r>
            <a:br>
              <a:rPr lang="ru-RU" sz="2800" dirty="0" smtClean="0"/>
            </a:br>
            <a:r>
              <a:rPr lang="ru-RU" sz="2800" dirty="0" smtClean="0"/>
              <a:t>(1634)</a:t>
            </a:r>
            <a:endParaRPr lang="ru-RU" sz="2800" dirty="0"/>
          </a:p>
        </p:txBody>
      </p:sp>
      <p:pic>
        <p:nvPicPr>
          <p:cNvPr id="4" name="Содержимое 3" descr="88266127_large_4085248_velazquezKoroleva_Izabella_Byrbon_na_kone_1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14290"/>
            <a:ext cx="5636648" cy="5459496"/>
          </a:xfrm>
        </p:spPr>
      </p:pic>
    </p:spTree>
  </p:cSld>
  <p:clrMapOvr>
    <a:masterClrMapping/>
  </p:clrMapOvr>
  <p:transition spd="med" advTm="6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Пряхи</a:t>
            </a:r>
            <a:r>
              <a:rPr lang="ru-RU" sz="2800" dirty="0" smtClean="0"/>
              <a:t>»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(второе название-«Миф об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Арахне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»)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Содержимое 5" descr="c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357166"/>
            <a:ext cx="7495062" cy="5226049"/>
          </a:xfrm>
        </p:spPr>
      </p:pic>
    </p:spTree>
  </p:cSld>
  <p:clrMapOvr>
    <a:masterClrMapping/>
  </p:clrMapOvr>
  <p:transition advTm="7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164</TotalTime>
  <Words>387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Золотой век в искусстве Испании (Родригес де Сильва Веласкес)</vt:lpstr>
      <vt:lpstr> </vt:lpstr>
      <vt:lpstr>«Золотой век» испанской живописи означен именами таких художников, как Франсиско Рибальта, Хусепе Рибера , Франсиско Сурбарана, Эстебана Мурильо и Веласкеса.</vt:lpstr>
      <vt:lpstr>Диего Веласкес (1599-1660)</vt:lpstr>
      <vt:lpstr>Живопись Веласкеса отличают острота наблюдений, смелость проникновения в характер модели, изысканность палитры и особое чувство гармонии. Парадные портреты далеких для нас людей поражают  умением художника не только передать характер человека, но и предугадать его судьбу, запечатлев все это в неуловимых чертах, в мимике, повороте головы, жесте…  </vt:lpstr>
      <vt:lpstr>Портрет короля Филиппа IV (Мадрид)</vt:lpstr>
      <vt:lpstr>«Бахус» (1629)</vt:lpstr>
      <vt:lpstr>«Королева Изабелла Бурбон на коне» (1634)</vt:lpstr>
      <vt:lpstr>«Пряхи»(второе название-«Миф об Арахне»)</vt:lpstr>
      <vt:lpstr>Слайд 10</vt:lpstr>
      <vt:lpstr>Портрет папы Иннокентия X (1650)</vt:lpstr>
      <vt:lpstr>«Менины» (1656)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Живописцы Испании</dc:title>
  <dc:creator>Admin</dc:creator>
  <cp:lastModifiedBy>Admin</cp:lastModifiedBy>
  <cp:revision>17</cp:revision>
  <dcterms:created xsi:type="dcterms:W3CDTF">2013-10-24T17:05:13Z</dcterms:created>
  <dcterms:modified xsi:type="dcterms:W3CDTF">2013-10-24T19:49:38Z</dcterms:modified>
</cp:coreProperties>
</file>