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diagrams/drawing1.xml" ContentType="application/vnd.ms-office.drawingml.diagramDrawing+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sldIdLst>
    <p:sldId id="257" r:id="rId2"/>
    <p:sldId id="258" r:id="rId3"/>
    <p:sldId id="260" r:id="rId4"/>
    <p:sldId id="261" r:id="rId5"/>
    <p:sldId id="262" r:id="rId6"/>
    <p:sldId id="263" r:id="rId7"/>
    <p:sldId id="264" r:id="rId8"/>
    <p:sldId id="265" r:id="rId9"/>
    <p:sldId id="266" r:id="rId10"/>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632" autoAdjust="0"/>
    <p:restoredTop sz="94624" autoAdjust="0"/>
  </p:normalViewPr>
  <p:slideViewPr>
    <p:cSldViewPr>
      <p:cViewPr varScale="1">
        <p:scale>
          <a:sx n="69" d="100"/>
          <a:sy n="69" d="100"/>
        </p:scale>
        <p:origin x="-1452"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D97EDC7-2F4B-4EF5-A5A8-F82A61BC14B4}" type="doc">
      <dgm:prSet loTypeId="urn:microsoft.com/office/officeart/2005/8/layout/bProcess3" loCatId="process" qsTypeId="urn:microsoft.com/office/officeart/2005/8/quickstyle/simple1" qsCatId="simple" csTypeId="urn:microsoft.com/office/officeart/2005/8/colors/accent1_2" csCatId="accent1" phldr="1"/>
      <dgm:spPr/>
      <dgm:t>
        <a:bodyPr/>
        <a:lstStyle/>
        <a:p>
          <a:endParaRPr lang="ru-RU"/>
        </a:p>
      </dgm:t>
    </dgm:pt>
    <dgm:pt modelId="{078346F6-AD11-40C9-B186-065501801CBC}">
      <dgm:prSet phldrT="[Текст]"/>
      <dgm:spPr/>
      <dgm:t>
        <a:bodyPr/>
        <a:lstStyle/>
        <a:p>
          <a:r>
            <a:rPr lang="ru-RU" b="0" i="0" dirty="0" smtClean="0"/>
            <a:t>Рівень промислового виробництва був відсунений до початку XX століття, тобто на 30 років назад.</a:t>
          </a:r>
          <a:endParaRPr lang="ru-RU" dirty="0"/>
        </a:p>
      </dgm:t>
    </dgm:pt>
    <dgm:pt modelId="{96C522A3-F621-41D4-BC2F-C0755066950C}" type="parTrans" cxnId="{B811C48C-2308-4271-9900-0D20C033F9C2}">
      <dgm:prSet/>
      <dgm:spPr/>
      <dgm:t>
        <a:bodyPr/>
        <a:lstStyle/>
        <a:p>
          <a:endParaRPr lang="ru-RU"/>
        </a:p>
      </dgm:t>
    </dgm:pt>
    <dgm:pt modelId="{E0D4E971-026E-4A3E-8A06-011848ECC1F8}" type="sibTrans" cxnId="{B811C48C-2308-4271-9900-0D20C033F9C2}">
      <dgm:prSet/>
      <dgm:spPr/>
      <dgm:t>
        <a:bodyPr/>
        <a:lstStyle/>
        <a:p>
          <a:endParaRPr lang="ru-RU" dirty="0"/>
        </a:p>
      </dgm:t>
    </dgm:pt>
    <dgm:pt modelId="{8A95A61A-14EF-4D46-AE2D-B9B93E26B86C}">
      <dgm:prSet phldrT="[Текст]"/>
      <dgm:spPr/>
      <dgm:t>
        <a:bodyPr/>
        <a:lstStyle/>
        <a:p>
          <a:r>
            <a:rPr lang="ru-RU" b="0" i="0" dirty="0" smtClean="0"/>
            <a:t>У країнах Західної Європи нараховувалось до 30 мільйонів безробітних</a:t>
          </a:r>
          <a:endParaRPr lang="ru-RU" dirty="0"/>
        </a:p>
      </dgm:t>
    </dgm:pt>
    <dgm:pt modelId="{2F1BFD07-59FE-4807-9319-9B79FB632AA3}" type="parTrans" cxnId="{4869684B-4A4D-4BB1-90AA-638EFAA5AE94}">
      <dgm:prSet/>
      <dgm:spPr/>
      <dgm:t>
        <a:bodyPr/>
        <a:lstStyle/>
        <a:p>
          <a:endParaRPr lang="ru-RU"/>
        </a:p>
      </dgm:t>
    </dgm:pt>
    <dgm:pt modelId="{B0C2D768-1392-4B8E-A7E0-A2CA8F4DCE67}" type="sibTrans" cxnId="{4869684B-4A4D-4BB1-90AA-638EFAA5AE94}">
      <dgm:prSet/>
      <dgm:spPr/>
      <dgm:t>
        <a:bodyPr/>
        <a:lstStyle/>
        <a:p>
          <a:endParaRPr lang="ru-RU" dirty="0"/>
        </a:p>
      </dgm:t>
    </dgm:pt>
    <dgm:pt modelId="{8F12DE7D-1F05-4BFC-A8D3-2A8DF61CB36B}">
      <dgm:prSet phldrT="[Текст]"/>
      <dgm:spPr/>
      <dgm:t>
        <a:bodyPr/>
        <a:lstStyle/>
        <a:p>
          <a:r>
            <a:rPr lang="ru-RU" b="0" i="0" dirty="0" smtClean="0"/>
            <a:t>Погіршилось становище фермерів, дрібних підприємців, представників середнього класу. Багато людей опинилося за межею бідності.</a:t>
          </a:r>
          <a:endParaRPr lang="ru-RU" dirty="0"/>
        </a:p>
      </dgm:t>
    </dgm:pt>
    <dgm:pt modelId="{7452216D-6D59-4E45-BBD4-0749CDAE0675}" type="parTrans" cxnId="{C7DC4418-C387-4DA0-B6E1-2A3E7D3BFEF0}">
      <dgm:prSet/>
      <dgm:spPr/>
      <dgm:t>
        <a:bodyPr/>
        <a:lstStyle/>
        <a:p>
          <a:endParaRPr lang="ru-RU"/>
        </a:p>
      </dgm:t>
    </dgm:pt>
    <dgm:pt modelId="{1B0266C9-9D22-425E-A013-2639319F0357}" type="sibTrans" cxnId="{C7DC4418-C387-4DA0-B6E1-2A3E7D3BFEF0}">
      <dgm:prSet/>
      <dgm:spPr/>
      <dgm:t>
        <a:bodyPr/>
        <a:lstStyle/>
        <a:p>
          <a:endParaRPr lang="ru-RU" dirty="0"/>
        </a:p>
      </dgm:t>
    </dgm:pt>
    <dgm:pt modelId="{0DC2A446-7F2E-4F88-9351-F09F2D7652A3}">
      <dgm:prSet phldrT="[Текст]"/>
      <dgm:spPr/>
      <dgm:t>
        <a:bodyPr/>
        <a:lstStyle/>
        <a:p>
          <a:r>
            <a:rPr lang="ru-RU" b="0" i="0" dirty="0" smtClean="0"/>
            <a:t>Значно збільшилась популярність як ліворадикальних (комуністичних), так і праворадикальних (фашистських та радикально-націоналістничних) партій. Так, наприклад, у Німеччині владу здобула Націонал-соціалістична німецька робітнича партія на чолі з Адольфом Гітлером.</a:t>
          </a:r>
          <a:endParaRPr lang="ru-RU" dirty="0"/>
        </a:p>
      </dgm:t>
    </dgm:pt>
    <dgm:pt modelId="{AF5C0169-084E-4222-A81A-6ED10E2A53DA}" type="parTrans" cxnId="{85F4B18A-BFE9-47E5-9BE0-C8E848CDB0ED}">
      <dgm:prSet/>
      <dgm:spPr/>
      <dgm:t>
        <a:bodyPr/>
        <a:lstStyle/>
        <a:p>
          <a:endParaRPr lang="ru-RU"/>
        </a:p>
      </dgm:t>
    </dgm:pt>
    <dgm:pt modelId="{91EE2F9F-9B68-4CE3-A86B-7B010F8CA2B8}" type="sibTrans" cxnId="{85F4B18A-BFE9-47E5-9BE0-C8E848CDB0ED}">
      <dgm:prSet/>
      <dgm:spPr/>
      <dgm:t>
        <a:bodyPr/>
        <a:lstStyle/>
        <a:p>
          <a:endParaRPr lang="ru-RU" dirty="0"/>
        </a:p>
      </dgm:t>
    </dgm:pt>
    <dgm:pt modelId="{A677FDF3-7899-420F-A363-29D7AD3C5098}" type="pres">
      <dgm:prSet presAssocID="{5D97EDC7-2F4B-4EF5-A5A8-F82A61BC14B4}" presName="Name0" presStyleCnt="0">
        <dgm:presLayoutVars>
          <dgm:dir/>
          <dgm:resizeHandles val="exact"/>
        </dgm:presLayoutVars>
      </dgm:prSet>
      <dgm:spPr/>
      <dgm:t>
        <a:bodyPr/>
        <a:lstStyle/>
        <a:p>
          <a:endParaRPr lang="ru-RU"/>
        </a:p>
      </dgm:t>
    </dgm:pt>
    <dgm:pt modelId="{30A29DE5-5860-4784-9E27-8760D5A9CB63}" type="pres">
      <dgm:prSet presAssocID="{078346F6-AD11-40C9-B186-065501801CBC}" presName="node" presStyleLbl="node1" presStyleIdx="0" presStyleCnt="4">
        <dgm:presLayoutVars>
          <dgm:bulletEnabled val="1"/>
        </dgm:presLayoutVars>
      </dgm:prSet>
      <dgm:spPr/>
      <dgm:t>
        <a:bodyPr/>
        <a:lstStyle/>
        <a:p>
          <a:endParaRPr lang="ru-RU"/>
        </a:p>
      </dgm:t>
    </dgm:pt>
    <dgm:pt modelId="{D74F9D36-7E3B-4221-820B-DC60BB9024D7}" type="pres">
      <dgm:prSet presAssocID="{E0D4E971-026E-4A3E-8A06-011848ECC1F8}" presName="sibTrans" presStyleLbl="sibTrans1D1" presStyleIdx="0" presStyleCnt="3"/>
      <dgm:spPr/>
      <dgm:t>
        <a:bodyPr/>
        <a:lstStyle/>
        <a:p>
          <a:endParaRPr lang="ru-RU"/>
        </a:p>
      </dgm:t>
    </dgm:pt>
    <dgm:pt modelId="{66E48B82-B63F-48A6-B33F-E92AFF16AAE1}" type="pres">
      <dgm:prSet presAssocID="{E0D4E971-026E-4A3E-8A06-011848ECC1F8}" presName="connectorText" presStyleLbl="sibTrans1D1" presStyleIdx="0" presStyleCnt="3"/>
      <dgm:spPr/>
      <dgm:t>
        <a:bodyPr/>
        <a:lstStyle/>
        <a:p>
          <a:endParaRPr lang="ru-RU"/>
        </a:p>
      </dgm:t>
    </dgm:pt>
    <dgm:pt modelId="{204EEF06-3DA7-4ED0-8A13-B4E2CECE7C0C}" type="pres">
      <dgm:prSet presAssocID="{8A95A61A-14EF-4D46-AE2D-B9B93E26B86C}" presName="node" presStyleLbl="node1" presStyleIdx="1" presStyleCnt="4">
        <dgm:presLayoutVars>
          <dgm:bulletEnabled val="1"/>
        </dgm:presLayoutVars>
      </dgm:prSet>
      <dgm:spPr/>
      <dgm:t>
        <a:bodyPr/>
        <a:lstStyle/>
        <a:p>
          <a:endParaRPr lang="ru-RU"/>
        </a:p>
      </dgm:t>
    </dgm:pt>
    <dgm:pt modelId="{DF18576D-0274-46B6-80F7-A817DD812E6E}" type="pres">
      <dgm:prSet presAssocID="{B0C2D768-1392-4B8E-A7E0-A2CA8F4DCE67}" presName="sibTrans" presStyleLbl="sibTrans1D1" presStyleIdx="1" presStyleCnt="3"/>
      <dgm:spPr/>
      <dgm:t>
        <a:bodyPr/>
        <a:lstStyle/>
        <a:p>
          <a:endParaRPr lang="ru-RU"/>
        </a:p>
      </dgm:t>
    </dgm:pt>
    <dgm:pt modelId="{111501CF-66E1-499D-A49D-7D677483B27C}" type="pres">
      <dgm:prSet presAssocID="{B0C2D768-1392-4B8E-A7E0-A2CA8F4DCE67}" presName="connectorText" presStyleLbl="sibTrans1D1" presStyleIdx="1" presStyleCnt="3"/>
      <dgm:spPr/>
      <dgm:t>
        <a:bodyPr/>
        <a:lstStyle/>
        <a:p>
          <a:endParaRPr lang="ru-RU"/>
        </a:p>
      </dgm:t>
    </dgm:pt>
    <dgm:pt modelId="{C59042FD-5738-4C2A-93DC-C3C37CAE2897}" type="pres">
      <dgm:prSet presAssocID="{8F12DE7D-1F05-4BFC-A8D3-2A8DF61CB36B}" presName="node" presStyleLbl="node1" presStyleIdx="2" presStyleCnt="4">
        <dgm:presLayoutVars>
          <dgm:bulletEnabled val="1"/>
        </dgm:presLayoutVars>
      </dgm:prSet>
      <dgm:spPr/>
      <dgm:t>
        <a:bodyPr/>
        <a:lstStyle/>
        <a:p>
          <a:endParaRPr lang="ru-RU"/>
        </a:p>
      </dgm:t>
    </dgm:pt>
    <dgm:pt modelId="{7B757A98-6E86-4B78-B82F-3099872D0A64}" type="pres">
      <dgm:prSet presAssocID="{1B0266C9-9D22-425E-A013-2639319F0357}" presName="sibTrans" presStyleLbl="sibTrans1D1" presStyleIdx="2" presStyleCnt="3"/>
      <dgm:spPr/>
      <dgm:t>
        <a:bodyPr/>
        <a:lstStyle/>
        <a:p>
          <a:endParaRPr lang="ru-RU"/>
        </a:p>
      </dgm:t>
    </dgm:pt>
    <dgm:pt modelId="{9C4740F8-2504-4C34-BBD6-31BF37967164}" type="pres">
      <dgm:prSet presAssocID="{1B0266C9-9D22-425E-A013-2639319F0357}" presName="connectorText" presStyleLbl="sibTrans1D1" presStyleIdx="2" presStyleCnt="3"/>
      <dgm:spPr/>
      <dgm:t>
        <a:bodyPr/>
        <a:lstStyle/>
        <a:p>
          <a:endParaRPr lang="ru-RU"/>
        </a:p>
      </dgm:t>
    </dgm:pt>
    <dgm:pt modelId="{FC2F2384-9874-448F-801C-95AA6A82DF45}" type="pres">
      <dgm:prSet presAssocID="{0DC2A446-7F2E-4F88-9351-F09F2D7652A3}" presName="node" presStyleLbl="node1" presStyleIdx="3" presStyleCnt="4">
        <dgm:presLayoutVars>
          <dgm:bulletEnabled val="1"/>
        </dgm:presLayoutVars>
      </dgm:prSet>
      <dgm:spPr/>
      <dgm:t>
        <a:bodyPr/>
        <a:lstStyle/>
        <a:p>
          <a:endParaRPr lang="ru-RU"/>
        </a:p>
      </dgm:t>
    </dgm:pt>
  </dgm:ptLst>
  <dgm:cxnLst>
    <dgm:cxn modelId="{D2D8AD2A-6F72-4A8E-926D-E9F416FFFA2A}" type="presOf" srcId="{5D97EDC7-2F4B-4EF5-A5A8-F82A61BC14B4}" destId="{A677FDF3-7899-420F-A363-29D7AD3C5098}" srcOrd="0" destOrd="0" presId="urn:microsoft.com/office/officeart/2005/8/layout/bProcess3"/>
    <dgm:cxn modelId="{CA8339EE-C8FA-4044-B407-0A0B0D915C15}" type="presOf" srcId="{B0C2D768-1392-4B8E-A7E0-A2CA8F4DCE67}" destId="{DF18576D-0274-46B6-80F7-A817DD812E6E}" srcOrd="0" destOrd="0" presId="urn:microsoft.com/office/officeart/2005/8/layout/bProcess3"/>
    <dgm:cxn modelId="{9EBBAA4D-8DA1-453D-A870-516E39E13EF1}" type="presOf" srcId="{0DC2A446-7F2E-4F88-9351-F09F2D7652A3}" destId="{FC2F2384-9874-448F-801C-95AA6A82DF45}" srcOrd="0" destOrd="0" presId="urn:microsoft.com/office/officeart/2005/8/layout/bProcess3"/>
    <dgm:cxn modelId="{52DB88F5-1732-4797-8B6E-D89BD3C0E874}" type="presOf" srcId="{8F12DE7D-1F05-4BFC-A8D3-2A8DF61CB36B}" destId="{C59042FD-5738-4C2A-93DC-C3C37CAE2897}" srcOrd="0" destOrd="0" presId="urn:microsoft.com/office/officeart/2005/8/layout/bProcess3"/>
    <dgm:cxn modelId="{3DE87AF1-F6FA-48CE-9AEB-E6500520EA41}" type="presOf" srcId="{078346F6-AD11-40C9-B186-065501801CBC}" destId="{30A29DE5-5860-4784-9E27-8760D5A9CB63}" srcOrd="0" destOrd="0" presId="urn:microsoft.com/office/officeart/2005/8/layout/bProcess3"/>
    <dgm:cxn modelId="{4869684B-4A4D-4BB1-90AA-638EFAA5AE94}" srcId="{5D97EDC7-2F4B-4EF5-A5A8-F82A61BC14B4}" destId="{8A95A61A-14EF-4D46-AE2D-B9B93E26B86C}" srcOrd="1" destOrd="0" parTransId="{2F1BFD07-59FE-4807-9319-9B79FB632AA3}" sibTransId="{B0C2D768-1392-4B8E-A7E0-A2CA8F4DCE67}"/>
    <dgm:cxn modelId="{C7DC4418-C387-4DA0-B6E1-2A3E7D3BFEF0}" srcId="{5D97EDC7-2F4B-4EF5-A5A8-F82A61BC14B4}" destId="{8F12DE7D-1F05-4BFC-A8D3-2A8DF61CB36B}" srcOrd="2" destOrd="0" parTransId="{7452216D-6D59-4E45-BBD4-0749CDAE0675}" sibTransId="{1B0266C9-9D22-425E-A013-2639319F0357}"/>
    <dgm:cxn modelId="{E021E477-F3EE-4735-B7B3-F5A18F47DD98}" type="presOf" srcId="{1B0266C9-9D22-425E-A013-2639319F0357}" destId="{7B757A98-6E86-4B78-B82F-3099872D0A64}" srcOrd="0" destOrd="0" presId="urn:microsoft.com/office/officeart/2005/8/layout/bProcess3"/>
    <dgm:cxn modelId="{E3F27BBE-5697-464C-8218-6BC9C504A0E4}" type="presOf" srcId="{E0D4E971-026E-4A3E-8A06-011848ECC1F8}" destId="{66E48B82-B63F-48A6-B33F-E92AFF16AAE1}" srcOrd="1" destOrd="0" presId="urn:microsoft.com/office/officeart/2005/8/layout/bProcess3"/>
    <dgm:cxn modelId="{B811C48C-2308-4271-9900-0D20C033F9C2}" srcId="{5D97EDC7-2F4B-4EF5-A5A8-F82A61BC14B4}" destId="{078346F6-AD11-40C9-B186-065501801CBC}" srcOrd="0" destOrd="0" parTransId="{96C522A3-F621-41D4-BC2F-C0755066950C}" sibTransId="{E0D4E971-026E-4A3E-8A06-011848ECC1F8}"/>
    <dgm:cxn modelId="{2AB2877E-DB32-4665-BE39-47D97B7BF164}" type="presOf" srcId="{E0D4E971-026E-4A3E-8A06-011848ECC1F8}" destId="{D74F9D36-7E3B-4221-820B-DC60BB9024D7}" srcOrd="0" destOrd="0" presId="urn:microsoft.com/office/officeart/2005/8/layout/bProcess3"/>
    <dgm:cxn modelId="{85F4B18A-BFE9-47E5-9BE0-C8E848CDB0ED}" srcId="{5D97EDC7-2F4B-4EF5-A5A8-F82A61BC14B4}" destId="{0DC2A446-7F2E-4F88-9351-F09F2D7652A3}" srcOrd="3" destOrd="0" parTransId="{AF5C0169-084E-4222-A81A-6ED10E2A53DA}" sibTransId="{91EE2F9F-9B68-4CE3-A86B-7B010F8CA2B8}"/>
    <dgm:cxn modelId="{B07A663E-F46E-41BB-973B-FFF58EC3751D}" type="presOf" srcId="{B0C2D768-1392-4B8E-A7E0-A2CA8F4DCE67}" destId="{111501CF-66E1-499D-A49D-7D677483B27C}" srcOrd="1" destOrd="0" presId="urn:microsoft.com/office/officeart/2005/8/layout/bProcess3"/>
    <dgm:cxn modelId="{45B15F02-300B-49F9-B876-C034530D669D}" type="presOf" srcId="{8A95A61A-14EF-4D46-AE2D-B9B93E26B86C}" destId="{204EEF06-3DA7-4ED0-8A13-B4E2CECE7C0C}" srcOrd="0" destOrd="0" presId="urn:microsoft.com/office/officeart/2005/8/layout/bProcess3"/>
    <dgm:cxn modelId="{4B5AF3F2-212F-44F3-A5A2-522B1D48FC37}" type="presOf" srcId="{1B0266C9-9D22-425E-A013-2639319F0357}" destId="{9C4740F8-2504-4C34-BBD6-31BF37967164}" srcOrd="1" destOrd="0" presId="urn:microsoft.com/office/officeart/2005/8/layout/bProcess3"/>
    <dgm:cxn modelId="{166788F9-1D1E-4925-BE51-0A65E497C144}" type="presParOf" srcId="{A677FDF3-7899-420F-A363-29D7AD3C5098}" destId="{30A29DE5-5860-4784-9E27-8760D5A9CB63}" srcOrd="0" destOrd="0" presId="urn:microsoft.com/office/officeart/2005/8/layout/bProcess3"/>
    <dgm:cxn modelId="{06AC7069-EB62-4AE6-BC92-48E0EA9B45C6}" type="presParOf" srcId="{A677FDF3-7899-420F-A363-29D7AD3C5098}" destId="{D74F9D36-7E3B-4221-820B-DC60BB9024D7}" srcOrd="1" destOrd="0" presId="urn:microsoft.com/office/officeart/2005/8/layout/bProcess3"/>
    <dgm:cxn modelId="{B1435D49-A5BA-4FCB-9436-2F69144E3A1A}" type="presParOf" srcId="{D74F9D36-7E3B-4221-820B-DC60BB9024D7}" destId="{66E48B82-B63F-48A6-B33F-E92AFF16AAE1}" srcOrd="0" destOrd="0" presId="urn:microsoft.com/office/officeart/2005/8/layout/bProcess3"/>
    <dgm:cxn modelId="{14A59D6E-2862-475D-B4C9-8F28E3137220}" type="presParOf" srcId="{A677FDF3-7899-420F-A363-29D7AD3C5098}" destId="{204EEF06-3DA7-4ED0-8A13-B4E2CECE7C0C}" srcOrd="2" destOrd="0" presId="urn:microsoft.com/office/officeart/2005/8/layout/bProcess3"/>
    <dgm:cxn modelId="{0D4CDF9D-98E3-4453-8CF1-7BA7F7E2E1AC}" type="presParOf" srcId="{A677FDF3-7899-420F-A363-29D7AD3C5098}" destId="{DF18576D-0274-46B6-80F7-A817DD812E6E}" srcOrd="3" destOrd="0" presId="urn:microsoft.com/office/officeart/2005/8/layout/bProcess3"/>
    <dgm:cxn modelId="{04780E24-5FF7-4F14-BA6C-D1D6FEC6E089}" type="presParOf" srcId="{DF18576D-0274-46B6-80F7-A817DD812E6E}" destId="{111501CF-66E1-499D-A49D-7D677483B27C}" srcOrd="0" destOrd="0" presId="urn:microsoft.com/office/officeart/2005/8/layout/bProcess3"/>
    <dgm:cxn modelId="{A5A5FA49-1DD0-40A5-B16A-0AAE0ADF5B7C}" type="presParOf" srcId="{A677FDF3-7899-420F-A363-29D7AD3C5098}" destId="{C59042FD-5738-4C2A-93DC-C3C37CAE2897}" srcOrd="4" destOrd="0" presId="urn:microsoft.com/office/officeart/2005/8/layout/bProcess3"/>
    <dgm:cxn modelId="{E6715EE6-D36F-4D68-9EFA-EBB7AC731174}" type="presParOf" srcId="{A677FDF3-7899-420F-A363-29D7AD3C5098}" destId="{7B757A98-6E86-4B78-B82F-3099872D0A64}" srcOrd="5" destOrd="0" presId="urn:microsoft.com/office/officeart/2005/8/layout/bProcess3"/>
    <dgm:cxn modelId="{ED63AAE3-B5E2-4AC6-B2C1-BFB9B95EF1D7}" type="presParOf" srcId="{7B757A98-6E86-4B78-B82F-3099872D0A64}" destId="{9C4740F8-2504-4C34-BBD6-31BF37967164}" srcOrd="0" destOrd="0" presId="urn:microsoft.com/office/officeart/2005/8/layout/bProcess3"/>
    <dgm:cxn modelId="{894B1EEA-E721-4471-9B11-38EE868621FF}" type="presParOf" srcId="{A677FDF3-7899-420F-A363-29D7AD3C5098}" destId="{FC2F2384-9874-448F-801C-95AA6A82DF45}" srcOrd="6" destOrd="0" presId="urn:microsoft.com/office/officeart/2005/8/layout/bProcess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D74F9D36-7E3B-4221-820B-DC60BB9024D7}">
      <dsp:nvSpPr>
        <dsp:cNvPr id="0" name=""/>
        <dsp:cNvSpPr/>
      </dsp:nvSpPr>
      <dsp:spPr>
        <a:xfrm>
          <a:off x="3977713" y="904103"/>
          <a:ext cx="697173" cy="91440"/>
        </a:xfrm>
        <a:custGeom>
          <a:avLst/>
          <a:gdLst/>
          <a:ahLst/>
          <a:cxnLst/>
          <a:rect l="0" t="0" r="0" b="0"/>
          <a:pathLst>
            <a:path>
              <a:moveTo>
                <a:pt x="0" y="45720"/>
              </a:moveTo>
              <a:lnTo>
                <a:pt x="697173" y="45720"/>
              </a:lnTo>
            </a:path>
          </a:pathLst>
        </a:custGeom>
        <a:noFill/>
        <a:ln w="10000"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ru-RU" sz="500" kern="1200" dirty="0"/>
        </a:p>
      </dsp:txBody>
      <dsp:txXfrm>
        <a:off x="4308105" y="946184"/>
        <a:ext cx="36388" cy="7277"/>
      </dsp:txXfrm>
    </dsp:sp>
    <dsp:sp modelId="{30A29DE5-5860-4784-9E27-8760D5A9CB63}">
      <dsp:nvSpPr>
        <dsp:cNvPr id="0" name=""/>
        <dsp:cNvSpPr/>
      </dsp:nvSpPr>
      <dsp:spPr>
        <a:xfrm>
          <a:off x="815278" y="553"/>
          <a:ext cx="3164234" cy="189854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2456" tIns="92456" rIns="92456" bIns="92456" numCol="1" spcCol="1270" anchor="ctr" anchorCtr="0">
          <a:noAutofit/>
        </a:bodyPr>
        <a:lstStyle/>
        <a:p>
          <a:pPr lvl="0" algn="ctr" defTabSz="577850">
            <a:lnSpc>
              <a:spcPct val="90000"/>
            </a:lnSpc>
            <a:spcBef>
              <a:spcPct val="0"/>
            </a:spcBef>
            <a:spcAft>
              <a:spcPct val="35000"/>
            </a:spcAft>
          </a:pPr>
          <a:r>
            <a:rPr lang="ru-RU" sz="1300" b="0" i="0" kern="1200" dirty="0" smtClean="0"/>
            <a:t>Рівень промислового виробництва був відсунений до початку XX століття, тобто на 30 років назад.</a:t>
          </a:r>
          <a:endParaRPr lang="ru-RU" sz="1300" kern="1200" dirty="0"/>
        </a:p>
      </dsp:txBody>
      <dsp:txXfrm>
        <a:off x="815278" y="553"/>
        <a:ext cx="3164234" cy="1898540"/>
      </dsp:txXfrm>
    </dsp:sp>
    <dsp:sp modelId="{DF18576D-0274-46B6-80F7-A817DD812E6E}">
      <dsp:nvSpPr>
        <dsp:cNvPr id="0" name=""/>
        <dsp:cNvSpPr/>
      </dsp:nvSpPr>
      <dsp:spPr>
        <a:xfrm>
          <a:off x="2397395" y="1897294"/>
          <a:ext cx="3892008" cy="697173"/>
        </a:xfrm>
        <a:custGeom>
          <a:avLst/>
          <a:gdLst/>
          <a:ahLst/>
          <a:cxnLst/>
          <a:rect l="0" t="0" r="0" b="0"/>
          <a:pathLst>
            <a:path>
              <a:moveTo>
                <a:pt x="3892008" y="0"/>
              </a:moveTo>
              <a:lnTo>
                <a:pt x="3892008" y="365686"/>
              </a:lnTo>
              <a:lnTo>
                <a:pt x="0" y="365686"/>
              </a:lnTo>
              <a:lnTo>
                <a:pt x="0" y="697173"/>
              </a:lnTo>
            </a:path>
          </a:pathLst>
        </a:custGeom>
        <a:noFill/>
        <a:ln w="10000"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ru-RU" sz="500" kern="1200" dirty="0"/>
        </a:p>
      </dsp:txBody>
      <dsp:txXfrm>
        <a:off x="4244413" y="2242242"/>
        <a:ext cx="197973" cy="7277"/>
      </dsp:txXfrm>
    </dsp:sp>
    <dsp:sp modelId="{204EEF06-3DA7-4ED0-8A13-B4E2CECE7C0C}">
      <dsp:nvSpPr>
        <dsp:cNvPr id="0" name=""/>
        <dsp:cNvSpPr/>
      </dsp:nvSpPr>
      <dsp:spPr>
        <a:xfrm>
          <a:off x="4707286" y="553"/>
          <a:ext cx="3164234" cy="189854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2456" tIns="92456" rIns="92456" bIns="92456" numCol="1" spcCol="1270" anchor="ctr" anchorCtr="0">
          <a:noAutofit/>
        </a:bodyPr>
        <a:lstStyle/>
        <a:p>
          <a:pPr lvl="0" algn="ctr" defTabSz="577850">
            <a:lnSpc>
              <a:spcPct val="90000"/>
            </a:lnSpc>
            <a:spcBef>
              <a:spcPct val="0"/>
            </a:spcBef>
            <a:spcAft>
              <a:spcPct val="35000"/>
            </a:spcAft>
          </a:pPr>
          <a:r>
            <a:rPr lang="ru-RU" sz="1300" b="0" i="0" kern="1200" dirty="0" smtClean="0"/>
            <a:t>У країнах Західної Європи нараховувалось до 30 мільйонів безробітних</a:t>
          </a:r>
          <a:endParaRPr lang="ru-RU" sz="1300" kern="1200" dirty="0"/>
        </a:p>
      </dsp:txBody>
      <dsp:txXfrm>
        <a:off x="4707286" y="553"/>
        <a:ext cx="3164234" cy="1898540"/>
      </dsp:txXfrm>
    </dsp:sp>
    <dsp:sp modelId="{7B757A98-6E86-4B78-B82F-3099872D0A64}">
      <dsp:nvSpPr>
        <dsp:cNvPr id="0" name=""/>
        <dsp:cNvSpPr/>
      </dsp:nvSpPr>
      <dsp:spPr>
        <a:xfrm>
          <a:off x="3977713" y="3530418"/>
          <a:ext cx="697173" cy="91440"/>
        </a:xfrm>
        <a:custGeom>
          <a:avLst/>
          <a:gdLst/>
          <a:ahLst/>
          <a:cxnLst/>
          <a:rect l="0" t="0" r="0" b="0"/>
          <a:pathLst>
            <a:path>
              <a:moveTo>
                <a:pt x="0" y="45720"/>
              </a:moveTo>
              <a:lnTo>
                <a:pt x="697173" y="45720"/>
              </a:lnTo>
            </a:path>
          </a:pathLst>
        </a:custGeom>
        <a:noFill/>
        <a:ln w="10000"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ru-RU" sz="500" kern="1200" dirty="0"/>
        </a:p>
      </dsp:txBody>
      <dsp:txXfrm>
        <a:off x="4308105" y="3572499"/>
        <a:ext cx="36388" cy="7277"/>
      </dsp:txXfrm>
    </dsp:sp>
    <dsp:sp modelId="{C59042FD-5738-4C2A-93DC-C3C37CAE2897}">
      <dsp:nvSpPr>
        <dsp:cNvPr id="0" name=""/>
        <dsp:cNvSpPr/>
      </dsp:nvSpPr>
      <dsp:spPr>
        <a:xfrm>
          <a:off x="815278" y="2626867"/>
          <a:ext cx="3164234" cy="189854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2456" tIns="92456" rIns="92456" bIns="92456" numCol="1" spcCol="1270" anchor="ctr" anchorCtr="0">
          <a:noAutofit/>
        </a:bodyPr>
        <a:lstStyle/>
        <a:p>
          <a:pPr lvl="0" algn="ctr" defTabSz="577850">
            <a:lnSpc>
              <a:spcPct val="90000"/>
            </a:lnSpc>
            <a:spcBef>
              <a:spcPct val="0"/>
            </a:spcBef>
            <a:spcAft>
              <a:spcPct val="35000"/>
            </a:spcAft>
          </a:pPr>
          <a:r>
            <a:rPr lang="ru-RU" sz="1300" b="0" i="0" kern="1200" dirty="0" smtClean="0"/>
            <a:t>Погіршилось становище фермерів, дрібних підприємців, представників середнього класу. Багато людей опинилося за межею бідності.</a:t>
          </a:r>
          <a:endParaRPr lang="ru-RU" sz="1300" kern="1200" dirty="0"/>
        </a:p>
      </dsp:txBody>
      <dsp:txXfrm>
        <a:off x="815278" y="2626867"/>
        <a:ext cx="3164234" cy="1898540"/>
      </dsp:txXfrm>
    </dsp:sp>
    <dsp:sp modelId="{FC2F2384-9874-448F-801C-95AA6A82DF45}">
      <dsp:nvSpPr>
        <dsp:cNvPr id="0" name=""/>
        <dsp:cNvSpPr/>
      </dsp:nvSpPr>
      <dsp:spPr>
        <a:xfrm>
          <a:off x="4707286" y="2626867"/>
          <a:ext cx="3164234" cy="189854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2456" tIns="92456" rIns="92456" bIns="92456" numCol="1" spcCol="1270" anchor="ctr" anchorCtr="0">
          <a:noAutofit/>
        </a:bodyPr>
        <a:lstStyle/>
        <a:p>
          <a:pPr lvl="0" algn="ctr" defTabSz="577850">
            <a:lnSpc>
              <a:spcPct val="90000"/>
            </a:lnSpc>
            <a:spcBef>
              <a:spcPct val="0"/>
            </a:spcBef>
            <a:spcAft>
              <a:spcPct val="35000"/>
            </a:spcAft>
          </a:pPr>
          <a:r>
            <a:rPr lang="ru-RU" sz="1300" b="0" i="0" kern="1200" dirty="0" smtClean="0"/>
            <a:t>Значно збільшилась популярність як ліворадикальних (комуністичних), так і праворадикальних (фашистських та радикально-націоналістничних) партій. Так, наприклад, у Німеччині владу здобула Націонал-соціалістична німецька робітнича партія на чолі з Адольфом Гітлером.</a:t>
          </a:r>
          <a:endParaRPr lang="ru-RU" sz="1300" kern="1200" dirty="0"/>
        </a:p>
      </dsp:txBody>
      <dsp:txXfrm>
        <a:off x="4707286" y="2626867"/>
        <a:ext cx="3164234" cy="1898540"/>
      </dsp:txXfrm>
    </dsp:sp>
  </dsp:spTree>
</dsp:drawing>
</file>

<file path=ppt/diagrams/layout1.xml><?xml version="1.0" encoding="utf-8"?>
<dgm:layoutDef xmlns:dgm="http://schemas.openxmlformats.org/drawingml/2006/diagram" xmlns:a="http://schemas.openxmlformats.org/drawingml/2006/main" uniqueId="urn:microsoft.com/office/officeart/2005/8/layout/bProcess3">
  <dgm:title val=""/>
  <dgm:desc val=""/>
  <dgm:catLst>
    <dgm:cat type="process" pri="18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Lst>
        <dgm:ruleLst>
          <dgm:rule type="primFontSz" val="5"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7" name="Прямая соединительная линия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Заголовок 28"/>
          <p:cNvSpPr>
            <a:spLocks noGrp="1"/>
          </p:cNvSpPr>
          <p:nvPr>
            <p:ph type="ctrTitle"/>
          </p:nvPr>
        </p:nvSpPr>
        <p:spPr>
          <a:xfrm>
            <a:off x="381000" y="4853411"/>
            <a:ext cx="8458200" cy="1222375"/>
          </a:xfrm>
        </p:spPr>
        <p:txBody>
          <a:bodyPr anchor="t"/>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16" name="Дата 15"/>
          <p:cNvSpPr>
            <a:spLocks noGrp="1"/>
          </p:cNvSpPr>
          <p:nvPr>
            <p:ph type="dt" sz="half" idx="10"/>
          </p:nvPr>
        </p:nvSpPr>
        <p:spPr/>
        <p:txBody>
          <a:bodyPr/>
          <a:lstStyle/>
          <a:p>
            <a:fld id="{5B106E36-FD25-4E2D-B0AA-010F637433A0}" type="datetimeFigureOut">
              <a:rPr lang="ru-RU" smtClean="0"/>
              <a:pPr/>
              <a:t>19.12.2012</a:t>
            </a:fld>
            <a:endParaRPr lang="ru-RU" dirty="0"/>
          </a:p>
        </p:txBody>
      </p:sp>
      <p:sp>
        <p:nvSpPr>
          <p:cNvPr id="2" name="Нижний колонтитул 1"/>
          <p:cNvSpPr>
            <a:spLocks noGrp="1"/>
          </p:cNvSpPr>
          <p:nvPr>
            <p:ph type="ftr" sz="quarter" idx="11"/>
          </p:nvPr>
        </p:nvSpPr>
        <p:spPr/>
        <p:txBody>
          <a:bodyPr/>
          <a:lstStyle/>
          <a:p>
            <a:endParaRPr lang="ru-RU" dirty="0"/>
          </a:p>
        </p:txBody>
      </p:sp>
      <p:sp>
        <p:nvSpPr>
          <p:cNvPr id="15" name="Номер слайда 14"/>
          <p:cNvSpPr>
            <a:spLocks noGrp="1"/>
          </p:cNvSpPr>
          <p:nvPr>
            <p:ph type="sldNum" sz="quarter" idx="12"/>
          </p:nvPr>
        </p:nvSpPr>
        <p:spPr>
          <a:xfrm>
            <a:off x="8229600" y="6473952"/>
            <a:ext cx="758952" cy="246888"/>
          </a:xfrm>
        </p:spPr>
        <p:txBody>
          <a:bodyPr/>
          <a:lstStyle/>
          <a:p>
            <a:fld id="{725C68B6-61C2-468F-89AB-4B9F7531AA68}" type="slidenum">
              <a:rPr lang="ru-RU" smtClean="0"/>
              <a:pPr/>
              <a:t>‹#›</a:t>
            </a:fld>
            <a:endParaRPr lang="ru-R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19.12.2012</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58000" y="549276"/>
            <a:ext cx="18288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549276"/>
            <a:ext cx="62484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19.12.2012</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2" name="Заголовок 21"/>
          <p:cNvSpPr>
            <a:spLocks noGrp="1"/>
          </p:cNvSpPr>
          <p:nvPr>
            <p:ph type="title"/>
          </p:nvPr>
        </p:nvSpPr>
        <p:spPr/>
        <p:txBody>
          <a:bodyPr/>
          <a:lstStyle/>
          <a:p>
            <a:r>
              <a:rPr kumimoji="0" lang="ru-RU" smtClean="0"/>
              <a:t>Образец заголовка</a:t>
            </a:r>
            <a:endParaRPr kumimoji="0" lang="en-US"/>
          </a:p>
        </p:txBody>
      </p:sp>
      <p:sp>
        <p:nvSpPr>
          <p:cNvPr id="27" name="Содержимое 26"/>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5" name="Дата 24"/>
          <p:cNvSpPr>
            <a:spLocks noGrp="1"/>
          </p:cNvSpPr>
          <p:nvPr>
            <p:ph type="dt" sz="half" idx="10"/>
          </p:nvPr>
        </p:nvSpPr>
        <p:spPr/>
        <p:txBody>
          <a:bodyPr/>
          <a:lstStyle/>
          <a:p>
            <a:fld id="{5B106E36-FD25-4E2D-B0AA-010F637433A0}" type="datetimeFigureOut">
              <a:rPr lang="ru-RU" smtClean="0"/>
              <a:pPr/>
              <a:t>19.12.2012</a:t>
            </a:fld>
            <a:endParaRPr lang="ru-RU" dirty="0"/>
          </a:p>
        </p:txBody>
      </p:sp>
      <p:sp>
        <p:nvSpPr>
          <p:cNvPr id="19" name="Нижний колонтитул 18"/>
          <p:cNvSpPr>
            <a:spLocks noGrp="1"/>
          </p:cNvSpPr>
          <p:nvPr>
            <p:ph type="ftr" sz="quarter" idx="11"/>
          </p:nvPr>
        </p:nvSpPr>
        <p:spPr>
          <a:xfrm>
            <a:off x="3581400" y="76200"/>
            <a:ext cx="2895600" cy="288925"/>
          </a:xfrm>
        </p:spPr>
        <p:txBody>
          <a:bodyPr/>
          <a:lstStyle/>
          <a:p>
            <a:endParaRPr lang="ru-RU" dirty="0"/>
          </a:p>
        </p:txBody>
      </p:sp>
      <p:sp>
        <p:nvSpPr>
          <p:cNvPr id="16" name="Номер слайда 15"/>
          <p:cNvSpPr>
            <a:spLocks noGrp="1"/>
          </p:cNvSpPr>
          <p:nvPr>
            <p:ph type="sldNum" sz="quarter" idx="12"/>
          </p:nvPr>
        </p:nvSpPr>
        <p:spPr>
          <a:xfrm>
            <a:off x="8229600" y="6473952"/>
            <a:ext cx="758952" cy="246888"/>
          </a:xfrm>
        </p:spPr>
        <p:txBody>
          <a:bodyPr/>
          <a:lstStyle/>
          <a:p>
            <a:fld id="{725C68B6-61C2-468F-89AB-4B9F7531AA68}" type="slidenum">
              <a:rPr lang="ru-RU" smtClean="0"/>
              <a:pPr/>
              <a:t>‹#›</a:t>
            </a:fld>
            <a:endParaRPr lang="ru-R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3">
        <a:schemeClr val="bg2"/>
      </p:bgRef>
    </p:bg>
    <p:spTree>
      <p:nvGrpSpPr>
        <p:cNvPr id="1" name=""/>
        <p:cNvGrpSpPr/>
        <p:nvPr/>
      </p:nvGrpSpPr>
      <p:grpSpPr>
        <a:xfrm>
          <a:off x="0" y="0"/>
          <a:ext cx="0" cy="0"/>
          <a:chOff x="0" y="0"/>
          <a:chExt cx="0" cy="0"/>
        </a:xfrm>
      </p:grpSpPr>
      <p:sp>
        <p:nvSpPr>
          <p:cNvPr id="7" name="Прямая соединительная линия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Текст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19" name="Дата 18"/>
          <p:cNvSpPr>
            <a:spLocks noGrp="1"/>
          </p:cNvSpPr>
          <p:nvPr>
            <p:ph type="dt" sz="half" idx="10"/>
          </p:nvPr>
        </p:nvSpPr>
        <p:spPr/>
        <p:txBody>
          <a:bodyPr/>
          <a:lstStyle/>
          <a:p>
            <a:fld id="{5B106E36-FD25-4E2D-B0AA-010F637433A0}" type="datetimeFigureOut">
              <a:rPr lang="ru-RU" smtClean="0"/>
              <a:pPr/>
              <a:t>19.12.2012</a:t>
            </a:fld>
            <a:endParaRPr lang="ru-RU" dirty="0"/>
          </a:p>
        </p:txBody>
      </p:sp>
      <p:sp>
        <p:nvSpPr>
          <p:cNvPr id="11" name="Нижний колонтитул 10"/>
          <p:cNvSpPr>
            <a:spLocks noGrp="1"/>
          </p:cNvSpPr>
          <p:nvPr>
            <p:ph type="ftr" sz="quarter" idx="11"/>
          </p:nvPr>
        </p:nvSpPr>
        <p:spPr/>
        <p:txBody>
          <a:bodyPr/>
          <a:lstStyle/>
          <a:p>
            <a:endParaRPr lang="ru-RU" dirty="0"/>
          </a:p>
        </p:txBody>
      </p:sp>
      <p:sp>
        <p:nvSpPr>
          <p:cNvPr id="16" name="Номер слайда 15"/>
          <p:cNvSpPr>
            <a:spLocks noGrp="1"/>
          </p:cNvSpPr>
          <p:nvPr>
            <p:ph type="sldNum" sz="quarter" idx="12"/>
          </p:nvPr>
        </p:nvSpPr>
        <p:spPr/>
        <p:txBody>
          <a:bodyPr/>
          <a:lstStyle/>
          <a:p>
            <a:fld id="{725C68B6-61C2-468F-89AB-4B9F7531AA68}" type="slidenum">
              <a:rPr lang="ru-RU" smtClean="0"/>
              <a:pPr/>
              <a:t>‹#›</a:t>
            </a:fld>
            <a:endParaRPr lang="ru-RU" dirty="0"/>
          </a:p>
        </p:txBody>
      </p:sp>
      <p:sp>
        <p:nvSpPr>
          <p:cNvPr id="8" name="Заголовок 7"/>
          <p:cNvSpPr>
            <a:spLocks noGrp="1"/>
          </p:cNvSpPr>
          <p:nvPr>
            <p:ph type="title"/>
          </p:nvPr>
        </p:nvSpPr>
        <p:spPr>
          <a:xfrm>
            <a:off x="180475" y="2947085"/>
            <a:ext cx="8686800" cy="1184825"/>
          </a:xfrm>
        </p:spPr>
        <p:txBody>
          <a:bodyPr rtlCol="0" anchor="t"/>
          <a:lstStyle>
            <a:lvl1pPr algn="r">
              <a:defRPr/>
            </a:lvl1pPr>
          </a:lstStyle>
          <a:p>
            <a:r>
              <a:rPr kumimoji="0" lang="ru-RU" smtClean="0"/>
              <a:t>Образец заголовка</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0" name="Заголовок 19"/>
          <p:cNvSpPr>
            <a:spLocks noGrp="1"/>
          </p:cNvSpPr>
          <p:nvPr>
            <p:ph type="title"/>
          </p:nvPr>
        </p:nvSpPr>
        <p:spPr>
          <a:xfrm>
            <a:off x="301752" y="457200"/>
            <a:ext cx="8686800" cy="841248"/>
          </a:xfrm>
        </p:spPr>
        <p:txBody>
          <a:bodyPr/>
          <a:lstStyle/>
          <a:p>
            <a:r>
              <a:rPr kumimoji="0" lang="ru-RU" smtClean="0"/>
              <a:t>Образец заголовка</a:t>
            </a:r>
            <a:endParaRPr kumimoji="0" lang="en-US"/>
          </a:p>
        </p:txBody>
      </p:sp>
      <p:sp>
        <p:nvSpPr>
          <p:cNvPr id="14" name="Содержимое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Содержимое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1" name="Дата 20"/>
          <p:cNvSpPr>
            <a:spLocks noGrp="1"/>
          </p:cNvSpPr>
          <p:nvPr>
            <p:ph type="dt" sz="half" idx="10"/>
          </p:nvPr>
        </p:nvSpPr>
        <p:spPr/>
        <p:txBody>
          <a:bodyPr/>
          <a:lstStyle/>
          <a:p>
            <a:fld id="{5B106E36-FD25-4E2D-B0AA-010F637433A0}" type="datetimeFigureOut">
              <a:rPr lang="ru-RU" smtClean="0"/>
              <a:pPr/>
              <a:t>19.12.2012</a:t>
            </a:fld>
            <a:endParaRPr lang="ru-RU" dirty="0"/>
          </a:p>
        </p:txBody>
      </p:sp>
      <p:sp>
        <p:nvSpPr>
          <p:cNvPr id="10" name="Нижний колонтитул 9"/>
          <p:cNvSpPr>
            <a:spLocks noGrp="1"/>
          </p:cNvSpPr>
          <p:nvPr>
            <p:ph type="ftr" sz="quarter" idx="11"/>
          </p:nvPr>
        </p:nvSpPr>
        <p:spPr/>
        <p:txBody>
          <a:bodyPr/>
          <a:lstStyle/>
          <a:p>
            <a:endParaRPr lang="ru-RU" dirty="0"/>
          </a:p>
        </p:txBody>
      </p:sp>
      <p:sp>
        <p:nvSpPr>
          <p:cNvPr id="31" name="Номер слайда 30"/>
          <p:cNvSpPr>
            <a:spLocks noGrp="1"/>
          </p:cNvSpPr>
          <p:nvPr>
            <p:ph type="sldNum" sz="quarter" idx="12"/>
          </p:nvPr>
        </p:nvSpPr>
        <p:spPr/>
        <p:txBody>
          <a:bodyPr/>
          <a:lstStyle/>
          <a:p>
            <a:fld id="{725C68B6-61C2-468F-89AB-4B9F7531AA68}" type="slidenum">
              <a:rPr lang="ru-RU" smtClean="0"/>
              <a:pPr/>
              <a:t>‹#›</a:t>
            </a:fld>
            <a:endParaRPr lang="ru-R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9" name="Заголовок 28"/>
          <p:cNvSpPr>
            <a:spLocks noGrp="1"/>
          </p:cNvSpPr>
          <p:nvPr>
            <p:ph type="title"/>
          </p:nvPr>
        </p:nvSpPr>
        <p:spPr>
          <a:xfrm>
            <a:off x="304800" y="5410200"/>
            <a:ext cx="8610600" cy="882650"/>
          </a:xfrm>
        </p:spPr>
        <p:txBody>
          <a:bodyPr anchor="ctr"/>
          <a:lstStyle>
            <a:lvl1pPr>
              <a:defRPr/>
            </a:lvl1pPr>
          </a:lstStyle>
          <a:p>
            <a:r>
              <a:rPr kumimoji="0" lang="ru-RU" smtClean="0"/>
              <a:t>Образец заголовка</a:t>
            </a:r>
            <a:endParaRPr kumimoji="0" lang="en-US"/>
          </a:p>
        </p:txBody>
      </p:sp>
      <p:sp>
        <p:nvSpPr>
          <p:cNvPr id="13" name="Текст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25" name="Текст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Содержимое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8" name="Содержимое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0" name="Дата 9"/>
          <p:cNvSpPr>
            <a:spLocks noGrp="1"/>
          </p:cNvSpPr>
          <p:nvPr>
            <p:ph type="dt" sz="half" idx="10"/>
          </p:nvPr>
        </p:nvSpPr>
        <p:spPr/>
        <p:txBody>
          <a:bodyPr/>
          <a:lstStyle/>
          <a:p>
            <a:fld id="{5B106E36-FD25-4E2D-B0AA-010F637433A0}" type="datetimeFigureOut">
              <a:rPr lang="ru-RU" smtClean="0"/>
              <a:pPr/>
              <a:t>19.12.2012</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a:xfrm>
            <a:off x="8229600" y="6477000"/>
            <a:ext cx="762000" cy="246888"/>
          </a:xfrm>
        </p:spPr>
        <p:txBody>
          <a:bodyPr/>
          <a:lstStyle/>
          <a:p>
            <a:fld id="{725C68B6-61C2-468F-89AB-4B9F7531AA68}" type="slidenum">
              <a:rPr lang="ru-RU" smtClean="0"/>
              <a:pPr/>
              <a:t>‹#›</a:t>
            </a:fld>
            <a:endParaRPr lang="ru-RU" dirty="0"/>
          </a:p>
        </p:txBody>
      </p:sp>
      <p:sp>
        <p:nvSpPr>
          <p:cNvPr id="11" name="Прямая соединительная линия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30" name="Заголовок 29"/>
          <p:cNvSpPr>
            <a:spLocks noGrp="1"/>
          </p:cNvSpPr>
          <p:nvPr>
            <p:ph type="title"/>
          </p:nvPr>
        </p:nvSpPr>
        <p:spPr>
          <a:xfrm>
            <a:off x="301752" y="457200"/>
            <a:ext cx="8686800" cy="841248"/>
          </a:xfrm>
        </p:spPr>
        <p:txBody>
          <a:bodyPr/>
          <a:lstStyle/>
          <a:p>
            <a:r>
              <a:rPr kumimoji="0" lang="ru-RU" smtClean="0"/>
              <a:t>Образец заголовка</a:t>
            </a:r>
            <a:endParaRPr kumimoji="0" lang="en-US"/>
          </a:p>
        </p:txBody>
      </p:sp>
      <p:sp>
        <p:nvSpPr>
          <p:cNvPr id="12" name="Дата 11"/>
          <p:cNvSpPr>
            <a:spLocks noGrp="1"/>
          </p:cNvSpPr>
          <p:nvPr>
            <p:ph type="dt" sz="half" idx="10"/>
          </p:nvPr>
        </p:nvSpPr>
        <p:spPr/>
        <p:txBody>
          <a:bodyPr/>
          <a:lstStyle/>
          <a:p>
            <a:fld id="{5B106E36-FD25-4E2D-B0AA-010F637433A0}" type="datetimeFigureOut">
              <a:rPr lang="ru-RU" smtClean="0"/>
              <a:pPr/>
              <a:t>19.12.2012</a:t>
            </a:fld>
            <a:endParaRPr lang="ru-RU" dirty="0"/>
          </a:p>
        </p:txBody>
      </p:sp>
      <p:sp>
        <p:nvSpPr>
          <p:cNvPr id="21" name="Нижний колонтитул 20"/>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3" name="Дата 2"/>
          <p:cNvSpPr>
            <a:spLocks noGrp="1"/>
          </p:cNvSpPr>
          <p:nvPr>
            <p:ph type="dt" sz="half" idx="10"/>
          </p:nvPr>
        </p:nvSpPr>
        <p:spPr/>
        <p:txBody>
          <a:bodyPr/>
          <a:lstStyle/>
          <a:p>
            <a:fld id="{5B106E36-FD25-4E2D-B0AA-010F637433A0}" type="datetimeFigureOut">
              <a:rPr lang="ru-RU" smtClean="0"/>
              <a:pPr/>
              <a:t>19.12.2012</a:t>
            </a:fld>
            <a:endParaRPr lang="ru-RU" dirty="0"/>
          </a:p>
        </p:txBody>
      </p:sp>
      <p:sp>
        <p:nvSpPr>
          <p:cNvPr id="24" name="Нижний колонтитул 23"/>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8" name="Прямая соединительная линия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Заголовок 11"/>
          <p:cNvSpPr>
            <a:spLocks noGrp="1"/>
          </p:cNvSpPr>
          <p:nvPr>
            <p:ph type="title"/>
          </p:nvPr>
        </p:nvSpPr>
        <p:spPr>
          <a:xfrm>
            <a:off x="457200" y="5486400"/>
            <a:ext cx="8458200" cy="520700"/>
          </a:xfrm>
        </p:spPr>
        <p:txBody>
          <a:bodyPr anchor="ctr"/>
          <a:lstStyle>
            <a:lvl1pPr algn="l">
              <a:buNone/>
              <a:defRPr sz="2000" b="1"/>
            </a:lvl1pPr>
          </a:lstStyle>
          <a:p>
            <a:r>
              <a:rPr kumimoji="0" lang="ru-RU" smtClean="0"/>
              <a:t>Образец заголовка</a:t>
            </a:r>
            <a:endParaRPr kumimoji="0" lang="en-US"/>
          </a:p>
        </p:txBody>
      </p:sp>
      <p:sp>
        <p:nvSpPr>
          <p:cNvPr id="26" name="Текст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14" name="Содержимое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5" name="Дата 24"/>
          <p:cNvSpPr>
            <a:spLocks noGrp="1"/>
          </p:cNvSpPr>
          <p:nvPr>
            <p:ph type="dt" sz="half" idx="10"/>
          </p:nvPr>
        </p:nvSpPr>
        <p:spPr/>
        <p:txBody>
          <a:bodyPr/>
          <a:lstStyle/>
          <a:p>
            <a:fld id="{5B106E36-FD25-4E2D-B0AA-010F637433A0}" type="datetimeFigureOut">
              <a:rPr lang="ru-RU" smtClean="0"/>
              <a:pPr/>
              <a:t>19.12.2012</a:t>
            </a:fld>
            <a:endParaRPr lang="ru-RU" dirty="0"/>
          </a:p>
        </p:txBody>
      </p:sp>
      <p:sp>
        <p:nvSpPr>
          <p:cNvPr id="29" name="Нижний колонтитул 28"/>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3" name="Рисунок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ru-RU" smtClean="0"/>
              <a:t>Вставка рисунка</a:t>
            </a:r>
            <a:endParaRPr kumimoji="0" lang="en-US" dirty="0"/>
          </a:p>
        </p:txBody>
      </p:sp>
      <p:sp>
        <p:nvSpPr>
          <p:cNvPr id="7" name="Дата 6"/>
          <p:cNvSpPr>
            <a:spLocks noGrp="1"/>
          </p:cNvSpPr>
          <p:nvPr>
            <p:ph type="dt" sz="half" idx="10"/>
          </p:nvPr>
        </p:nvSpPr>
        <p:spPr/>
        <p:txBody>
          <a:bodyPr/>
          <a:lstStyle/>
          <a:p>
            <a:fld id="{5B106E36-FD25-4E2D-B0AA-010F637433A0}" type="datetimeFigureOut">
              <a:rPr lang="ru-RU" smtClean="0"/>
              <a:pPr/>
              <a:t>19.12.2012</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31" name="Номер слайда 30"/>
          <p:cNvSpPr>
            <a:spLocks noGrp="1"/>
          </p:cNvSpPr>
          <p:nvPr>
            <p:ph type="sldNum" sz="quarter" idx="12"/>
          </p:nvPr>
        </p:nvSpPr>
        <p:spPr/>
        <p:txBody>
          <a:bodyPr/>
          <a:lstStyle/>
          <a:p>
            <a:fld id="{725C68B6-61C2-468F-89AB-4B9F7531AA68}" type="slidenum">
              <a:rPr lang="ru-RU" smtClean="0"/>
              <a:pPr/>
              <a:t>‹#›</a:t>
            </a:fld>
            <a:endParaRPr lang="ru-RU" dirty="0"/>
          </a:p>
        </p:txBody>
      </p:sp>
      <p:sp>
        <p:nvSpPr>
          <p:cNvPr id="17" name="Заголовок 16"/>
          <p:cNvSpPr>
            <a:spLocks noGrp="1"/>
          </p:cNvSpPr>
          <p:nvPr>
            <p:ph type="title"/>
          </p:nvPr>
        </p:nvSpPr>
        <p:spPr>
          <a:xfrm>
            <a:off x="381000" y="4993760"/>
            <a:ext cx="5867400" cy="522288"/>
          </a:xfrm>
        </p:spPr>
        <p:txBody>
          <a:bodyPr anchor="ctr"/>
          <a:lstStyle>
            <a:lvl1pPr algn="l">
              <a:buNone/>
              <a:defRPr sz="2000" b="1"/>
            </a:lvl1pPr>
          </a:lstStyle>
          <a:p>
            <a:r>
              <a:rPr kumimoji="0" lang="ru-RU" smtClean="0"/>
              <a:t>Образец заголовка</a:t>
            </a:r>
            <a:endParaRPr kumimoji="0" lang="en-US"/>
          </a:p>
        </p:txBody>
      </p:sp>
      <p:sp>
        <p:nvSpPr>
          <p:cNvPr id="26" name="Текст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Прямая соединительная линия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Текст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1" name="Дата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5B106E36-FD25-4E2D-B0AA-010F637433A0}" type="datetimeFigureOut">
              <a:rPr lang="ru-RU" smtClean="0"/>
              <a:pPr/>
              <a:t>19.12.2012</a:t>
            </a:fld>
            <a:endParaRPr lang="ru-RU" dirty="0"/>
          </a:p>
        </p:txBody>
      </p:sp>
      <p:sp>
        <p:nvSpPr>
          <p:cNvPr id="28" name="Нижний колонтитул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ru-RU" dirty="0"/>
          </a:p>
        </p:txBody>
      </p:sp>
      <p:sp>
        <p:nvSpPr>
          <p:cNvPr id="5" name="Номер слайда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725C68B6-61C2-468F-89AB-4B9F7531AA68}" type="slidenum">
              <a:rPr lang="ru-RU" smtClean="0"/>
              <a:pPr/>
              <a:t>‹#›</a:t>
            </a:fld>
            <a:endParaRPr lang="ru-RU" dirty="0"/>
          </a:p>
        </p:txBody>
      </p:sp>
      <p:sp>
        <p:nvSpPr>
          <p:cNvPr id="10" name="Заголовок 9"/>
          <p:cNvSpPr>
            <a:spLocks noGrp="1"/>
          </p:cNvSpPr>
          <p:nvPr>
            <p:ph type="title"/>
          </p:nvPr>
        </p:nvSpPr>
        <p:spPr>
          <a:xfrm>
            <a:off x="304800" y="457200"/>
            <a:ext cx="8686800" cy="838200"/>
          </a:xfrm>
          <a:prstGeom prst="rect">
            <a:avLst/>
          </a:prstGeom>
        </p:spPr>
        <p:txBody>
          <a:bodyPr vert="horz" anchor="ctr">
            <a:normAutofit/>
          </a:bodyPr>
          <a:lstStyle/>
          <a:p>
            <a:r>
              <a:rPr kumimoji="0" lang="ru-RU" smtClean="0"/>
              <a:t>Образец заголовка</a:t>
            </a:r>
            <a:endParaRPr kumimoji="0" lang="en-US"/>
          </a:p>
        </p:txBody>
      </p:sp>
      <p:sp>
        <p:nvSpPr>
          <p:cNvPr id="9" name="Прямая соединительная линия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Прямая соединительная линия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11560" y="836712"/>
            <a:ext cx="8229600" cy="1143000"/>
          </a:xfrm>
        </p:spPr>
        <p:txBody>
          <a:bodyPr>
            <a:prstTxWarp prst="textChevronInverted">
              <a:avLst/>
            </a:prstTxWarp>
            <a:normAutofit fontScale="90000"/>
          </a:bodyPr>
          <a:lstStyle/>
          <a:p>
            <a:r>
              <a:rPr lang="uk-UA" dirty="0" smtClean="0"/>
              <a:t>Світова економічна криза</a:t>
            </a:r>
            <a:br>
              <a:rPr lang="uk-UA" dirty="0" smtClean="0"/>
            </a:br>
            <a:r>
              <a:rPr lang="uk-UA" dirty="0" smtClean="0"/>
              <a:t>1929 - 1933</a:t>
            </a:r>
            <a:endParaRPr lang="ru-RU" dirty="0"/>
          </a:p>
        </p:txBody>
      </p:sp>
      <p:pic>
        <p:nvPicPr>
          <p:cNvPr id="4" name="Содержимое 3" descr="photo.jpg"/>
          <p:cNvPicPr>
            <a:picLocks noGrp="1" noChangeAspect="1"/>
          </p:cNvPicPr>
          <p:nvPr>
            <p:ph idx="1"/>
          </p:nvPr>
        </p:nvPicPr>
        <p:blipFill>
          <a:blip r:embed="rId2" cstate="print"/>
          <a:stretch>
            <a:fillRect/>
          </a:stretch>
        </p:blipFill>
        <p:spPr>
          <a:xfrm>
            <a:off x="1461288" y="2924944"/>
            <a:ext cx="6050856" cy="3744416"/>
          </a:xfr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plus(i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3" presetClass="entr" presetSubtype="16"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plus(in)">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mph" presetSubtype="0" fill="hold" nodeType="clickEffect">
                                  <p:stCondLst>
                                    <p:cond delay="0"/>
                                  </p:stCondLst>
                                  <p:childTnLst>
                                    <p:animRot by="21600000">
                                      <p:cBhvr>
                                        <p:cTn id="16" dur="2000" fill="hold"/>
                                        <p:tgtEl>
                                          <p:spTgt spid="4"/>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uk-UA" dirty="0" smtClean="0"/>
              <a:t>Світова криза або “Велика депресія”</a:t>
            </a:r>
            <a:endParaRPr lang="ru-RU" dirty="0"/>
          </a:p>
        </p:txBody>
      </p:sp>
      <p:sp>
        <p:nvSpPr>
          <p:cNvPr id="3" name="Содержимое 2"/>
          <p:cNvSpPr>
            <a:spLocks noGrp="1"/>
          </p:cNvSpPr>
          <p:nvPr>
            <p:ph sz="half" idx="1"/>
          </p:nvPr>
        </p:nvSpPr>
        <p:spPr>
          <a:xfrm>
            <a:off x="0" y="1772816"/>
            <a:ext cx="4427984" cy="6336704"/>
          </a:xfrm>
        </p:spPr>
        <p:txBody>
          <a:bodyPr>
            <a:normAutofit/>
          </a:bodyPr>
          <a:lstStyle/>
          <a:p>
            <a:pPr>
              <a:buNone/>
            </a:pPr>
            <a:r>
              <a:rPr lang="uk-UA" sz="2000" b="1" dirty="0" smtClean="0"/>
              <a:t>     </a:t>
            </a:r>
            <a:r>
              <a:rPr lang="vi-VN" sz="2000" b="1" dirty="0" smtClean="0"/>
              <a:t>Вели́ка депре́сія</a:t>
            </a:r>
            <a:r>
              <a:rPr lang="vi-VN" sz="2000" dirty="0" smtClean="0"/>
              <a:t> </a:t>
            </a:r>
            <a:r>
              <a:rPr lang="ru-RU" sz="2000" dirty="0" smtClean="0"/>
              <a:t>-</a:t>
            </a:r>
            <a:r>
              <a:rPr lang="vi-VN" sz="2000" dirty="0" smtClean="0"/>
              <a:t>загальносвітова </a:t>
            </a:r>
            <a:r>
              <a:rPr lang="vi-VN" sz="2000" dirty="0" smtClean="0"/>
              <a:t>потужна економічна криза, яка настала восени 1929 року та тривала до кінця 1930-х років. У різних країнах Велика депресія </a:t>
            </a:r>
            <a:r>
              <a:rPr lang="uk-UA" sz="2000" dirty="0" smtClean="0"/>
              <a:t> </a:t>
            </a:r>
            <a:r>
              <a:rPr lang="vi-VN" sz="2000" dirty="0" smtClean="0"/>
              <a:t>мала різні хронологічні межі, проте найпомітнішою була в країнах Західної Європи та США.</a:t>
            </a:r>
            <a:r>
              <a:rPr lang="uk-UA" sz="2000" dirty="0" smtClean="0"/>
              <a:t> </a:t>
            </a:r>
            <a:endParaRPr lang="ru-RU" sz="2000" dirty="0"/>
          </a:p>
        </p:txBody>
      </p:sp>
      <p:pic>
        <p:nvPicPr>
          <p:cNvPr id="1026" name="Picture 2" descr="C:\Program Files\Microsoft Office\MEDIA\CAGCAT10\j0300840.wmf"/>
          <p:cNvPicPr>
            <a:picLocks noGrp="1" noChangeAspect="1" noChangeArrowheads="1"/>
          </p:cNvPicPr>
          <p:nvPr>
            <p:ph sz="half" idx="2"/>
          </p:nvPr>
        </p:nvPicPr>
        <p:blipFill>
          <a:blip r:embed="rId2" cstate="print"/>
          <a:stretch>
            <a:fillRect/>
          </a:stretch>
        </p:blipFill>
        <p:spPr bwMode="auto">
          <a:xfrm>
            <a:off x="4442164" y="1916832"/>
            <a:ext cx="4701836" cy="3960439"/>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anim calcmode="lin" valueType="num">
                                      <p:cBhvr additive="base">
                                        <p:cTn id="7" dur="500" fill="hold"/>
                                        <p:tgtEl>
                                          <p:spTgt spid="1026"/>
                                        </p:tgtEl>
                                        <p:attrNameLst>
                                          <p:attrName>ppt_x</p:attrName>
                                        </p:attrNameLst>
                                      </p:cBhvr>
                                      <p:tavLst>
                                        <p:tav tm="0">
                                          <p:val>
                                            <p:strVal val="#ppt_x"/>
                                          </p:val>
                                        </p:tav>
                                        <p:tav tm="100000">
                                          <p:val>
                                            <p:strVal val="#ppt_x"/>
                                          </p:val>
                                        </p:tav>
                                      </p:tavLst>
                                    </p:anim>
                                    <p:anim calcmode="lin" valueType="num">
                                      <p:cBhvr additive="base">
                                        <p:cTn id="8" dur="500" fill="hold"/>
                                        <p:tgtEl>
                                          <p:spTgt spid="102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 presetClass="entr" presetSubtype="10" fill="hold" grpId="0" nodeType="clickEffect">
                                  <p:stCondLst>
                                    <p:cond delay="0"/>
                                  </p:stCondLst>
                                  <p:iterate type="lt">
                                    <p:tmPct val="0"/>
                                  </p:iterate>
                                  <p:childTnLst>
                                    <p:set>
                                      <p:cBhvr>
                                        <p:cTn id="12" dur="1" fill="hold">
                                          <p:stCondLst>
                                            <p:cond delay="0"/>
                                          </p:stCondLst>
                                        </p:cTn>
                                        <p:tgtEl>
                                          <p:spTgt spid="3">
                                            <p:txEl>
                                              <p:pRg st="0" end="0"/>
                                            </p:txEl>
                                          </p:spTgt>
                                        </p:tgtEl>
                                        <p:attrNameLst>
                                          <p:attrName>style.visibility</p:attrName>
                                        </p:attrNameLst>
                                      </p:cBhvr>
                                      <p:to>
                                        <p:strVal val="visible"/>
                                      </p:to>
                                    </p:set>
                                    <p:animEffect transition="in" filter="checkerboard(across)">
                                      <p:cBhvr>
                                        <p:cTn id="13" dur="500"/>
                                        <p:tgtEl>
                                          <p:spTgt spid="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8" presetClass="emph" presetSubtype="0" fill="hold" nodeType="clickEffect">
                                  <p:stCondLst>
                                    <p:cond delay="0"/>
                                  </p:stCondLst>
                                  <p:childTnLst>
                                    <p:animRot by="21600000">
                                      <p:cBhvr>
                                        <p:cTn id="17" dur="2000" fill="hold"/>
                                        <p:tgtEl>
                                          <p:spTgt spid="1026"/>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p:txBody>
          <a:bodyPr>
            <a:normAutofit/>
          </a:bodyPr>
          <a:lstStyle/>
          <a:p>
            <a:r>
              <a:rPr lang="ru-RU" dirty="0" smtClean="0"/>
              <a:t>Причини та передумови</a:t>
            </a:r>
            <a:endParaRPr lang="ru-RU" dirty="0"/>
          </a:p>
        </p:txBody>
      </p:sp>
      <p:pic>
        <p:nvPicPr>
          <p:cNvPr id="8" name="Содержимое 7" descr="US_Unemployment_1910-1960.gif"/>
          <p:cNvPicPr>
            <a:picLocks noGrp="1" noChangeAspect="1"/>
          </p:cNvPicPr>
          <p:nvPr>
            <p:ph sz="half" idx="1"/>
          </p:nvPr>
        </p:nvPicPr>
        <p:blipFill>
          <a:blip r:embed="rId2" cstate="print"/>
          <a:stretch>
            <a:fillRect/>
          </a:stretch>
        </p:blipFill>
        <p:spPr>
          <a:xfrm>
            <a:off x="-1" y="2348880"/>
            <a:ext cx="5058037" cy="3629498"/>
          </a:xfrm>
        </p:spPr>
      </p:pic>
      <p:sp>
        <p:nvSpPr>
          <p:cNvPr id="7" name="Содержимое 6"/>
          <p:cNvSpPr>
            <a:spLocks noGrp="1"/>
          </p:cNvSpPr>
          <p:nvPr>
            <p:ph sz="half" idx="2"/>
          </p:nvPr>
        </p:nvSpPr>
        <p:spPr>
          <a:xfrm>
            <a:off x="4800600" y="1628800"/>
            <a:ext cx="4343400" cy="4724400"/>
          </a:xfrm>
        </p:spPr>
        <p:txBody>
          <a:bodyPr>
            <a:normAutofit/>
          </a:bodyPr>
          <a:lstStyle/>
          <a:p>
            <a:pPr>
              <a:buNone/>
            </a:pPr>
            <a:r>
              <a:rPr lang="ru-RU" sz="2400" dirty="0" smtClean="0"/>
              <a:t>Серед економістів немає одностайності щодо причин Великої депресії. Існують декілька теорій щодо її передумов, але широко вважається, що у виникненні економічної кризи відіграла роль сукупність факторів.</a:t>
            </a:r>
            <a:endParaRPr lang="ru-RU"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ox(i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7">
                                            <p:txEl>
                                              <p:pRg st="0" end="0"/>
                                            </p:txEl>
                                          </p:spTgt>
                                        </p:tgtEl>
                                        <p:attrNameLst>
                                          <p:attrName>style.visibility</p:attrName>
                                        </p:attrNameLst>
                                      </p:cBhvr>
                                      <p:to>
                                        <p:strVal val="visible"/>
                                      </p:to>
                                    </p:set>
                                    <p:animEffect transition="in" filter="box(in)">
                                      <p:cBhvr>
                                        <p:cTn id="12" dur="500"/>
                                        <p:tgtEl>
                                          <p:spTgt spid="7">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mph" presetSubtype="0" fill="hold" nodeType="clickEffect">
                                  <p:stCondLst>
                                    <p:cond delay="0"/>
                                  </p:stCondLst>
                                  <p:childTnLst>
                                    <p:animRot by="21600000">
                                      <p:cBhvr>
                                        <p:cTn id="16" dur="2000" fill="hold"/>
                                        <p:tgtEl>
                                          <p:spTgt spid="8"/>
                                        </p:tgtEl>
                                        <p:attrNameLst>
                                          <p:attrName>r</p:attrName>
                                        </p:attrNameLst>
                                      </p:cBhvr>
                                    </p:animRot>
                                  </p:childTnLst>
                                </p:cTn>
                              </p:par>
                            </p:childTnLst>
                          </p:cTn>
                        </p:par>
                      </p:childTnLst>
                    </p:cTn>
                  </p:par>
                  <p:par>
                    <p:cTn id="17" fill="hold">
                      <p:stCondLst>
                        <p:cond delay="indefinite"/>
                      </p:stCondLst>
                      <p:childTnLst>
                        <p:par>
                          <p:cTn id="18" fill="hold">
                            <p:stCondLst>
                              <p:cond delay="0"/>
                            </p:stCondLst>
                            <p:childTnLst>
                              <p:par>
                                <p:cTn id="19" presetID="8" presetClass="emph" presetSubtype="0" fill="hold" grpId="1" nodeType="clickEffect">
                                  <p:stCondLst>
                                    <p:cond delay="0"/>
                                  </p:stCondLst>
                                  <p:childTnLst>
                                    <p:animRot by="21600000">
                                      <p:cBhvr>
                                        <p:cTn id="20" dur="2000" fill="hold"/>
                                        <p:tgtEl>
                                          <p:spTgt spid="4"/>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4" grpId="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smtClean="0"/>
              <a:t>                                       </a:t>
            </a:r>
            <a:r>
              <a:rPr lang="ru-RU" b="1" dirty="0" err="1" smtClean="0"/>
              <a:t>Кейнсіанство</a:t>
            </a:r>
            <a:r>
              <a:rPr lang="ru-RU" b="1" dirty="0" smtClean="0"/>
              <a:t/>
            </a:r>
            <a:br>
              <a:rPr lang="ru-RU" b="1" dirty="0" smtClean="0"/>
            </a:br>
            <a:endParaRPr lang="ru-RU" dirty="0"/>
          </a:p>
        </p:txBody>
      </p:sp>
      <p:sp>
        <p:nvSpPr>
          <p:cNvPr id="3" name="Содержимое 2"/>
          <p:cNvSpPr>
            <a:spLocks noGrp="1"/>
          </p:cNvSpPr>
          <p:nvPr>
            <p:ph sz="half" idx="1"/>
          </p:nvPr>
        </p:nvSpPr>
        <p:spPr>
          <a:xfrm>
            <a:off x="323528" y="1196752"/>
            <a:ext cx="3816424" cy="4929411"/>
          </a:xfrm>
        </p:spPr>
        <p:txBody>
          <a:bodyPr>
            <a:normAutofit fontScale="92500" lnSpcReduction="10000"/>
          </a:bodyPr>
          <a:lstStyle/>
          <a:p>
            <a:pPr>
              <a:buNone/>
            </a:pPr>
            <a:r>
              <a:rPr lang="ru-RU" sz="2400" dirty="0" smtClean="0"/>
              <a:t>   </a:t>
            </a:r>
            <a:r>
              <a:rPr lang="ru-RU" sz="2400" dirty="0" err="1" smtClean="0"/>
              <a:t>Основна</a:t>
            </a:r>
            <a:r>
              <a:rPr lang="ru-RU" sz="2400" dirty="0" smtClean="0"/>
              <a:t> </a:t>
            </a:r>
            <a:r>
              <a:rPr lang="ru-RU" sz="2400" dirty="0" smtClean="0"/>
              <a:t>ідея Кейнса була проста: щоб утримувати повну зайнятість, уряди, в період сповільнення економіки, повинні допускати бюджетний дефіцит, оскільки інвестиції приватного сектора є недостатніми для збереження виробництва на нормальному рівні і вивходу економіки з рецесії.</a:t>
            </a:r>
          </a:p>
          <a:p>
            <a:pPr>
              <a:buNone/>
            </a:pPr>
            <a:endParaRPr lang="ru-RU" dirty="0"/>
          </a:p>
        </p:txBody>
      </p:sp>
      <p:pic>
        <p:nvPicPr>
          <p:cNvPr id="5" name="Содержимое 4" descr="John_Maynard_Keynes.jpg"/>
          <p:cNvPicPr>
            <a:picLocks noGrp="1" noChangeAspect="1"/>
          </p:cNvPicPr>
          <p:nvPr>
            <p:ph sz="half" idx="2"/>
          </p:nvPr>
        </p:nvPicPr>
        <p:blipFill>
          <a:blip r:embed="rId2" cstate="print"/>
          <a:stretch>
            <a:fillRect/>
          </a:stretch>
        </p:blipFill>
        <p:spPr>
          <a:xfrm>
            <a:off x="4499992" y="1268760"/>
            <a:ext cx="4440493" cy="5328592"/>
          </a:xfr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ircle(in)">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circle(in)">
                                      <p:cBhvr>
                                        <p:cTn id="17" dur="20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mph" presetSubtype="0" fill="hold" grpId="1" nodeType="clickEffect">
                                  <p:stCondLst>
                                    <p:cond delay="0"/>
                                  </p:stCondLst>
                                  <p:childTnLst>
                                    <p:animScale>
                                      <p:cBhvr>
                                        <p:cTn id="21" dur="2000" fill="hold"/>
                                        <p:tgtEl>
                                          <p:spTgt spid="2"/>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512" y="332656"/>
            <a:ext cx="8458200" cy="520700"/>
          </a:xfrm>
        </p:spPr>
        <p:txBody>
          <a:bodyPr>
            <a:normAutofit fontScale="90000"/>
          </a:bodyPr>
          <a:lstStyle/>
          <a:p>
            <a:r>
              <a:rPr lang="ru-RU" dirty="0" smtClean="0"/>
              <a:t>Монетаризм</a:t>
            </a:r>
            <a:br>
              <a:rPr lang="ru-RU" dirty="0" smtClean="0"/>
            </a:br>
            <a:endParaRPr lang="ru-RU" dirty="0"/>
          </a:p>
        </p:txBody>
      </p:sp>
      <p:sp>
        <p:nvSpPr>
          <p:cNvPr id="4" name="Текст 3"/>
          <p:cNvSpPr>
            <a:spLocks noGrp="1"/>
          </p:cNvSpPr>
          <p:nvPr>
            <p:ph type="body" idx="2"/>
          </p:nvPr>
        </p:nvSpPr>
        <p:spPr>
          <a:xfrm>
            <a:off x="323528" y="1268760"/>
            <a:ext cx="3816424" cy="5589240"/>
          </a:xfrm>
        </p:spPr>
        <p:txBody>
          <a:bodyPr>
            <a:normAutofit/>
          </a:bodyPr>
          <a:lstStyle/>
          <a:p>
            <a:r>
              <a:rPr lang="ru-RU" sz="2000" dirty="0" smtClean="0"/>
              <a:t>Монетаристи, у тому числі  Мілтон Фрідман та актуальний (з 2006 року) голова Федеральної резервної системи Бен Бернанке, вважають, що Велика депресія була викликана головним чином скороченням грошової маси, наслідком неправильної політики американської Федеральної резервної системи і продовженням кризи у банківській системі. </a:t>
            </a:r>
            <a:endParaRPr lang="ru-RU" sz="2000" dirty="0"/>
          </a:p>
        </p:txBody>
      </p:sp>
      <p:pic>
        <p:nvPicPr>
          <p:cNvPr id="5" name="Содержимое 4" descr="480px-Portrait_of_Milton_Friedman.jpg"/>
          <p:cNvPicPr>
            <a:picLocks noGrp="1" noChangeAspect="1"/>
          </p:cNvPicPr>
          <p:nvPr>
            <p:ph sz="half" idx="1"/>
          </p:nvPr>
        </p:nvPicPr>
        <p:blipFill>
          <a:blip r:embed="rId2" cstate="print"/>
          <a:stretch>
            <a:fillRect/>
          </a:stretch>
        </p:blipFill>
        <p:spPr>
          <a:xfrm>
            <a:off x="4355976" y="548680"/>
            <a:ext cx="4443098" cy="5544616"/>
          </a:xfr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to="" calcmode="lin" valueType="num">
                                      <p:cBhvr>
                                        <p:cTn id="7" dur="1" fill="hold"/>
                                        <p:tgtEl>
                                          <p:spTgt spid="2"/>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 to="" calcmode="lin" valueType="num">
                                      <p:cBhvr>
                                        <p:cTn id="12" dur="1" fill="hold"/>
                                        <p:tgtEl>
                                          <p:spTgt spid="4">
                                            <p:txEl>
                                              <p:pRg st="0" end="0"/>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nodeType="clickEffect">
                                  <p:stCondLst>
                                    <p:cond delay="0"/>
                                  </p:stCondLst>
                                  <p:childTnLst>
                                    <p:set>
                                      <p:cBhvr>
                                        <p:cTn id="16" dur="1" fill="hold">
                                          <p:stCondLst>
                                            <p:cond delay="0"/>
                                          </p:stCondLst>
                                        </p:cTn>
                                        <p:tgtEl>
                                          <p:spTgt spid="5"/>
                                        </p:tgtEl>
                                        <p:attrNameLst>
                                          <p:attrName>style.visibility</p:attrName>
                                        </p:attrNameLst>
                                      </p:cBhvr>
                                      <p:to>
                                        <p:strVal val="visible"/>
                                      </p:to>
                                    </p:set>
                                    <p:anim to="" calcmode="lin" valueType="num">
                                      <p:cBhvr>
                                        <p:cTn id="17" dur="1" fill="hold"/>
                                        <p:tgtEl>
                                          <p:spTgt spid="5"/>
                                        </p:tgtEl>
                                        <p:attrNameLst>
                                          <p:attrName/>
                                        </p:attrNameLst>
                                      </p:cBhvr>
                                    </p:anim>
                                  </p:childTnLst>
                                </p:cTn>
                              </p:par>
                            </p:childTnLst>
                          </p:cTn>
                        </p:par>
                      </p:childTnLst>
                    </p:cTn>
                  </p:par>
                  <p:par>
                    <p:cTn id="18" fill="hold">
                      <p:stCondLst>
                        <p:cond delay="indefinite"/>
                      </p:stCondLst>
                      <p:childTnLst>
                        <p:par>
                          <p:cTn id="19" fill="hold">
                            <p:stCondLst>
                              <p:cond delay="0"/>
                            </p:stCondLst>
                            <p:childTnLst>
                              <p:par>
                                <p:cTn id="20" presetID="32" presetClass="emph" presetSubtype="0" fill="hold" nodeType="clickEffect">
                                  <p:stCondLst>
                                    <p:cond delay="0"/>
                                  </p:stCondLst>
                                  <p:childTnLst>
                                    <p:animClr clrSpc="rgb">
                                      <p:cBhvr override="childStyle">
                                        <p:cTn id="21" dur="100" fill="hold"/>
                                        <p:tgtEl>
                                          <p:spTgt spid="5"/>
                                        </p:tgtEl>
                                        <p:attrNameLst>
                                          <p:attrName>style.color</p:attrName>
                                        </p:attrNameLst>
                                      </p:cBhvr>
                                      <p:to>
                                        <a:schemeClr val="accent2"/>
                                      </p:to>
                                    </p:animClr>
                                    <p:animClr clrSpc="rgb">
                                      <p:cBhvr>
                                        <p:cTn id="22" dur="100" fill="hold"/>
                                        <p:tgtEl>
                                          <p:spTgt spid="5"/>
                                        </p:tgtEl>
                                        <p:attrNameLst>
                                          <p:attrName>fillcolor</p:attrName>
                                        </p:attrNameLst>
                                      </p:cBhvr>
                                      <p:to>
                                        <a:schemeClr val="accent2"/>
                                      </p:to>
                                    </p:animClr>
                                    <p:set>
                                      <p:cBhvr>
                                        <p:cTn id="23" dur="100" fill="hold"/>
                                        <p:tgtEl>
                                          <p:spTgt spid="5"/>
                                        </p:tgtEl>
                                        <p:attrNameLst>
                                          <p:attrName>fill.type</p:attrName>
                                        </p:attrNameLst>
                                      </p:cBhvr>
                                      <p:to>
                                        <p:strVal val="solid"/>
                                      </p:to>
                                    </p:set>
                                    <p:set>
                                      <p:cBhvr>
                                        <p:cTn id="24" dur="100" fill="hold"/>
                                        <p:tgtEl>
                                          <p:spTgt spid="5"/>
                                        </p:tgtEl>
                                        <p:attrNameLst>
                                          <p:attrName>fill.on</p:attrName>
                                        </p:attrNameLst>
                                      </p:cBhvr>
                                      <p:to>
                                        <p:strVal val="true"/>
                                      </p:to>
                                    </p:set>
                                    <p:animRot by="120000">
                                      <p:cBhvr>
                                        <p:cTn id="25" dur="100" fill="hold">
                                          <p:stCondLst>
                                            <p:cond delay="0"/>
                                          </p:stCondLst>
                                        </p:cTn>
                                        <p:tgtEl>
                                          <p:spTgt spid="5"/>
                                        </p:tgtEl>
                                        <p:attrNameLst>
                                          <p:attrName>r</p:attrName>
                                        </p:attrNameLst>
                                      </p:cBhvr>
                                    </p:animRot>
                                    <p:animRot by="-240000">
                                      <p:cBhvr>
                                        <p:cTn id="26" dur="200" fill="hold">
                                          <p:stCondLst>
                                            <p:cond delay="200"/>
                                          </p:stCondLst>
                                        </p:cTn>
                                        <p:tgtEl>
                                          <p:spTgt spid="5"/>
                                        </p:tgtEl>
                                        <p:attrNameLst>
                                          <p:attrName>r</p:attrName>
                                        </p:attrNameLst>
                                      </p:cBhvr>
                                    </p:animRot>
                                    <p:animRot by="240000">
                                      <p:cBhvr>
                                        <p:cTn id="27" dur="200" fill="hold">
                                          <p:stCondLst>
                                            <p:cond delay="400"/>
                                          </p:stCondLst>
                                        </p:cTn>
                                        <p:tgtEl>
                                          <p:spTgt spid="5"/>
                                        </p:tgtEl>
                                        <p:attrNameLst>
                                          <p:attrName>r</p:attrName>
                                        </p:attrNameLst>
                                      </p:cBhvr>
                                    </p:animRot>
                                    <p:animRot by="-240000">
                                      <p:cBhvr>
                                        <p:cTn id="28" dur="200" fill="hold">
                                          <p:stCondLst>
                                            <p:cond delay="600"/>
                                          </p:stCondLst>
                                        </p:cTn>
                                        <p:tgtEl>
                                          <p:spTgt spid="5"/>
                                        </p:tgtEl>
                                        <p:attrNameLst>
                                          <p:attrName>r</p:attrName>
                                        </p:attrNameLst>
                                      </p:cBhvr>
                                    </p:animRot>
                                    <p:animRot by="120000">
                                      <p:cBhvr>
                                        <p:cTn id="29" dur="200" fill="hold">
                                          <p:stCondLst>
                                            <p:cond delay="800"/>
                                          </p:stCondLst>
                                        </p:cTn>
                                        <p:tgtEl>
                                          <p:spTgt spid="5"/>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724128" y="0"/>
            <a:ext cx="3008313" cy="1162050"/>
          </a:xfrm>
        </p:spPr>
        <p:txBody>
          <a:bodyPr/>
          <a:lstStyle/>
          <a:p>
            <a:r>
              <a:rPr lang="ru-RU" dirty="0" smtClean="0"/>
              <a:t>Австрійська школа</a:t>
            </a:r>
            <a:br>
              <a:rPr lang="ru-RU" dirty="0" smtClean="0"/>
            </a:br>
            <a:endParaRPr lang="ru-RU" dirty="0"/>
          </a:p>
        </p:txBody>
      </p:sp>
      <p:sp>
        <p:nvSpPr>
          <p:cNvPr id="4" name="Текст 3"/>
          <p:cNvSpPr>
            <a:spLocks noGrp="1"/>
          </p:cNvSpPr>
          <p:nvPr>
            <p:ph type="body" idx="2"/>
          </p:nvPr>
        </p:nvSpPr>
        <p:spPr>
          <a:xfrm>
            <a:off x="5364088" y="1052736"/>
            <a:ext cx="3296345" cy="5195119"/>
          </a:xfrm>
        </p:spPr>
        <p:txBody>
          <a:bodyPr>
            <a:noAutofit/>
          </a:bodyPr>
          <a:lstStyle/>
          <a:p>
            <a:r>
              <a:rPr lang="ru-RU" sz="2000" dirty="0" smtClean="0"/>
              <a:t>Інше пояснення наводить австрійська економічна школа. </a:t>
            </a:r>
            <a:r>
              <a:rPr lang="ru-RU" sz="2000" dirty="0" smtClean="0"/>
              <a:t>Вони</a:t>
            </a:r>
            <a:r>
              <a:rPr lang="ru-RU" sz="2000" dirty="0" smtClean="0"/>
              <a:t>, як і монетаристи, більшу частину провини за депресію кладуть на Федеральну резервну систему створену в 1913 році, але, на відміну від монетаристів, вони стверджують, що головною причиною Великої депресії було розширення грошової маси в 1920-х роках, що призвело до буму незабезпечених кредитів.</a:t>
            </a:r>
            <a:endParaRPr lang="ru-RU" sz="2000" dirty="0"/>
          </a:p>
        </p:txBody>
      </p:sp>
      <p:pic>
        <p:nvPicPr>
          <p:cNvPr id="5" name="Содержимое 4" descr="Friedrich_Hayek_portrait.jpg"/>
          <p:cNvPicPr>
            <a:picLocks noGrp="1" noChangeAspect="1"/>
          </p:cNvPicPr>
          <p:nvPr>
            <p:ph sz="half" idx="1"/>
          </p:nvPr>
        </p:nvPicPr>
        <p:blipFill>
          <a:blip r:embed="rId2" cstate="print"/>
          <a:stretch>
            <a:fillRect/>
          </a:stretch>
        </p:blipFill>
        <p:spPr>
          <a:xfrm>
            <a:off x="251520" y="332656"/>
            <a:ext cx="4605869" cy="5976664"/>
          </a:xfr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plus(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3" presetClass="entr" presetSubtype="16"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plus(in)">
                                      <p:cBhvr>
                                        <p:cTn id="12" dur="20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3" presetClass="entr" presetSubtype="16" fill="hold" nodeType="clickEffect">
                                  <p:stCondLst>
                                    <p:cond delay="0"/>
                                  </p:stCondLst>
                                  <p:iterate type="lt">
                                    <p:tmPct val="0"/>
                                  </p:iterate>
                                  <p:childTnLst>
                                    <p:set>
                                      <p:cBhvr>
                                        <p:cTn id="16" dur="1" fill="hold">
                                          <p:stCondLst>
                                            <p:cond delay="0"/>
                                          </p:stCondLst>
                                        </p:cTn>
                                        <p:tgtEl>
                                          <p:spTgt spid="5"/>
                                        </p:tgtEl>
                                        <p:attrNameLst>
                                          <p:attrName>style.visibility</p:attrName>
                                        </p:attrNameLst>
                                      </p:cBhvr>
                                      <p:to>
                                        <p:strVal val="visible"/>
                                      </p:to>
                                    </p:set>
                                    <p:animEffect transition="in" filter="plus(in)">
                                      <p:cBhvr>
                                        <p:cTn id="17" dur="20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8" presetClass="emph" presetSubtype="0" fill="hold" nodeType="clickEffect">
                                  <p:stCondLst>
                                    <p:cond delay="0"/>
                                  </p:stCondLst>
                                  <p:iterate type="lt">
                                    <p:tmPct val="0"/>
                                  </p:iterate>
                                  <p:childTnLst>
                                    <p:animRot by="21600000">
                                      <p:cBhvr>
                                        <p:cTn id="21" dur="2000" fill="hold"/>
                                        <p:tgtEl>
                                          <p:spTgt spid="5"/>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476672"/>
            <a:ext cx="8686800" cy="838200"/>
          </a:xfrm>
        </p:spPr>
        <p:txBody>
          <a:bodyPr/>
          <a:lstStyle/>
          <a:p>
            <a:r>
              <a:rPr lang="ru-RU" b="1" dirty="0" smtClean="0"/>
              <a:t>Інші теорії</a:t>
            </a:r>
            <a:endParaRPr lang="ru-RU" b="1" dirty="0"/>
          </a:p>
        </p:txBody>
      </p:sp>
      <p:sp>
        <p:nvSpPr>
          <p:cNvPr id="3" name="Содержимое 2"/>
          <p:cNvSpPr>
            <a:spLocks noGrp="1"/>
          </p:cNvSpPr>
          <p:nvPr>
            <p:ph idx="1"/>
          </p:nvPr>
        </p:nvSpPr>
        <p:spPr/>
        <p:txBody>
          <a:bodyPr>
            <a:normAutofit lnSpcReduction="10000"/>
          </a:bodyPr>
          <a:lstStyle/>
          <a:p>
            <a:pPr marL="514350" indent="-514350">
              <a:buFont typeface="+mj-lt"/>
              <a:buAutoNum type="arabicPeriod"/>
            </a:pPr>
            <a:r>
              <a:rPr lang="ru-RU" dirty="0" smtClean="0"/>
              <a:t>Марксистське пояснення пояснює депресію кризою надвиробництва, притаманною капіталізму.</a:t>
            </a:r>
          </a:p>
          <a:p>
            <a:pPr marL="514350" indent="-514350">
              <a:buFont typeface="+mj-lt"/>
              <a:buAutoNum type="arabicPeriod"/>
            </a:pPr>
            <a:r>
              <a:rPr lang="ru-RU" dirty="0" smtClean="0"/>
              <a:t>Теорія біржової бульбашки стверджує, що інвестиції у виробництво були набагато більшими за реально необхідні.</a:t>
            </a:r>
          </a:p>
          <a:p>
            <a:pPr marL="514350" indent="-514350">
              <a:buFont typeface="+mj-lt"/>
              <a:buAutoNum type="arabicPeriod"/>
            </a:pPr>
            <a:r>
              <a:rPr lang="ru-RU" dirty="0" smtClean="0"/>
              <a:t>Теорія стрімкого приросту населення пов'язує кризу з великою кількістю дітей у </a:t>
            </a:r>
            <a:r>
              <a:rPr lang="ru-RU" smtClean="0"/>
              <a:t>сім'ї</a:t>
            </a:r>
            <a:endParaRPr lang="ru-RU"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trips(downLeft)">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 calcmode="lin" valueType="num">
                                      <p:cBhvr additive="base">
                                        <p:cTn id="18"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 calcmode="lin" valueType="num">
                                      <p:cBhvr additive="base">
                                        <p:cTn id="24"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8" presetClass="emph" presetSubtype="0" fill="hold" grpId="1" nodeType="clickEffect">
                                  <p:stCondLst>
                                    <p:cond delay="0"/>
                                  </p:stCondLst>
                                  <p:childTnLst>
                                    <p:animRot by="21600000">
                                      <p:cBhvr>
                                        <p:cTn id="29" dur="2000" fill="hold"/>
                                        <p:tgtEl>
                                          <p:spTgt spid="2"/>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Насл</a:t>
            </a:r>
            <a:r>
              <a:rPr lang="uk-UA" dirty="0" smtClean="0"/>
              <a:t>ідки</a:t>
            </a:r>
            <a:endParaRPr lang="ru-RU" dirty="0"/>
          </a:p>
        </p:txBody>
      </p:sp>
      <p:graphicFrame>
        <p:nvGraphicFramePr>
          <p:cNvPr id="4" name="Содержимое 3"/>
          <p:cNvGraphicFramePr>
            <a:graphicFrameLocks noGrp="1"/>
          </p:cNvGraphicFramePr>
          <p:nvPr>
            <p:ph idx="1"/>
          </p:nvPr>
        </p:nvGraphicFramePr>
        <p:xfrm>
          <a:off x="304800" y="1554163"/>
          <a:ext cx="8686800" cy="45259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 presetClass="entr" presetSubtype="16"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box(in)">
                                      <p:cBhvr>
                                        <p:cTn id="13" dur="500"/>
                                        <p:tgtEl>
                                          <p:spTgt spid="4"/>
                                        </p:tgtEl>
                                      </p:cBhvr>
                                    </p:animEffect>
                                  </p:childTnLst>
                                </p:cTn>
                              </p:par>
                            </p:childTnLst>
                          </p:cTn>
                        </p:par>
                      </p:childTnLst>
                    </p:cTn>
                  </p:par>
                  <p:par>
                    <p:cTn id="14" fill="hold">
                      <p:stCondLst>
                        <p:cond delay="indefinite"/>
                      </p:stCondLst>
                      <p:childTnLst>
                        <p:par>
                          <p:cTn id="15" fill="hold">
                            <p:stCondLst>
                              <p:cond delay="0"/>
                            </p:stCondLst>
                            <p:childTnLst>
                              <p:par>
                                <p:cTn id="16" presetID="8" presetClass="emph" presetSubtype="0" fill="hold" grpId="1" nodeType="clickEffect">
                                  <p:stCondLst>
                                    <p:cond delay="0"/>
                                  </p:stCondLst>
                                  <p:childTnLst>
                                    <p:animRot by="21600000">
                                      <p:cBhvr>
                                        <p:cTn id="17" dur="2000" fill="hold"/>
                                        <p:tgtEl>
                                          <p:spTgt spid="4"/>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Graphic spid="4" grpId="0">
        <p:bldAsOne/>
      </p:bldGraphic>
      <p:bldGraphic spid="4" grpId="1">
        <p:bldAsOne/>
      </p:bldGraphic>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2276872"/>
            <a:ext cx="8686800" cy="838200"/>
          </a:xfrm>
        </p:spPr>
        <p:txBody>
          <a:bodyPr/>
          <a:lstStyle/>
          <a:p>
            <a:r>
              <a:rPr lang="uk-UA" dirty="0" smtClean="0"/>
              <a:t>                  Дякую за увагу</a:t>
            </a:r>
            <a:endParaRPr lang="ru-RU" dirty="0"/>
          </a:p>
        </p:txBody>
      </p:sp>
      <p:pic>
        <p:nvPicPr>
          <p:cNvPr id="5" name="Содержимое 4" descr="Koala.jpg"/>
          <p:cNvPicPr>
            <a:picLocks noGrp="1" noChangeAspect="1"/>
          </p:cNvPicPr>
          <p:nvPr>
            <p:ph idx="1"/>
          </p:nvPr>
        </p:nvPicPr>
        <p:blipFill>
          <a:blip r:embed="rId2" cstate="print"/>
          <a:stretch>
            <a:fillRect/>
          </a:stretch>
        </p:blipFill>
        <p:spPr>
          <a:xfrm>
            <a:off x="5340085" y="4005064"/>
            <a:ext cx="3803915" cy="2852936"/>
          </a:xfr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9"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0" fill="hold"/>
                                        <p:tgtEl>
                                          <p:spTgt spid="2"/>
                                        </p:tgtEl>
                                        <p:attrNameLst>
                                          <p:attrName>ppt_w</p:attrName>
                                        </p:attrNameLst>
                                      </p:cBhvr>
                                      <p:tavLst>
                                        <p:tav tm="0" fmla="#ppt_w*sin(2.5*pi*$)">
                                          <p:val>
                                            <p:fltVal val="0"/>
                                          </p:val>
                                        </p:tav>
                                        <p:tav tm="100000">
                                          <p:val>
                                            <p:fltVal val="1"/>
                                          </p:val>
                                        </p:tav>
                                      </p:tavLst>
                                    </p:anim>
                                    <p:anim calcmode="lin" valueType="num">
                                      <p:cBhvr>
                                        <p:cTn id="8" dur="5000" fill="hold"/>
                                        <p:tgtEl>
                                          <p:spTgt spid="2"/>
                                        </p:tgtEl>
                                        <p:attrNameLst>
                                          <p:attrName>ppt_h</p:attrName>
                                        </p:attrNameLst>
                                      </p:cBhvr>
                                      <p:tavLst>
                                        <p:tav tm="0">
                                          <p:val>
                                            <p:strVal val="#ppt_h"/>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18" presetClass="entr" presetSubtype="12" fill="hold"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strips(downLeft)">
                                      <p:cBhvr>
                                        <p:cTn id="13"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Трек">
  <a:themeElements>
    <a:clrScheme name="Трек">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Трек">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Трек">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81</TotalTime>
  <Words>127</Words>
  <Application>Microsoft Office PowerPoint</Application>
  <PresentationFormat>Экран (4:3)</PresentationFormat>
  <Paragraphs>21</Paragraphs>
  <Slides>9</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9</vt:i4>
      </vt:variant>
    </vt:vector>
  </HeadingPairs>
  <TitlesOfParts>
    <vt:vector size="10" baseType="lpstr">
      <vt:lpstr>Трек</vt:lpstr>
      <vt:lpstr>Світова економічна криза 1929 - 1933</vt:lpstr>
      <vt:lpstr>Світова криза або “Велика депресія”</vt:lpstr>
      <vt:lpstr>Причини та передумови</vt:lpstr>
      <vt:lpstr>                                       Кейнсіанство </vt:lpstr>
      <vt:lpstr>Монетаризм </vt:lpstr>
      <vt:lpstr>Австрійська школа </vt:lpstr>
      <vt:lpstr>Інші теорії</vt:lpstr>
      <vt:lpstr>Наслідки</vt:lpstr>
      <vt:lpstr>                  Дякую за увагу</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dc:title>
  <dc:creator>user</dc:creator>
  <cp:lastModifiedBy>user</cp:lastModifiedBy>
  <cp:revision>12</cp:revision>
  <dcterms:created xsi:type="dcterms:W3CDTF">2012-11-22T05:29:08Z</dcterms:created>
  <dcterms:modified xsi:type="dcterms:W3CDTF">2012-12-19T12:59:10Z</dcterms:modified>
</cp:coreProperties>
</file>