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42ABD7-9EAD-4094-ADC3-64DA3917FF8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D96590-92F7-42E0-B187-B88DFC8EC0C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</a:t>
            </a:r>
            <a:r>
              <a:rPr lang="uk-UA" dirty="0" err="1" smtClean="0"/>
              <a:t>Тайпінське</a:t>
            </a:r>
            <a:r>
              <a:rPr lang="uk-UA" dirty="0" smtClean="0"/>
              <a:t> повстання (1850-1864)</a:t>
            </a:r>
            <a:endParaRPr lang="uk-UA" dirty="0"/>
          </a:p>
        </p:txBody>
      </p:sp>
      <p:pic>
        <p:nvPicPr>
          <p:cNvPr id="35842" name="Picture 2" descr="Файл:Destroying of the bandit lairs in Tianjiazhen and Regaining Qizh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58" y="1412325"/>
            <a:ext cx="8548821" cy="496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3575" y="2492375"/>
            <a:ext cx="28082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ПРИЧИНИ</a:t>
            </a:r>
          </a:p>
          <a:p>
            <a:pPr algn="ctr">
              <a:defRPr/>
            </a:pPr>
            <a:r>
              <a:rPr lang="uk-UA" dirty="0" err="1">
                <a:solidFill>
                  <a:schemeClr val="tx1"/>
                </a:solidFill>
              </a:rPr>
              <a:t>Тайпінського</a:t>
            </a:r>
            <a:r>
              <a:rPr lang="uk-UA" dirty="0">
                <a:solidFill>
                  <a:schemeClr val="tx1"/>
                </a:solidFill>
              </a:rPr>
              <a:t> повстання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32656"/>
            <a:ext cx="2879725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Важке становище китайського народу після Першої опіумної війни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332656"/>
            <a:ext cx="3024187" cy="1223963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Посилення феодальної експлуатації, збільшення податків,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обезземелення селян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4941168"/>
            <a:ext cx="2735263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Антинародна політика маньчжурської династії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4869160"/>
            <a:ext cx="2735262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Втручання європейських держав і США у внутрішні справи Китаю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619375" y="1484611"/>
            <a:ext cx="1655762" cy="1008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476375" y="3716338"/>
            <a:ext cx="1727200" cy="12255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940425" y="3716338"/>
            <a:ext cx="1727200" cy="12255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940426" y="1484313"/>
            <a:ext cx="1583531" cy="1008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znaimo.com.ua/images/rubase_1_881326115_2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386539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4869160"/>
            <a:ext cx="8550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Керівник</a:t>
            </a:r>
            <a:r>
              <a:rPr lang="ru-RU" sz="2000" dirty="0"/>
              <a:t> та </a:t>
            </a:r>
            <a:r>
              <a:rPr lang="ru-RU" sz="2000" dirty="0" err="1"/>
              <a:t>ідеолог</a:t>
            </a:r>
            <a:r>
              <a:rPr lang="ru-RU" sz="2000" dirty="0"/>
              <a:t> </a:t>
            </a:r>
            <a:r>
              <a:rPr lang="ru-RU" sz="2000" dirty="0" err="1"/>
              <a:t>повстання</a:t>
            </a:r>
            <a:r>
              <a:rPr lang="ru-RU" sz="2000" dirty="0"/>
              <a:t> </a:t>
            </a:r>
            <a:r>
              <a:rPr lang="ru-RU" sz="2000" i="1" u="sng" dirty="0" err="1"/>
              <a:t>Хун</a:t>
            </a:r>
            <a:r>
              <a:rPr lang="ru-RU" sz="2000" i="1" u="sng" dirty="0"/>
              <a:t> </a:t>
            </a:r>
            <a:r>
              <a:rPr lang="ru-RU" sz="2000" i="1" u="sng" dirty="0" err="1"/>
              <a:t>Сюцюань</a:t>
            </a:r>
            <a:r>
              <a:rPr lang="ru-RU" sz="2000" dirty="0"/>
              <a:t> </a:t>
            </a:r>
            <a:r>
              <a:rPr lang="ru-RU" sz="2000" dirty="0" err="1"/>
              <a:t>ще</a:t>
            </a:r>
            <a:r>
              <a:rPr lang="ru-RU" sz="2000" dirty="0"/>
              <a:t> на початку 40-х </a:t>
            </a:r>
            <a:r>
              <a:rPr lang="ru-RU" sz="2000" dirty="0" err="1"/>
              <a:t>років</a:t>
            </a:r>
            <a:r>
              <a:rPr lang="ru-RU" sz="2000" dirty="0"/>
              <a:t> XIX ст. </a:t>
            </a:r>
            <a:r>
              <a:rPr lang="ru-RU" sz="2000" dirty="0" err="1"/>
              <a:t>розробив</a:t>
            </a:r>
            <a:r>
              <a:rPr lang="ru-RU" sz="2000" dirty="0"/>
              <a:t> </a:t>
            </a:r>
            <a:r>
              <a:rPr lang="ru-RU" sz="2000" dirty="0" err="1"/>
              <a:t>релігійне</a:t>
            </a:r>
            <a:r>
              <a:rPr lang="ru-RU" sz="2000" dirty="0"/>
              <a:t> </a:t>
            </a:r>
            <a:r>
              <a:rPr lang="ru-RU" sz="2000" dirty="0" err="1"/>
              <a:t>вчення</a:t>
            </a:r>
            <a:r>
              <a:rPr lang="ru-RU" sz="2000" dirty="0"/>
              <a:t>, в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пропагував</a:t>
            </a:r>
            <a:r>
              <a:rPr lang="ru-RU" sz="2000" dirty="0"/>
              <a:t> </a:t>
            </a:r>
            <a:r>
              <a:rPr lang="ru-RU" sz="2000" i="1" dirty="0" err="1"/>
              <a:t>ідею</a:t>
            </a:r>
            <a:r>
              <a:rPr lang="ru-RU" sz="2000" i="1" dirty="0"/>
              <a:t> </a:t>
            </a:r>
            <a:r>
              <a:rPr lang="ru-RU" sz="2000" i="1" dirty="0" err="1" smtClean="0"/>
              <a:t>рівності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мріяв</a:t>
            </a:r>
            <a:r>
              <a:rPr lang="ru-RU" sz="2000" dirty="0"/>
              <a:t> про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, де люди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співчувати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допомагати</a:t>
            </a:r>
            <a:r>
              <a:rPr lang="ru-RU" sz="2000" dirty="0"/>
              <a:t> один одному в </a:t>
            </a:r>
            <a:r>
              <a:rPr lang="ru-RU" sz="2000" dirty="0" err="1"/>
              <a:t>біді</a:t>
            </a:r>
            <a:r>
              <a:rPr lang="ru-RU" sz="2000" dirty="0"/>
              <a:t>, </a:t>
            </a:r>
            <a:r>
              <a:rPr lang="ru-RU" sz="2000" dirty="0" err="1"/>
              <a:t>жити</a:t>
            </a:r>
            <a:r>
              <a:rPr lang="ru-RU" sz="2000" dirty="0"/>
              <a:t> за принципами </a:t>
            </a:r>
            <a:r>
              <a:rPr lang="ru-RU" sz="2000" dirty="0" err="1"/>
              <a:t>моралі</a:t>
            </a:r>
            <a:r>
              <a:rPr lang="ru-RU" sz="2000" dirty="0"/>
              <a:t>.</a:t>
            </a:r>
            <a:endParaRPr lang="uk-UA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13176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грудні</a:t>
            </a:r>
            <a:r>
              <a:rPr lang="ru-RU" sz="2000" dirty="0"/>
              <a:t> 1850 р. </a:t>
            </a:r>
            <a:r>
              <a:rPr lang="ru-RU" sz="2000" dirty="0" err="1"/>
              <a:t>повстанці</a:t>
            </a:r>
            <a:r>
              <a:rPr lang="ru-RU" sz="2000" dirty="0"/>
              <a:t> одержали першу </a:t>
            </a:r>
            <a:r>
              <a:rPr lang="ru-RU" sz="2000" dirty="0" err="1"/>
              <a:t>велику</a:t>
            </a:r>
            <a:r>
              <a:rPr lang="ru-RU" sz="2000" dirty="0"/>
              <a:t> перемогу над </a:t>
            </a:r>
            <a:r>
              <a:rPr lang="ru-RU" sz="2000" dirty="0" err="1"/>
              <a:t>урядовими</a:t>
            </a:r>
            <a:r>
              <a:rPr lang="ru-RU" sz="2000" dirty="0"/>
              <a:t> </a:t>
            </a:r>
            <a:r>
              <a:rPr lang="ru-RU" sz="2000" dirty="0" err="1"/>
              <a:t>військами</a:t>
            </a:r>
            <a:r>
              <a:rPr lang="ru-RU" sz="2000" dirty="0"/>
              <a:t>, а </a:t>
            </a:r>
            <a:r>
              <a:rPr lang="ru-RU" sz="2000" dirty="0" smtClean="0"/>
              <a:t>у </a:t>
            </a:r>
            <a:r>
              <a:rPr lang="ru-RU" sz="2000" i="1" dirty="0" err="1" smtClean="0"/>
              <a:t>січні</a:t>
            </a:r>
            <a:r>
              <a:rPr lang="ru-RU" sz="2000" i="1" dirty="0" smtClean="0"/>
              <a:t> </a:t>
            </a:r>
            <a:r>
              <a:rPr lang="ru-RU" sz="2000" i="1" dirty="0"/>
              <a:t>1851 р</a:t>
            </a:r>
            <a:r>
              <a:rPr lang="ru-RU" sz="2000" dirty="0"/>
              <a:t>. проголосили про початок </a:t>
            </a:r>
            <a:r>
              <a:rPr lang="ru-RU" sz="2000" dirty="0" err="1"/>
              <a:t>загального</a:t>
            </a:r>
            <a:r>
              <a:rPr lang="ru-RU" sz="2000" dirty="0"/>
              <a:t> </a:t>
            </a:r>
            <a:r>
              <a:rPr lang="ru-RU" sz="2000" dirty="0" err="1"/>
              <a:t>повстання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метою </a:t>
            </a:r>
            <a:r>
              <a:rPr lang="ru-RU" sz="2000" dirty="0" err="1"/>
              <a:t>скинення</a:t>
            </a:r>
            <a:r>
              <a:rPr lang="ru-RU" sz="2000" dirty="0"/>
              <a:t> </a:t>
            </a:r>
            <a:r>
              <a:rPr lang="ru-RU" sz="2000" dirty="0" err="1"/>
              <a:t>маньчжурської</a:t>
            </a:r>
            <a:r>
              <a:rPr lang="ru-RU" sz="2000" dirty="0"/>
              <a:t> </a:t>
            </a:r>
            <a:r>
              <a:rPr lang="ru-RU" sz="2000" dirty="0" err="1"/>
              <a:t>династії</a:t>
            </a:r>
            <a:r>
              <a:rPr lang="ru-RU" sz="2000" dirty="0"/>
              <a:t> та </a:t>
            </a:r>
            <a:r>
              <a:rPr lang="ru-RU" sz="2000" dirty="0" err="1"/>
              <a:t>створення</a:t>
            </a:r>
            <a:r>
              <a:rPr lang="ru-RU" sz="2000" dirty="0"/>
              <a:t> «</a:t>
            </a:r>
            <a:r>
              <a:rPr lang="ru-RU" sz="2000" i="1" dirty="0" err="1"/>
              <a:t>тайпін</a:t>
            </a:r>
            <a:r>
              <a:rPr lang="ru-RU" sz="2000" i="1" dirty="0"/>
              <a:t> </a:t>
            </a:r>
            <a:r>
              <a:rPr lang="ru-RU" sz="2000" i="1" dirty="0" err="1"/>
              <a:t>тяньго</a:t>
            </a:r>
            <a:r>
              <a:rPr lang="ru-RU" sz="2000" dirty="0"/>
              <a:t>» - </a:t>
            </a:r>
            <a:r>
              <a:rPr lang="ru-RU" sz="2000" dirty="0" err="1"/>
              <a:t>Небесної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великого </a:t>
            </a:r>
            <a:r>
              <a:rPr lang="ru-RU" sz="2000" dirty="0" err="1"/>
              <a:t>благоденства</a:t>
            </a:r>
            <a:r>
              <a:rPr lang="ru-RU" sz="2000" dirty="0"/>
              <a:t>. З того часу </a:t>
            </a:r>
            <a:r>
              <a:rPr lang="ru-RU" sz="2000" dirty="0" err="1"/>
              <a:t>їх</a:t>
            </a:r>
            <a:r>
              <a:rPr lang="ru-RU" sz="2000" dirty="0"/>
              <a:t> почали </a:t>
            </a:r>
            <a:r>
              <a:rPr lang="ru-RU" sz="2000" dirty="0" err="1"/>
              <a:t>називати</a:t>
            </a:r>
            <a:r>
              <a:rPr lang="ru-RU" sz="2000" dirty="0"/>
              <a:t> </a:t>
            </a:r>
            <a:r>
              <a:rPr lang="ru-RU" sz="2000" dirty="0" err="1"/>
              <a:t>т</a:t>
            </a:r>
            <a:r>
              <a:rPr lang="ru-RU" sz="2000" i="1" u="sng" dirty="0" err="1"/>
              <a:t>айпінами</a:t>
            </a:r>
            <a:r>
              <a:rPr lang="ru-RU" sz="2000" dirty="0"/>
              <a:t>. Столицею </a:t>
            </a:r>
            <a:r>
              <a:rPr lang="ru-RU" sz="2000" dirty="0" err="1"/>
              <a:t>тайпінів</a:t>
            </a:r>
            <a:r>
              <a:rPr lang="ru-RU" sz="2000" dirty="0"/>
              <a:t> стало </a:t>
            </a:r>
            <a:r>
              <a:rPr lang="ru-RU" sz="2000" i="1" dirty="0"/>
              <a:t>м. </a:t>
            </a:r>
            <a:r>
              <a:rPr lang="ru-RU" sz="2000" i="1" dirty="0" err="1"/>
              <a:t>Нанкін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40962" name="Picture 2" descr="http://school.xvatit.com/images/thumb/8/8d/11155111.jpg/500px-11155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1304"/>
            <a:ext cx="6328091" cy="497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37112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/>
              <a:t>Тайпіни</a:t>
            </a:r>
            <a:r>
              <a:rPr lang="uk-UA" sz="2000" dirty="0"/>
              <a:t> відрізали коси, що символізували покірність, і надівали на голови червоні пов'язки. Поступово рух набрав широкого розмаху </a:t>
            </a:r>
            <a:r>
              <a:rPr lang="uk-UA" sz="2000" i="1" dirty="0"/>
              <a:t>селянської війни</a:t>
            </a:r>
            <a:r>
              <a:rPr lang="uk-UA" sz="2000" dirty="0"/>
              <a:t>, спрямованої проти феодального гніту і влади маньчжурів. Він охопив значні території Південно-Східного, Східного та навіть Північного Китаю. У наступні роки </a:t>
            </a:r>
            <a:r>
              <a:rPr lang="uk-UA" sz="2000" dirty="0" err="1"/>
              <a:t>тайпіни</a:t>
            </a:r>
            <a:r>
              <a:rPr lang="uk-UA" sz="2000" dirty="0"/>
              <a:t> організовували північний і західний походи. Вони хотіли захопити Пекін - столицю маньчжурів, проте це їм не вдалося. 30-тисячний загін </a:t>
            </a:r>
            <a:r>
              <a:rPr lang="uk-UA" sz="2000" dirty="0" err="1"/>
              <a:t>тайпінів</a:t>
            </a:r>
            <a:r>
              <a:rPr lang="uk-UA" sz="2000" dirty="0"/>
              <a:t> був оточений і розгромлений у передмісті Пекіна.</a:t>
            </a:r>
          </a:p>
        </p:txBody>
      </p:sp>
      <p:pic>
        <p:nvPicPr>
          <p:cNvPr id="43010" name="Picture 2" descr="http://4.bp.blogspot.com/_gtqTizFiWN0/TMpT7lQ9jiI/AAAAAAAACM0/5kuJI1OfRX8/s1600/Chinese+Gordon+manda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270915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6600"/>
          <a:stretch>
            <a:fillRect/>
          </a:stretch>
        </p:blipFill>
        <p:spPr bwMode="auto">
          <a:xfrm>
            <a:off x="171048" y="0"/>
            <a:ext cx="8721426" cy="666936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19355986">
            <a:off x="5665997" y="5129866"/>
            <a:ext cx="1929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Захоплено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355986">
            <a:off x="6746117" y="1303195"/>
            <a:ext cx="1929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Захоплено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780000">
            <a:off x="1862896" y="2415961"/>
            <a:ext cx="1929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Захоплено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25485">
            <a:off x="5427953" y="232017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Поразка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Дії </a:t>
            </a:r>
            <a:r>
              <a:rPr lang="uk-UA" dirty="0" err="1" smtClean="0"/>
              <a:t>тайпінів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Вбивали маньчжурських чиновників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Конфіскували майно багатів 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Прилюдно спалювали дорогі меблі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Товкли в ступках перли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653136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Видали Закон про землю</a:t>
            </a: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Documents and Settings\Admin\Local Settings\Temporary Internet Files\Content.IE5\UXO7R5HC\MC9002925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717032"/>
            <a:ext cx="2164006" cy="1050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Реальна політика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тайпінів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відрізнялась від їхньої програми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чвари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першість</a:t>
            </a:r>
            <a:r>
              <a:rPr lang="ru-RU" dirty="0" smtClean="0"/>
              <a:t> при </a:t>
            </a:r>
            <a:r>
              <a:rPr lang="ru-RU" dirty="0" err="1" smtClean="0"/>
              <a:t>особі</a:t>
            </a:r>
            <a:r>
              <a:rPr lang="ru-RU" dirty="0" smtClean="0"/>
              <a:t> </a:t>
            </a:r>
            <a:r>
              <a:rPr lang="ru-RU" dirty="0" err="1" smtClean="0"/>
              <a:t>імператора</a:t>
            </a:r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340768"/>
            <a:ext cx="714380" cy="11430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09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ослабили найбільше надбання </a:t>
            </a:r>
            <a:r>
              <a:rPr lang="uk-UA" sz="2400" b="1" dirty="0" err="1"/>
              <a:t>тайпінів</a:t>
            </a:r>
            <a:r>
              <a:rPr lang="uk-UA" sz="2400" b="1" dirty="0"/>
              <a:t> - боєздатну і слухняну армію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36510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 </a:t>
            </a:r>
            <a:r>
              <a:rPr lang="ru-RU" sz="2400" b="1" i="1" dirty="0"/>
              <a:t>1864 р</a:t>
            </a:r>
            <a:r>
              <a:rPr lang="ru-RU" sz="2400" b="1" dirty="0"/>
              <a:t>. </a:t>
            </a:r>
            <a:r>
              <a:rPr lang="ru-RU" sz="2400" b="1" dirty="0" err="1"/>
              <a:t>маньчжурські</a:t>
            </a:r>
            <a:r>
              <a:rPr lang="ru-RU" sz="2400" b="1" dirty="0"/>
              <a:t> </a:t>
            </a:r>
            <a:r>
              <a:rPr lang="ru-RU" sz="2400" b="1" dirty="0" err="1"/>
              <a:t>війська</a:t>
            </a:r>
            <a:r>
              <a:rPr lang="ru-RU" sz="2400" b="1" dirty="0"/>
              <a:t>, </a:t>
            </a:r>
            <a:r>
              <a:rPr lang="ru-RU" sz="2400" b="1" dirty="0" err="1"/>
              <a:t>підтримані</a:t>
            </a:r>
            <a:r>
              <a:rPr lang="ru-RU" sz="2400" b="1" dirty="0"/>
              <a:t> </a:t>
            </a:r>
            <a:r>
              <a:rPr lang="ru-RU" sz="2400" b="1" dirty="0" err="1"/>
              <a:t>іноземцями</a:t>
            </a:r>
            <a:r>
              <a:rPr lang="ru-RU" sz="2400" b="1" dirty="0"/>
              <a:t>, </a:t>
            </a:r>
            <a:r>
              <a:rPr lang="ru-RU" sz="2400" b="1" dirty="0" err="1"/>
              <a:t>захопили</a:t>
            </a:r>
            <a:r>
              <a:rPr lang="ru-RU" sz="2400" b="1" dirty="0"/>
              <a:t> </a:t>
            </a:r>
            <a:r>
              <a:rPr lang="ru-RU" sz="2400" b="1" dirty="0" err="1"/>
              <a:t>Нанкін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вчинили там </a:t>
            </a:r>
            <a:r>
              <a:rPr lang="ru-RU" sz="2400" b="1" dirty="0" err="1"/>
              <a:t>страхітливу</a:t>
            </a:r>
            <a:r>
              <a:rPr lang="ru-RU" sz="2400" b="1" dirty="0"/>
              <a:t> </a:t>
            </a:r>
            <a:r>
              <a:rPr lang="ru-RU" sz="2400" b="1" dirty="0" err="1"/>
              <a:t>різанину</a:t>
            </a:r>
            <a:r>
              <a:rPr lang="ru-RU" sz="2400" b="1" dirty="0"/>
              <a:t>.</a:t>
            </a:r>
            <a:endParaRPr lang="uk-UA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Висновок: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686800" cy="4525963"/>
          </a:xfrm>
        </p:spPr>
        <p:txBody>
          <a:bodyPr/>
          <a:lstStyle/>
          <a:p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Отже,піднявши повстання ,селяни проголосили ідею рівності,та </a:t>
            </a:r>
            <a:r>
              <a:rPr lang="uk-UA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“стали”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такими ж як і </a:t>
            </a:r>
            <a:r>
              <a:rPr lang="uk-UA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маньчурські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феодали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Селянська 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війна була </a:t>
            </a:r>
            <a:r>
              <a:rPr lang="uk-UA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придушенна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163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     Тайпінське повстання (1850-1864)</vt:lpstr>
      <vt:lpstr>Слайд 2</vt:lpstr>
      <vt:lpstr>Слайд 3</vt:lpstr>
      <vt:lpstr>Слайд 4</vt:lpstr>
      <vt:lpstr>Слайд 5</vt:lpstr>
      <vt:lpstr>Слайд 6</vt:lpstr>
      <vt:lpstr>Дії тайпінів:</vt:lpstr>
      <vt:lpstr>чвари за першість при особі імператора</vt:lpstr>
      <vt:lpstr>Висновок: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Тайпінське повстання</dc:title>
  <dc:creator>Софія</dc:creator>
  <cp:lastModifiedBy>Софія</cp:lastModifiedBy>
  <cp:revision>5</cp:revision>
  <dcterms:created xsi:type="dcterms:W3CDTF">2014-04-01T18:52:52Z</dcterms:created>
  <dcterms:modified xsi:type="dcterms:W3CDTF">2014-04-01T19:35:59Z</dcterms:modified>
</cp:coreProperties>
</file>