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0" r:id="rId6"/>
    <p:sldId id="264" r:id="rId7"/>
    <p:sldId id="265" r:id="rId8"/>
    <p:sldId id="262" r:id="rId9"/>
    <p:sldId id="263" r:id="rId10"/>
    <p:sldId id="267" r:id="rId11"/>
    <p:sldId id="268" r:id="rId12"/>
    <p:sldId id="269" r:id="rId13"/>
    <p:sldId id="270" r:id="rId14"/>
    <p:sldId id="271" r:id="rId15"/>
    <p:sldId id="272" r:id="rId16"/>
    <p:sldId id="266" r:id="rId17"/>
    <p:sldId id="273" r:id="rId18"/>
    <p:sldId id="274" r:id="rId19"/>
    <p:sldId id="258" r:id="rId20"/>
    <p:sldId id="275" r:id="rId21"/>
    <p:sldId id="276" r:id="rId22"/>
    <p:sldId id="284" r:id="rId23"/>
    <p:sldId id="285" r:id="rId24"/>
    <p:sldId id="277" r:id="rId25"/>
    <p:sldId id="278" r:id="rId26"/>
    <p:sldId id="279" r:id="rId27"/>
    <p:sldId id="280" r:id="rId28"/>
    <p:sldId id="281" r:id="rId29"/>
    <p:sldId id="282" r:id="rId30"/>
    <p:sldId id="283" r:id="rId31"/>
    <p:sldId id="286" r:id="rId32"/>
    <p:sldId id="287" r:id="rId33"/>
    <p:sldId id="288" r:id="rId34"/>
    <p:sldId id="289" r:id="rId35"/>
    <p:sldId id="291" r:id="rId36"/>
    <p:sldId id="290" r:id="rId37"/>
    <p:sldId id="292" r:id="rId38"/>
    <p:sldId id="294"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2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uk-UA" smtClean="0"/>
              <a:t>Образец заголовка</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Date Placeholder 2"/>
          <p:cNvSpPr>
            <a:spLocks noGrp="1"/>
          </p:cNvSpPr>
          <p:nvPr>
            <p:ph type="dt" sz="half" idx="10"/>
          </p:nvPr>
        </p:nvSpPr>
        <p:spPr/>
        <p:txBody>
          <a:bodyPr/>
          <a:lstStyle/>
          <a:p>
            <a:fld id="{2DF66AD8-BC4A-4004-9882-414398D930CA}"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uk-UA" smtClean="0"/>
              <a:t>Образец заголовка</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uk-UA" smtClean="0"/>
              <a:t>Образец заголовка</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рисунка с подписью">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uk-UA" smtClean="0"/>
              <a:t>Образец заголовка</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Рисунок над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uk-UA" smtClean="0"/>
              <a:t>Образец заголовка</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рисунка над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uk-UA" smtClean="0"/>
              <a:t>Образец заголовка</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uk-UA" smtClean="0"/>
              <a:t>Образец заголовка</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с водяным знаком">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uk-UA" smtClean="0"/>
              <a:t>Образец текста</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uk-UA" smtClean="0"/>
              <a:t>Образец заголовка</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uk-UA" smtClean="0"/>
              <a:t>Образец заголовка</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uk-UA" smtClean="0"/>
              <a:t>Образец текста</a:t>
            </a:r>
          </a:p>
        </p:txBody>
      </p:sp>
      <p:sp>
        <p:nvSpPr>
          <p:cNvPr id="4" name="Date Placeholder 3"/>
          <p:cNvSpPr>
            <a:spLocks noGrp="1"/>
          </p:cNvSpPr>
          <p:nvPr>
            <p:ph type="dt" sz="half" idx="10"/>
          </p:nvPr>
        </p:nvSpPr>
        <p:spPr/>
        <p:txBody>
          <a:body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с водяным знаком">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uk-UA" smtClean="0"/>
              <a:t>Образец текста</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uk-UA" smtClean="0"/>
              <a:t>Образец заголовка</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Date Placeholder 3"/>
          <p:cNvSpPr>
            <a:spLocks noGrp="1"/>
          </p:cNvSpPr>
          <p:nvPr>
            <p:ph type="dt" sz="half" idx="10"/>
          </p:nvPr>
        </p:nvSpPr>
        <p:spPr/>
        <p:txBody>
          <a:bodyPr/>
          <a:lstStyle/>
          <a:p>
            <a:fld id="{2DF66AD8-BC4A-4004-9882-414398D930CA}"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Раздел с рисунком">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uk-UA" smtClean="0"/>
              <a:t>Образец заголовка</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uk-UA"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Образец заголовка</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объекта, вверху и вниз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Образец заголовка</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uk-UA" smtClean="0"/>
              <a:t>Образец заголовка</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pPr/>
              <a:t>10/3/2013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slow">
    <p:wipe/>
  </p:transition>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rot="575256">
            <a:off x="2490972" y="1281075"/>
            <a:ext cx="6477000" cy="2271227"/>
          </a:xfrm>
        </p:spPr>
        <p:txBody>
          <a:bodyPr/>
          <a:lstStyle/>
          <a:p>
            <a:r>
              <a:rPr lang="uk-UA" dirty="0" smtClean="0"/>
              <a:t>Блокадний Ленінград</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42470199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79388" y="188913"/>
            <a:ext cx="79364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Вороги підійшли близько до Ленінграда і тепер могли</a:t>
            </a:r>
          </a:p>
          <a:p>
            <a:r>
              <a:rPr lang="uk-UA" sz="2400" b="1" dirty="0">
                <a:solidFill>
                  <a:srgbClr val="000000"/>
                </a:solidFill>
                <a:latin typeface="Times New Roman"/>
                <a:cs typeface="Times New Roman"/>
              </a:rPr>
              <a:t>обстрілювати з гармат всі ленінградські вулиці.</a:t>
            </a:r>
            <a:endParaRPr lang="ru-RU" sz="2400" b="1" dirty="0">
              <a:solidFill>
                <a:srgbClr val="000000"/>
              </a:solidFill>
              <a:latin typeface="Times New Roman"/>
              <a:cs typeface="Times New Roman"/>
            </a:endParaRPr>
          </a:p>
        </p:txBody>
      </p:sp>
      <p:pic>
        <p:nvPicPr>
          <p:cNvPr id="16389" name="Picture 5" descr="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150" y="1092200"/>
            <a:ext cx="5761038" cy="5443538"/>
          </a:xfrm>
          <a:prstGeom prst="rect">
            <a:avLst/>
          </a:prstGeom>
          <a:noFill/>
          <a:extLst>
            <a:ext uri="{909E8E84-426E-40dd-AFC4-6F175D3DCCD1}">
              <a14:hiddenFill xmlns:a14="http://schemas.microsoft.com/office/drawing/2010/main" xmlns="">
                <a:solidFill>
                  <a:srgbClr val="FFFFFF"/>
                </a:solidFill>
              </a14:hiddenFill>
            </a:ext>
          </a:extLst>
        </p:spPr>
      </p:pic>
      <p:sp>
        <p:nvSpPr>
          <p:cNvPr id="16390"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Враги подошли близко к Ленинграду и теперь могли обстреливать из пушек все ленинградские улицы.</a:t>
            </a:r>
          </a:p>
        </p:txBody>
      </p:sp>
      <p:sp>
        <p:nvSpPr>
          <p:cNvPr id="2" name="TextBox 1"/>
          <p:cNvSpPr txBox="1"/>
          <p:nvPr/>
        </p:nvSpPr>
        <p:spPr>
          <a:xfrm>
            <a:off x="209492" y="3784176"/>
            <a:ext cx="184666"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xmlns="" val="30178841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На берегу невы 194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404813"/>
            <a:ext cx="8713787" cy="5607050"/>
          </a:xfrm>
          <a:prstGeom prst="rect">
            <a:avLst/>
          </a:prstGeom>
          <a:noFill/>
          <a:extLst>
            <a:ext uri="{909E8E84-426E-40dd-AFC4-6F175D3DCCD1}">
              <a14:hiddenFill xmlns:a14="http://schemas.microsoft.com/office/drawing/2010/main" xmlns="">
                <a:solidFill>
                  <a:srgbClr val="FFFFFF"/>
                </a:solidFill>
              </a14:hiddenFill>
            </a:ext>
          </a:extLst>
        </p:spPr>
      </p:pic>
      <p:sp>
        <p:nvSpPr>
          <p:cNvPr id="19461" name="Text Box 5"/>
          <p:cNvSpPr txBox="1">
            <a:spLocks noChangeArrowheads="1"/>
          </p:cNvSpPr>
          <p:nvPr/>
        </p:nvSpPr>
        <p:spPr bwMode="auto">
          <a:xfrm>
            <a:off x="3296843" y="6249988"/>
            <a:ext cx="23365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uk-UA" sz="2400" b="1" dirty="0">
                <a:solidFill>
                  <a:srgbClr val="000000"/>
                </a:solidFill>
                <a:latin typeface="Times New Roman"/>
                <a:cs typeface="Times New Roman"/>
              </a:rPr>
              <a:t>На березі </a:t>
            </a:r>
            <a:r>
              <a:rPr lang="uk-UA" sz="2400" b="1" dirty="0" smtClean="0">
                <a:solidFill>
                  <a:srgbClr val="000000"/>
                </a:solidFill>
                <a:latin typeface="Times New Roman"/>
                <a:cs typeface="Times New Roman"/>
              </a:rPr>
              <a:t>Неви</a:t>
            </a:r>
            <a:endParaRPr lang="ru-RU" sz="2400" b="1" dirty="0">
              <a:solidFill>
                <a:schemeClr val="accent2"/>
              </a:solidFill>
              <a:cs typeface="Arial" charset="0"/>
            </a:endParaRPr>
          </a:p>
        </p:txBody>
      </p:sp>
      <p:sp>
        <p:nvSpPr>
          <p:cNvPr id="19462"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На берегу Невы.</a:t>
            </a:r>
          </a:p>
        </p:txBody>
      </p:sp>
    </p:spTree>
    <p:extLst>
      <p:ext uri="{BB962C8B-B14F-4D97-AF65-F5344CB8AC3E}">
        <p14:creationId xmlns:p14="http://schemas.microsoft.com/office/powerpoint/2010/main" xmlns="" val="194843489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260350"/>
            <a:ext cx="78120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uk-UA" sz="2400" b="1" dirty="0">
                <a:solidFill>
                  <a:srgbClr val="000000"/>
                </a:solidFill>
                <a:latin typeface="Times New Roman"/>
                <a:cs typeface="Times New Roman"/>
              </a:rPr>
              <a:t>Вдень і вночі німці бомбили і </a:t>
            </a:r>
            <a:r>
              <a:rPr lang="uk-UA" sz="2400" b="1" dirty="0" smtClean="0">
                <a:solidFill>
                  <a:srgbClr val="000000"/>
                </a:solidFill>
                <a:latin typeface="Times New Roman"/>
                <a:cs typeface="Times New Roman"/>
              </a:rPr>
              <a:t>обстрілювали Ленінград</a:t>
            </a:r>
            <a:r>
              <a:rPr lang="uk-UA" sz="2400" b="1" dirty="0">
                <a:solidFill>
                  <a:srgbClr val="000000"/>
                </a:solidFill>
                <a:latin typeface="Times New Roman"/>
                <a:cs typeface="Times New Roman"/>
              </a:rPr>
              <a:t>.</a:t>
            </a:r>
            <a:endParaRPr lang="ru-RU" sz="2400" b="1" dirty="0">
              <a:solidFill>
                <a:srgbClr val="0033CC"/>
              </a:solidFill>
              <a:cs typeface="Arial" charset="0"/>
            </a:endParaRPr>
          </a:p>
        </p:txBody>
      </p:sp>
      <p:pic>
        <p:nvPicPr>
          <p:cNvPr id="20485" name="Picture 5" descr="untitlрл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6013" y="1214438"/>
            <a:ext cx="6696075" cy="5021262"/>
          </a:xfrm>
          <a:prstGeom prst="rect">
            <a:avLst/>
          </a:prstGeom>
          <a:noFill/>
          <a:extLst>
            <a:ext uri="{909E8E84-426E-40dd-AFC4-6F175D3DCCD1}">
              <a14:hiddenFill xmlns:a14="http://schemas.microsoft.com/office/drawing/2010/main" xmlns="">
                <a:solidFill>
                  <a:srgbClr val="FFFFFF"/>
                </a:solidFill>
              </a14:hiddenFill>
            </a:ext>
          </a:extLst>
        </p:spPr>
      </p:pic>
      <p:sp>
        <p:nvSpPr>
          <p:cNvPr id="20486"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Днём и ночью немцы бомбили и обстреливали Ленинград.</a:t>
            </a:r>
          </a:p>
        </p:txBody>
      </p:sp>
    </p:spTree>
    <p:extLst>
      <p:ext uri="{BB962C8B-B14F-4D97-AF65-F5344CB8AC3E}">
        <p14:creationId xmlns:p14="http://schemas.microsoft.com/office/powerpoint/2010/main" xmlns="" val="38704388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260350"/>
            <a:ext cx="870353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uk-UA" sz="2400" b="1" dirty="0">
                <a:solidFill>
                  <a:srgbClr val="000000"/>
                </a:solidFill>
                <a:latin typeface="Times New Roman"/>
                <a:cs typeface="Times New Roman"/>
              </a:rPr>
              <a:t>Спорожніли цехи ленінградських заводів. багато робітників</a:t>
            </a:r>
          </a:p>
          <a:p>
            <a:r>
              <a:rPr lang="uk-UA" sz="2400" b="1" dirty="0">
                <a:solidFill>
                  <a:srgbClr val="000000"/>
                </a:solidFill>
                <a:latin typeface="Times New Roman"/>
                <a:cs typeface="Times New Roman"/>
              </a:rPr>
              <a:t>пішли на фронт. До верстатів встали їхні дружини і діти.</a:t>
            </a:r>
            <a:endParaRPr lang="ru-RU" sz="2400" b="1" dirty="0">
              <a:solidFill>
                <a:srgbClr val="000000"/>
              </a:solidFill>
              <a:latin typeface="Times New Roman"/>
              <a:cs typeface="Times New Roman"/>
            </a:endParaRPr>
          </a:p>
        </p:txBody>
      </p:sp>
      <p:pic>
        <p:nvPicPr>
          <p:cNvPr id="21509" name="Picture 5" descr="untitlк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988" y="1125538"/>
            <a:ext cx="6624637" cy="5481637"/>
          </a:xfrm>
          <a:prstGeom prst="rect">
            <a:avLst/>
          </a:prstGeom>
          <a:noFill/>
          <a:extLst>
            <a:ext uri="{909E8E84-426E-40dd-AFC4-6F175D3DCCD1}">
              <a14:hiddenFill xmlns:a14="http://schemas.microsoft.com/office/drawing/2010/main" xmlns="">
                <a:solidFill>
                  <a:srgbClr val="FFFFFF"/>
                </a:solidFill>
              </a14:hiddenFill>
            </a:ext>
          </a:extLst>
        </p:spPr>
      </p:pic>
      <p:sp>
        <p:nvSpPr>
          <p:cNvPr id="21510"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Опустели цеха ленинградских заводов. Многие рабочие ушли на фронт. К станкам встали их жёны и дети.</a:t>
            </a:r>
          </a:p>
        </p:txBody>
      </p:sp>
    </p:spTree>
    <p:extLst>
      <p:ext uri="{BB962C8B-B14F-4D97-AF65-F5344CB8AC3E}">
        <p14:creationId xmlns:p14="http://schemas.microsoft.com/office/powerpoint/2010/main" xmlns="" val="126874694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ru-RU"/>
          </a:p>
        </p:txBody>
      </p:sp>
      <p:sp>
        <p:nvSpPr>
          <p:cNvPr id="22531" name="Rectangle 3"/>
          <p:cNvSpPr>
            <a:spLocks noGrp="1" noChangeArrowheads="1"/>
          </p:cNvSpPr>
          <p:nvPr>
            <p:ph type="body" idx="1"/>
          </p:nvPr>
        </p:nvSpPr>
        <p:spPr/>
        <p:txBody>
          <a:bodyPr/>
          <a:lstStyle/>
          <a:p>
            <a:endParaRPr lang="ru-RU"/>
          </a:p>
        </p:txBody>
      </p:sp>
      <p:pic>
        <p:nvPicPr>
          <p:cNvPr id="22532" name="Picture 4" descr="poster-1941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8913"/>
            <a:ext cx="9144000" cy="6369050"/>
          </a:xfrm>
          <a:prstGeom prst="rect">
            <a:avLst/>
          </a:prstGeom>
          <a:noFill/>
          <a:extLst>
            <a:ext uri="{909E8E84-426E-40dd-AFC4-6F175D3DCCD1}">
              <a14:hiddenFill xmlns:a14="http://schemas.microsoft.com/office/drawing/2010/main" xmlns="">
                <a:solidFill>
                  <a:srgbClr val="FFFFFF"/>
                </a:solidFill>
              </a14:hiddenFill>
            </a:ext>
          </a:extLst>
        </p:spPr>
      </p:pic>
      <p:sp>
        <p:nvSpPr>
          <p:cNvPr id="22533" name="Rectangle 5"/>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Опустели цеха ленинградских заводов. Многие рабочие ушли на фронт. К станкам встали их жёны и дети.</a:t>
            </a:r>
          </a:p>
        </p:txBody>
      </p:sp>
    </p:spTree>
    <p:extLst>
      <p:ext uri="{BB962C8B-B14F-4D97-AF65-F5344CB8AC3E}">
        <p14:creationId xmlns:p14="http://schemas.microsoft.com/office/powerpoint/2010/main" xmlns="" val="377831135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0"/>
            <a:ext cx="8582848"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Продовольство в Ленінграді закінчилося. А в місті</a:t>
            </a:r>
          </a:p>
          <a:p>
            <a:r>
              <a:rPr lang="uk-UA" sz="2400" b="1" dirty="0">
                <a:solidFill>
                  <a:srgbClr val="000000"/>
                </a:solidFill>
                <a:latin typeface="Times New Roman"/>
                <a:cs typeface="Times New Roman"/>
              </a:rPr>
              <a:t>близько 2,5 млн. людей. Чим їх годувати? Далеко за кільцем</a:t>
            </a:r>
          </a:p>
          <a:p>
            <a:r>
              <a:rPr lang="uk-UA" sz="2400" b="1" dirty="0">
                <a:solidFill>
                  <a:srgbClr val="000000"/>
                </a:solidFill>
                <a:latin typeface="Times New Roman"/>
                <a:cs typeface="Times New Roman"/>
              </a:rPr>
              <a:t>блокади є продовольство - борошно, м'ясо, масло. як</a:t>
            </a:r>
          </a:p>
          <a:p>
            <a:r>
              <a:rPr lang="uk-UA" sz="2400" b="1" dirty="0">
                <a:solidFill>
                  <a:srgbClr val="000000"/>
                </a:solidFill>
                <a:latin typeface="Times New Roman"/>
                <a:cs typeface="Times New Roman"/>
              </a:rPr>
              <a:t>їх доставити? Тільки одна дорога пов'язувала блокадний</a:t>
            </a:r>
          </a:p>
          <a:p>
            <a:r>
              <a:rPr lang="uk-UA" sz="2400" b="1" dirty="0">
                <a:solidFill>
                  <a:srgbClr val="000000"/>
                </a:solidFill>
                <a:latin typeface="Times New Roman"/>
                <a:cs typeface="Times New Roman"/>
              </a:rPr>
              <a:t>місто з Великою землею.</a:t>
            </a:r>
          </a:p>
          <a:p>
            <a:r>
              <a:rPr lang="uk-UA" sz="2400" b="1" dirty="0">
                <a:solidFill>
                  <a:srgbClr val="000000"/>
                </a:solidFill>
                <a:latin typeface="Times New Roman"/>
                <a:cs typeface="Times New Roman"/>
              </a:rPr>
              <a:t>                                                            Ця дорога йшла по воді.</a:t>
            </a:r>
            <a:endParaRPr lang="ru-RU" sz="2400" b="1" dirty="0">
              <a:solidFill>
                <a:srgbClr val="000000"/>
              </a:solidFill>
              <a:latin typeface="Times New Roman"/>
              <a:cs typeface="Times New Roman"/>
            </a:endParaRPr>
          </a:p>
        </p:txBody>
      </p:sp>
      <p:pic>
        <p:nvPicPr>
          <p:cNvPr id="24581" name="Picture 5" descr="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450" y="3284538"/>
            <a:ext cx="3311525" cy="3311525"/>
          </a:xfrm>
          <a:prstGeom prst="rect">
            <a:avLst/>
          </a:prstGeom>
          <a:noFill/>
          <a:extLst>
            <a:ext uri="{909E8E84-426E-40dd-AFC4-6F175D3DCCD1}">
              <a14:hiddenFill xmlns:a14="http://schemas.microsoft.com/office/drawing/2010/main" xmlns="">
                <a:solidFill>
                  <a:srgbClr val="FFFFFF"/>
                </a:solidFill>
              </a14:hiddenFill>
            </a:ext>
          </a:extLst>
        </p:spPr>
      </p:pic>
      <p:pic>
        <p:nvPicPr>
          <p:cNvPr id="24582" name="Picture 6" descr="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0563" y="2420938"/>
            <a:ext cx="3435350" cy="3817937"/>
          </a:xfrm>
          <a:prstGeom prst="rect">
            <a:avLst/>
          </a:prstGeom>
          <a:noFill/>
          <a:extLst>
            <a:ext uri="{909E8E84-426E-40dd-AFC4-6F175D3DCCD1}">
              <a14:hiddenFill xmlns:a14="http://schemas.microsoft.com/office/drawing/2010/main" xmlns="">
                <a:solidFill>
                  <a:srgbClr val="FFFFFF"/>
                </a:solidFill>
              </a14:hiddenFill>
            </a:ext>
          </a:extLst>
        </p:spPr>
      </p:pic>
      <p:sp>
        <p:nvSpPr>
          <p:cNvPr id="24583"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Продовольствие в Ленинграде закончилось. А в городе около 2,5 млн. людей. Чем их кормить? Далеко за кольцом блокады есть продовольствие – мука, мясо, масло. Как их доставить? Только одна дорога связывала блокадный город с Большой землёй. Эта дорога шла по воде.</a:t>
            </a:r>
          </a:p>
        </p:txBody>
      </p:sp>
    </p:spTree>
    <p:extLst>
      <p:ext uri="{BB962C8B-B14F-4D97-AF65-F5344CB8AC3E}">
        <p14:creationId xmlns:p14="http://schemas.microsoft.com/office/powerpoint/2010/main" xmlns="" val="95009524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3600" dirty="0" err="1" smtClean="0">
                <a:latin typeface="Times New Roman"/>
                <a:cs typeface="Times New Roman"/>
              </a:rPr>
              <a:t>Осінь</a:t>
            </a:r>
            <a:r>
              <a:rPr lang="ru-RU" sz="3600" dirty="0" smtClean="0">
                <a:latin typeface="Times New Roman"/>
                <a:cs typeface="Times New Roman"/>
              </a:rPr>
              <a:t> 1941 року</a:t>
            </a:r>
            <a:endParaRPr lang="ru-RU" sz="3600" dirty="0">
              <a:latin typeface="Times New Roman"/>
              <a:cs typeface="Times New Roman"/>
            </a:endParaRPr>
          </a:p>
        </p:txBody>
      </p:sp>
      <p:sp>
        <p:nvSpPr>
          <p:cNvPr id="3" name="Содержимое 2"/>
          <p:cNvSpPr>
            <a:spLocks noGrp="1"/>
          </p:cNvSpPr>
          <p:nvPr>
            <p:ph idx="1"/>
          </p:nvPr>
        </p:nvSpPr>
        <p:spPr/>
        <p:txBody>
          <a:bodyPr>
            <a:noAutofit/>
          </a:bodyPr>
          <a:lstStyle/>
          <a:p>
            <a:r>
              <a:rPr lang="uk-UA" sz="1600" dirty="0">
                <a:latin typeface="Times New Roman"/>
                <a:cs typeface="Times New Roman"/>
              </a:rPr>
              <a:t>30 серпня 1941 року Державний комітет оборони прийняв рішення про доставку вантажів до Ленінграда через Ладогу. На західному березі розпочалося будівництво порту за 55 кілометрів від міста. Перші баржі прийшли вже 12 вересня. Вони привезли 626 тонн зерна та 116 тонн борошна. Протягом 12 вересня-15 листопада через озеро було переправлена 24 097 тонн зерна, борошна та крупи, понад 1130 тонн мяса, молочних продуктів та інших продуктів.</a:t>
            </a:r>
          </a:p>
          <a:p>
            <a:r>
              <a:rPr lang="uk-UA" sz="1600" dirty="0">
                <a:latin typeface="Times New Roman"/>
                <a:cs typeface="Times New Roman"/>
              </a:rPr>
              <a:t>12 вересня Військова рада Ленінградського фронту вперше знизила розмір хлібної норми. Тепер робочим покладалося в день 500 г хліба, службовцям і дітям — по 300, а утриманцям — по 250. Щоденна витрата борошна для випікання хліба становила у середині вересня 2 100 тонн.</a:t>
            </a:r>
          </a:p>
          <a:p>
            <a:r>
              <a:rPr lang="uk-UA" sz="1600" dirty="0">
                <a:latin typeface="Times New Roman"/>
                <a:cs typeface="Times New Roman"/>
              </a:rPr>
              <a:t>З 1 жовтня робітники та інженерно-технічні працівники стали отримувати за картками 400 грамів хліба на добу, всі інші — по 200 грамів. Різко скоротилася видача інших продуктів. З пивоварних заводів забрали 8 000 тонн солоду і перемололи їх. На млинах розкрили підлоги і зібрали весь борошняний пил</a:t>
            </a:r>
            <a:endParaRPr lang="ru-RU" sz="1600" dirty="0">
              <a:latin typeface="Times New Roman"/>
              <a:cs typeface="Times New Roman"/>
            </a:endParaRPr>
          </a:p>
        </p:txBody>
      </p:sp>
    </p:spTree>
    <p:extLst>
      <p:ext uri="{BB962C8B-B14F-4D97-AF65-F5344CB8AC3E}">
        <p14:creationId xmlns:p14="http://schemas.microsoft.com/office/powerpoint/2010/main" xmlns="" val="11092568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260350"/>
            <a:ext cx="4705350" cy="6405563"/>
          </a:xfrm>
          <a:prstGeom prst="rect">
            <a:avLst/>
          </a:prstGeom>
          <a:noFill/>
          <a:extLst>
            <a:ext uri="{909E8E84-426E-40dd-AFC4-6F175D3DCCD1}">
              <a14:hiddenFill xmlns:a14="http://schemas.microsoft.com/office/drawing/2010/main" xmlns="">
                <a:solidFill>
                  <a:srgbClr val="FFFFFF"/>
                </a:solidFill>
              </a14:hiddenFill>
            </a:ext>
          </a:extLst>
        </p:spPr>
      </p:pic>
      <p:sp>
        <p:nvSpPr>
          <p:cNvPr id="25605" name="Text Box 5"/>
          <p:cNvSpPr txBox="1">
            <a:spLocks noChangeArrowheads="1"/>
          </p:cNvSpPr>
          <p:nvPr/>
        </p:nvSpPr>
        <p:spPr bwMode="auto">
          <a:xfrm rot="290499">
            <a:off x="5315024" y="2839081"/>
            <a:ext cx="3536199"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uk-UA" sz="2400" b="1" dirty="0" smtClean="0">
                <a:solidFill>
                  <a:srgbClr val="000000"/>
                </a:solidFill>
                <a:latin typeface="Times New Roman"/>
                <a:cs typeface="Times New Roman"/>
              </a:rPr>
              <a:t>У </a:t>
            </a:r>
            <a:r>
              <a:rPr lang="uk-UA" sz="2400" b="1" dirty="0">
                <a:solidFill>
                  <a:srgbClr val="000000"/>
                </a:solidFill>
                <a:latin typeface="Times New Roman"/>
                <a:cs typeface="Times New Roman"/>
              </a:rPr>
              <a:t>місто везли продовольство, а назад</a:t>
            </a:r>
          </a:p>
          <a:p>
            <a:r>
              <a:rPr lang="uk-UA" sz="2400" b="1" dirty="0">
                <a:solidFill>
                  <a:srgbClr val="000000"/>
                </a:solidFill>
                <a:latin typeface="Times New Roman"/>
                <a:cs typeface="Times New Roman"/>
              </a:rPr>
              <a:t>старих і голодних</a:t>
            </a:r>
          </a:p>
          <a:p>
            <a:r>
              <a:rPr lang="uk-UA" sz="2400" b="1" dirty="0">
                <a:solidFill>
                  <a:srgbClr val="000000"/>
                </a:solidFill>
                <a:latin typeface="Times New Roman"/>
                <a:cs typeface="Times New Roman"/>
              </a:rPr>
              <a:t>дітей.</a:t>
            </a:r>
            <a:endParaRPr lang="ru-RU" sz="2400" b="1" dirty="0">
              <a:solidFill>
                <a:srgbClr val="000000"/>
              </a:solidFill>
              <a:latin typeface="Times New Roman"/>
              <a:cs typeface="Times New Roman"/>
            </a:endParaRPr>
          </a:p>
        </p:txBody>
      </p:sp>
      <p:sp>
        <p:nvSpPr>
          <p:cNvPr id="25606"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В город везли продо – вольствие, а обратно стариков и голодных детей.</a:t>
            </a:r>
          </a:p>
        </p:txBody>
      </p:sp>
    </p:spTree>
    <p:extLst>
      <p:ext uri="{BB962C8B-B14F-4D97-AF65-F5344CB8AC3E}">
        <p14:creationId xmlns:p14="http://schemas.microsoft.com/office/powerpoint/2010/main" xmlns="" val="387444364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0" y="260350"/>
            <a:ext cx="7619694"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На Ленінград обрушилося понад 100 тисяч фугасних</a:t>
            </a:r>
          </a:p>
          <a:p>
            <a:r>
              <a:rPr lang="uk-UA" sz="2400" b="1" dirty="0">
                <a:solidFill>
                  <a:srgbClr val="000000"/>
                </a:solidFill>
                <a:latin typeface="Times New Roman"/>
                <a:cs typeface="Times New Roman"/>
              </a:rPr>
              <a:t>і запалювальних авіабомб, фашисти випустили</a:t>
            </a:r>
          </a:p>
          <a:p>
            <a:r>
              <a:rPr lang="uk-UA" sz="2400" b="1" dirty="0">
                <a:solidFill>
                  <a:srgbClr val="000000"/>
                </a:solidFill>
                <a:latin typeface="Times New Roman"/>
                <a:cs typeface="Times New Roman"/>
              </a:rPr>
              <a:t>150 тисяч снарядів.</a:t>
            </a:r>
            <a:endParaRPr lang="ru-RU" sz="2400" b="1" dirty="0">
              <a:solidFill>
                <a:srgbClr val="000000"/>
              </a:solidFill>
              <a:latin typeface="Times New Roman"/>
              <a:cs typeface="Times New Roman"/>
            </a:endParaRPr>
          </a:p>
        </p:txBody>
      </p:sp>
      <p:pic>
        <p:nvPicPr>
          <p:cNvPr id="26629" name="Picture 5" descr="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8400" y="1341438"/>
            <a:ext cx="4908550" cy="5141912"/>
          </a:xfrm>
          <a:prstGeom prst="rect">
            <a:avLst/>
          </a:prstGeom>
          <a:noFill/>
          <a:extLst>
            <a:ext uri="{909E8E84-426E-40dd-AFC4-6F175D3DCCD1}">
              <a14:hiddenFill xmlns:a14="http://schemas.microsoft.com/office/drawing/2010/main" xmlns="">
                <a:solidFill>
                  <a:srgbClr val="FFFFFF"/>
                </a:solidFill>
              </a14:hiddenFill>
            </a:ext>
          </a:extLst>
        </p:spPr>
      </p:pic>
      <p:sp>
        <p:nvSpPr>
          <p:cNvPr id="26630" name="Text Box 6"/>
          <p:cNvSpPr txBox="1">
            <a:spLocks noChangeArrowheads="1"/>
          </p:cNvSpPr>
          <p:nvPr/>
        </p:nvSpPr>
        <p:spPr bwMode="auto">
          <a:xfrm>
            <a:off x="0" y="1628775"/>
            <a:ext cx="36449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ru-RU" sz="2400" b="1" dirty="0">
                <a:solidFill>
                  <a:schemeClr val="accent2"/>
                </a:solidFill>
                <a:latin typeface="Times New Roman"/>
                <a:cs typeface="Times New Roman"/>
              </a:rPr>
              <a:t> </a:t>
            </a:r>
            <a:r>
              <a:rPr lang="uk-UA" sz="2400" b="1" dirty="0">
                <a:solidFill>
                  <a:srgbClr val="000000"/>
                </a:solidFill>
                <a:latin typeface="Times New Roman"/>
                <a:cs typeface="Times New Roman"/>
              </a:rPr>
              <a:t>Вороги хотіли приректи</a:t>
            </a:r>
          </a:p>
          <a:p>
            <a:r>
              <a:rPr lang="uk-UA" sz="2400" b="1" dirty="0">
                <a:solidFill>
                  <a:srgbClr val="000000"/>
                </a:solidFill>
                <a:latin typeface="Times New Roman"/>
                <a:cs typeface="Times New Roman"/>
              </a:rPr>
              <a:t>на болісну</a:t>
            </a:r>
          </a:p>
          <a:p>
            <a:r>
              <a:rPr lang="uk-UA" sz="2400" b="1" dirty="0">
                <a:solidFill>
                  <a:srgbClr val="000000"/>
                </a:solidFill>
                <a:latin typeface="Times New Roman"/>
                <a:cs typeface="Times New Roman"/>
              </a:rPr>
              <a:t>смерть як можна</a:t>
            </a:r>
          </a:p>
          <a:p>
            <a:r>
              <a:rPr lang="uk-UA" sz="2400" b="1" dirty="0">
                <a:solidFill>
                  <a:srgbClr val="000000"/>
                </a:solidFill>
                <a:latin typeface="Times New Roman"/>
                <a:cs typeface="Times New Roman"/>
              </a:rPr>
              <a:t>більше людей,</a:t>
            </a:r>
          </a:p>
          <a:p>
            <a:r>
              <a:rPr lang="uk-UA" sz="2400" b="1" dirty="0">
                <a:solidFill>
                  <a:srgbClr val="000000"/>
                </a:solidFill>
                <a:latin typeface="Times New Roman"/>
                <a:cs typeface="Times New Roman"/>
              </a:rPr>
              <a:t>залишилися в живих, взяти</a:t>
            </a:r>
          </a:p>
          <a:p>
            <a:r>
              <a:rPr lang="uk-UA" sz="2400" b="1" dirty="0">
                <a:solidFill>
                  <a:srgbClr val="000000"/>
                </a:solidFill>
                <a:latin typeface="Times New Roman"/>
                <a:cs typeface="Times New Roman"/>
              </a:rPr>
              <a:t>місто голими руками.</a:t>
            </a:r>
            <a:endParaRPr lang="ru-RU" sz="2400" b="1" dirty="0">
              <a:solidFill>
                <a:srgbClr val="000000"/>
              </a:solidFill>
              <a:latin typeface="Times New Roman"/>
              <a:cs typeface="Times New Roman"/>
            </a:endParaRPr>
          </a:p>
        </p:txBody>
      </p:sp>
      <p:sp>
        <p:nvSpPr>
          <p:cNvPr id="26631"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На Ленинград обрушилось свыше 100 тысяч фугасных и зажигательных авиабомб, фашисты выпустили 150 тысяч снарядов. Враги хотели обречь на мучительную смерть как можно больше людей, остав- шихся в живых, взять город голыми руками.</a:t>
            </a:r>
          </a:p>
        </p:txBody>
      </p:sp>
    </p:spTree>
    <p:extLst>
      <p:ext uri="{BB962C8B-B14F-4D97-AF65-F5344CB8AC3E}">
        <p14:creationId xmlns:p14="http://schemas.microsoft.com/office/powerpoint/2010/main" xmlns="" val="27262602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600" dirty="0">
                <a:latin typeface="Times New Roman"/>
                <a:cs typeface="Times New Roman"/>
              </a:rPr>
              <a:t>Відбиття авіанальоту на Ленінград</a:t>
            </a:r>
            <a:endParaRPr lang="ru-RU" sz="3600" dirty="0">
              <a:latin typeface="Times New Roman"/>
              <a:cs typeface="Times New Roman"/>
            </a:endParaRPr>
          </a:p>
        </p:txBody>
      </p:sp>
      <p:pic>
        <p:nvPicPr>
          <p:cNvPr id="4" name="Содержимое 3" descr="Anti_aircraft_Leningrad_1941.JPG"/>
          <p:cNvPicPr>
            <a:picLocks noGrp="1" noChangeAspect="1"/>
          </p:cNvPicPr>
          <p:nvPr>
            <p:ph idx="1"/>
          </p:nvPr>
        </p:nvPicPr>
        <p:blipFill>
          <a:blip r:embed="rId2">
            <a:extLst>
              <a:ext uri="{28A0092B-C50C-407E-A947-70E740481C1C}">
                <a14:useLocalDpi xmlns:a14="http://schemas.microsoft.com/office/drawing/2010/main" xmlns="" val="0"/>
              </a:ext>
            </a:extLst>
          </a:blip>
          <a:srcRect t="12157" b="12157"/>
          <a:stretch>
            <a:fillRect/>
          </a:stretch>
        </p:blipFill>
        <p:spPr>
          <a:xfrm>
            <a:off x="254001" y="1780650"/>
            <a:ext cx="8518300" cy="4724170"/>
          </a:xfrm>
        </p:spPr>
      </p:pic>
    </p:spTree>
    <p:extLst>
      <p:ext uri="{BB962C8B-B14F-4D97-AF65-F5344CB8AC3E}">
        <p14:creationId xmlns:p14="http://schemas.microsoft.com/office/powerpoint/2010/main" xmlns="" val="390018680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563938" y="4941888"/>
            <a:ext cx="4824307"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rgbClr val="000000"/>
                </a:solidFill>
                <a:latin typeface="Times New Roman"/>
                <a:cs typeface="Times New Roman"/>
              </a:rPr>
              <a:t>Против нас полки сосредоточив,</a:t>
            </a:r>
          </a:p>
          <a:p>
            <a:r>
              <a:rPr lang="ru-RU" sz="2400" b="1" dirty="0">
                <a:solidFill>
                  <a:srgbClr val="000000"/>
                </a:solidFill>
                <a:latin typeface="Times New Roman"/>
                <a:cs typeface="Times New Roman"/>
              </a:rPr>
              <a:t>Враг напал на мирную страну.</a:t>
            </a:r>
          </a:p>
          <a:p>
            <a:r>
              <a:rPr lang="ru-RU" sz="2400" b="1" dirty="0">
                <a:solidFill>
                  <a:srgbClr val="000000"/>
                </a:solidFill>
                <a:latin typeface="Times New Roman"/>
                <a:cs typeface="Times New Roman"/>
              </a:rPr>
              <a:t>Белой ночью, самой белой ночью</a:t>
            </a:r>
          </a:p>
          <a:p>
            <a:r>
              <a:rPr lang="ru-RU" sz="2400" b="1" dirty="0">
                <a:solidFill>
                  <a:srgbClr val="000000"/>
                </a:solidFill>
                <a:latin typeface="Times New Roman"/>
                <a:cs typeface="Times New Roman"/>
              </a:rPr>
              <a:t>Начал эту страшную войну.</a:t>
            </a:r>
          </a:p>
        </p:txBody>
      </p:sp>
      <p:pic>
        <p:nvPicPr>
          <p:cNvPr id="5125" name="Picture 5" descr="poster-1941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74483">
            <a:off x="329052" y="188912"/>
            <a:ext cx="3371850" cy="5435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768658">
            <a:off x="4977214" y="541786"/>
            <a:ext cx="3067050" cy="4032250"/>
          </a:xfrm>
          <a:prstGeom prst="rect">
            <a:avLst/>
          </a:prstGeom>
          <a:noFill/>
          <a:extLst>
            <a:ext uri="{909E8E84-426E-40dd-AFC4-6F175D3DCCD1}">
              <a14:hiddenFill xmlns:a14="http://schemas.microsoft.com/office/drawing/2010/main" xmlns="">
                <a:solidFill>
                  <a:srgbClr val="FFFFFF"/>
                </a:solidFill>
              </a14:hiddenFill>
            </a:ext>
          </a:extLst>
        </p:spPr>
      </p:pic>
      <p:sp>
        <p:nvSpPr>
          <p:cNvPr id="5127"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Против нас полки сосредоточив, Враг напал на мирную страну. Белой ночью, самой белой ночью Начал эту страшную войну.</a:t>
            </a:r>
          </a:p>
        </p:txBody>
      </p:sp>
    </p:spTree>
    <p:extLst>
      <p:ext uri="{BB962C8B-B14F-4D97-AF65-F5344CB8AC3E}">
        <p14:creationId xmlns:p14="http://schemas.microsoft.com/office/powerpoint/2010/main" xmlns="" val="6784111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188913"/>
            <a:ext cx="4314825" cy="6086475"/>
          </a:xfrm>
          <a:prstGeom prst="rect">
            <a:avLst/>
          </a:prstGeom>
          <a:noFill/>
          <a:extLst>
            <a:ext uri="{909E8E84-426E-40dd-AFC4-6F175D3DCCD1}">
              <a14:hiddenFill xmlns:a14="http://schemas.microsoft.com/office/drawing/2010/main" xmlns="">
                <a:solidFill>
                  <a:srgbClr val="FFFFFF"/>
                </a:solidFill>
              </a14:hiddenFill>
            </a:ext>
          </a:extLst>
        </p:spPr>
      </p:pic>
      <p:pic>
        <p:nvPicPr>
          <p:cNvPr id="27653" name="Picture 5" descr="15н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3800" y="115888"/>
            <a:ext cx="3822700" cy="6048375"/>
          </a:xfrm>
          <a:prstGeom prst="rect">
            <a:avLst/>
          </a:prstGeom>
          <a:noFill/>
          <a:extLst>
            <a:ext uri="{909E8E84-426E-40dd-AFC4-6F175D3DCCD1}">
              <a14:hiddenFill xmlns:a14="http://schemas.microsoft.com/office/drawing/2010/main" xmlns="">
                <a:solidFill>
                  <a:srgbClr val="FFFFFF"/>
                </a:solidFill>
              </a14:hiddenFill>
            </a:ext>
          </a:extLst>
        </p:spPr>
      </p:pic>
      <p:sp>
        <p:nvSpPr>
          <p:cNvPr id="27654" name="Text Box 6"/>
          <p:cNvSpPr txBox="1">
            <a:spLocks noChangeArrowheads="1"/>
          </p:cNvSpPr>
          <p:nvPr/>
        </p:nvSpPr>
        <p:spPr bwMode="auto">
          <a:xfrm>
            <a:off x="3419475" y="6237288"/>
            <a:ext cx="3272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uk-UA" sz="2400" b="1" dirty="0">
                <a:solidFill>
                  <a:schemeClr val="accent2"/>
                </a:solidFill>
                <a:latin typeface="Times New Roman"/>
                <a:cs typeface="Times New Roman"/>
              </a:rPr>
              <a:t>Після бомбардування.</a:t>
            </a:r>
            <a:endParaRPr lang="ru-RU" sz="2400" b="1" dirty="0">
              <a:solidFill>
                <a:schemeClr val="accent2"/>
              </a:solidFill>
              <a:latin typeface="Times New Roman"/>
              <a:cs typeface="Times New Roman"/>
            </a:endParaRPr>
          </a:p>
        </p:txBody>
      </p:sp>
      <p:sp>
        <p:nvSpPr>
          <p:cNvPr id="27655"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После бомбёжки.</a:t>
            </a:r>
          </a:p>
        </p:txBody>
      </p:sp>
    </p:spTree>
    <p:extLst>
      <p:ext uri="{BB962C8B-B14F-4D97-AF65-F5344CB8AC3E}">
        <p14:creationId xmlns:p14="http://schemas.microsoft.com/office/powerpoint/2010/main" xmlns="" val="98400979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Times New Roman"/>
                <a:cs typeface="Times New Roman"/>
              </a:rPr>
              <a:t>Зима 1941–1942</a:t>
            </a:r>
          </a:p>
        </p:txBody>
      </p:sp>
      <p:sp>
        <p:nvSpPr>
          <p:cNvPr id="3" name="Содержимое 2"/>
          <p:cNvSpPr>
            <a:spLocks noGrp="1"/>
          </p:cNvSpPr>
          <p:nvPr>
            <p:ph idx="1"/>
          </p:nvPr>
        </p:nvSpPr>
        <p:spPr>
          <a:xfrm>
            <a:off x="362858" y="1487713"/>
            <a:ext cx="8490856" cy="5067905"/>
          </a:xfrm>
        </p:spPr>
        <p:txBody>
          <a:bodyPr>
            <a:noAutofit/>
          </a:bodyPr>
          <a:lstStyle/>
          <a:p>
            <a:r>
              <a:rPr lang="uk-UA" sz="1600" dirty="0">
                <a:latin typeface="Times New Roman"/>
                <a:cs typeface="Times New Roman"/>
              </a:rPr>
              <a:t>20 листопада 1941 вп'яте для населення та втретє для військових були скорочені норми видачі хліба. Військові одержували по 500 грамів, робочі — 250, всі решта — по 125 грамів. Розпочався страшний голод. Люди помирали від «ленінградської хвороби» — дистрофії. Запаси, зроблені в сім'ях, швидко закінчилися. Люди вмирали на вулицях, просто під час руху. Спеціальні похоронні служби забирали трупи сотнями. Щодня в середньому помирало близько 4 тисяч осіб.</a:t>
            </a:r>
          </a:p>
          <a:p>
            <a:r>
              <a:rPr lang="uk-UA" sz="1600" dirty="0">
                <a:latin typeface="Times New Roman"/>
                <a:cs typeface="Times New Roman"/>
              </a:rPr>
              <a:t>За грудень 1941 року померло 52 881 осіб, за січень 1942 року — 96 751. В лютому смертність дещо знизилася — було зареєстровано близько 75 тисяч небіжчиків. Смертність серед чоловіків була значно вищою, ніж жінок (на 100 смертей було 63 чоловічі та 37 жіночих смертей). У місті розпочався канібалізм. Чисельність випадків людожерства взимку сягала 600 на місяць. Схоплених людожерів негайно </a:t>
            </a:r>
            <a:r>
              <a:rPr lang="uk-UA" sz="1600" dirty="0" smtClean="0">
                <a:latin typeface="Times New Roman"/>
                <a:cs typeface="Times New Roman"/>
              </a:rPr>
              <a:t>розстрілювали.</a:t>
            </a:r>
            <a:endParaRPr lang="uk-UA" sz="1600" dirty="0">
              <a:latin typeface="Times New Roman"/>
              <a:cs typeface="Times New Roman"/>
            </a:endParaRPr>
          </a:p>
          <a:p>
            <a:r>
              <a:rPr lang="uk-UA" sz="1600" dirty="0">
                <a:latin typeface="Times New Roman"/>
                <a:cs typeface="Times New Roman"/>
              </a:rPr>
              <a:t>Дуже часто в блокадних містах розпочиналися епідемії. У Ленінграді вдалося цього уникнути. По-перше, медичне забезпечення в місті було на доволі високому рівні, по-друге, дуже холодна зима не дозволила епідемії розповсюдитися.</a:t>
            </a:r>
          </a:p>
          <a:p>
            <a:r>
              <a:rPr lang="uk-UA" sz="1600" dirty="0">
                <a:latin typeface="Times New Roman"/>
                <a:cs typeface="Times New Roman"/>
              </a:rPr>
              <a:t>Захворюваність різними хворобами(за даними Ленміськздороввідділу, 5 січня 1942 року):</a:t>
            </a:r>
            <a:endParaRPr lang="ru-RU" sz="1600" dirty="0">
              <a:latin typeface="Times New Roman"/>
              <a:cs typeface="Times New Roman"/>
            </a:endParaRPr>
          </a:p>
        </p:txBody>
      </p:sp>
    </p:spTree>
    <p:extLst>
      <p:ext uri="{BB962C8B-B14F-4D97-AF65-F5344CB8AC3E}">
        <p14:creationId xmlns:p14="http://schemas.microsoft.com/office/powerpoint/2010/main" xmlns="" val="144097657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untitledзщ"/>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260350"/>
            <a:ext cx="4286250" cy="5472113"/>
          </a:xfrm>
          <a:prstGeom prst="rect">
            <a:avLst/>
          </a:prstGeom>
          <a:noFill/>
          <a:extLst>
            <a:ext uri="{909E8E84-426E-40dd-AFC4-6F175D3DCCD1}">
              <a14:hiddenFill xmlns:a14="http://schemas.microsoft.com/office/drawing/2010/main" xmlns="">
                <a:solidFill>
                  <a:srgbClr val="FFFFFF"/>
                </a:solidFill>
              </a14:hiddenFill>
            </a:ext>
          </a:extLst>
        </p:spPr>
      </p:pic>
      <p:pic>
        <p:nvPicPr>
          <p:cNvPr id="48133" name="Picture 5" descr="untitlит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825" y="309563"/>
            <a:ext cx="3887788" cy="3006725"/>
          </a:xfrm>
          <a:prstGeom prst="rect">
            <a:avLst/>
          </a:prstGeom>
          <a:noFill/>
          <a:extLst>
            <a:ext uri="{909E8E84-426E-40dd-AFC4-6F175D3DCCD1}">
              <a14:hiddenFill xmlns:a14="http://schemas.microsoft.com/office/drawing/2010/main" xmlns="">
                <a:solidFill>
                  <a:srgbClr val="FFFFFF"/>
                </a:solidFill>
              </a14:hiddenFill>
            </a:ext>
          </a:extLst>
        </p:spPr>
      </p:pic>
      <p:sp>
        <p:nvSpPr>
          <p:cNvPr id="48135" name="Text Box 7"/>
          <p:cNvSpPr txBox="1">
            <a:spLocks noChangeArrowheads="1"/>
          </p:cNvSpPr>
          <p:nvPr/>
        </p:nvSpPr>
        <p:spPr bwMode="auto">
          <a:xfrm>
            <a:off x="4799052" y="5270798"/>
            <a:ext cx="363017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dirty="0" smtClean="0">
                <a:solidFill>
                  <a:srgbClr val="000000"/>
                </a:solidFill>
                <a:latin typeface="Times New Roman"/>
                <a:cs typeface="Times New Roman"/>
              </a:rPr>
              <a:t>125 </a:t>
            </a:r>
            <a:r>
              <a:rPr lang="ru-RU" sz="2400" dirty="0" err="1" smtClean="0">
                <a:solidFill>
                  <a:srgbClr val="000000"/>
                </a:solidFill>
                <a:latin typeface="Times New Roman"/>
                <a:cs typeface="Times New Roman"/>
              </a:rPr>
              <a:t>гр</a:t>
            </a:r>
            <a:r>
              <a:rPr lang="ru-RU" sz="2400" dirty="0" smtClean="0">
                <a:solidFill>
                  <a:srgbClr val="000000"/>
                </a:solidFill>
                <a:latin typeface="Times New Roman"/>
                <a:cs typeface="Times New Roman"/>
              </a:rPr>
              <a:t> </a:t>
            </a:r>
            <a:r>
              <a:rPr lang="ru-RU" sz="2400" dirty="0" err="1" smtClean="0">
                <a:solidFill>
                  <a:srgbClr val="000000"/>
                </a:solidFill>
                <a:latin typeface="Times New Roman"/>
                <a:cs typeface="Times New Roman"/>
              </a:rPr>
              <a:t>хліба</a:t>
            </a:r>
            <a:r>
              <a:rPr lang="ru-RU" sz="2400" dirty="0" smtClean="0">
                <a:solidFill>
                  <a:srgbClr val="000000"/>
                </a:solidFill>
                <a:latin typeface="Times New Roman"/>
                <a:cs typeface="Times New Roman"/>
              </a:rPr>
              <a:t> на </a:t>
            </a:r>
            <a:r>
              <a:rPr lang="ru-RU" sz="2400" dirty="0" err="1" smtClean="0">
                <a:solidFill>
                  <a:srgbClr val="000000"/>
                </a:solidFill>
                <a:latin typeface="Times New Roman"/>
                <a:cs typeface="Times New Roman"/>
              </a:rPr>
              <a:t>цілий</a:t>
            </a:r>
            <a:r>
              <a:rPr lang="ru-RU" sz="2400" dirty="0" smtClean="0">
                <a:solidFill>
                  <a:srgbClr val="000000"/>
                </a:solidFill>
                <a:latin typeface="Times New Roman"/>
                <a:cs typeface="Times New Roman"/>
              </a:rPr>
              <a:t> день</a:t>
            </a:r>
            <a:endParaRPr lang="ru-RU" sz="2400" dirty="0">
              <a:solidFill>
                <a:srgbClr val="000000"/>
              </a:solidFill>
              <a:latin typeface="Times New Roman"/>
              <a:cs typeface="Times New Roman"/>
            </a:endParaRPr>
          </a:p>
        </p:txBody>
      </p:sp>
      <p:sp>
        <p:nvSpPr>
          <p:cNvPr id="48136" name="Rectangle 8"/>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Вглядись в эти фотографии и ты поймёшь, как жили ленинградцы первой блока- дной зимой. 125 граммов хлеба на целый день.</a:t>
            </a:r>
          </a:p>
        </p:txBody>
      </p:sp>
      <p:sp>
        <p:nvSpPr>
          <p:cNvPr id="2" name="TextBox 1"/>
          <p:cNvSpPr txBox="1"/>
          <p:nvPr/>
        </p:nvSpPr>
        <p:spPr>
          <a:xfrm>
            <a:off x="5076825" y="3922415"/>
            <a:ext cx="4067175" cy="1200328"/>
          </a:xfrm>
          <a:prstGeom prst="rect">
            <a:avLst/>
          </a:prstGeom>
          <a:noFill/>
        </p:spPr>
        <p:txBody>
          <a:bodyPr wrap="square" rtlCol="0">
            <a:spAutoFit/>
          </a:bodyPr>
          <a:lstStyle/>
          <a:p>
            <a:r>
              <a:rPr lang="uk-UA" sz="2400" dirty="0" smtClean="0">
                <a:latin typeface="Times New Roman"/>
                <a:cs typeface="Times New Roman"/>
              </a:rPr>
              <a:t>Як </a:t>
            </a:r>
            <a:r>
              <a:rPr lang="uk-UA" sz="2400" dirty="0">
                <a:latin typeface="Times New Roman"/>
                <a:cs typeface="Times New Roman"/>
              </a:rPr>
              <a:t>жили</a:t>
            </a:r>
          </a:p>
          <a:p>
            <a:r>
              <a:rPr lang="ru-RU" sz="2400" dirty="0" smtClean="0">
                <a:latin typeface="Times New Roman"/>
                <a:cs typeface="Times New Roman"/>
              </a:rPr>
              <a:t>Л</a:t>
            </a:r>
            <a:r>
              <a:rPr lang="uk-UA" sz="2400" dirty="0" smtClean="0">
                <a:latin typeface="Times New Roman"/>
                <a:cs typeface="Times New Roman"/>
              </a:rPr>
              <a:t>енінградці в період </a:t>
            </a:r>
            <a:r>
              <a:rPr lang="uk-UA" sz="2400" dirty="0">
                <a:latin typeface="Times New Roman"/>
                <a:cs typeface="Times New Roman"/>
              </a:rPr>
              <a:t>першої</a:t>
            </a:r>
          </a:p>
          <a:p>
            <a:r>
              <a:rPr lang="ru-RU" sz="2400" dirty="0" smtClean="0">
                <a:latin typeface="Times New Roman"/>
                <a:cs typeface="Times New Roman"/>
              </a:rPr>
              <a:t>Б</a:t>
            </a:r>
            <a:r>
              <a:rPr lang="uk-UA" sz="2400" dirty="0" smtClean="0">
                <a:latin typeface="Times New Roman"/>
                <a:cs typeface="Times New Roman"/>
              </a:rPr>
              <a:t>локадної зими...</a:t>
            </a:r>
            <a:endParaRPr lang="ru-RU" sz="2400" dirty="0">
              <a:latin typeface="Times New Roman"/>
              <a:cs typeface="Times New Roman"/>
            </a:endParaRPr>
          </a:p>
        </p:txBody>
      </p:sp>
    </p:spTree>
    <p:extLst>
      <p:ext uri="{BB962C8B-B14F-4D97-AF65-F5344CB8AC3E}">
        <p14:creationId xmlns:p14="http://schemas.microsoft.com/office/powerpoint/2010/main" xmlns="" val="260064391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771987" y="6092825"/>
            <a:ext cx="75331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uk-UA" sz="2400" b="1" dirty="0">
                <a:solidFill>
                  <a:srgbClr val="000000"/>
                </a:solidFill>
                <a:latin typeface="Times New Roman"/>
                <a:cs typeface="Times New Roman"/>
              </a:rPr>
              <a:t>Такі оголошення висіли у всіх булочних Ленінграда.</a:t>
            </a:r>
            <a:endParaRPr lang="ru-RU" sz="2400" b="1" dirty="0">
              <a:solidFill>
                <a:srgbClr val="000000"/>
              </a:solidFill>
              <a:latin typeface="Times New Roman"/>
              <a:cs typeface="Times New Roman"/>
            </a:endParaRPr>
          </a:p>
        </p:txBody>
      </p:sp>
      <p:pic>
        <p:nvPicPr>
          <p:cNvPr id="49157" name="Picture 5" descr="124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549275"/>
            <a:ext cx="7019925" cy="5133975"/>
          </a:xfrm>
          <a:prstGeom prst="rect">
            <a:avLst/>
          </a:prstGeom>
          <a:noFill/>
          <a:extLst>
            <a:ext uri="{909E8E84-426E-40dd-AFC4-6F175D3DCCD1}">
              <a14:hiddenFill xmlns:a14="http://schemas.microsoft.com/office/drawing/2010/main" xmlns="">
                <a:solidFill>
                  <a:srgbClr val="FFFFFF"/>
                </a:solidFill>
              </a14:hiddenFill>
            </a:ext>
          </a:extLst>
        </p:spPr>
      </p:pic>
      <p:sp>
        <p:nvSpPr>
          <p:cNvPr id="49158"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Такие объявления висели во всех булочных Ленинграда.</a:t>
            </a:r>
          </a:p>
        </p:txBody>
      </p:sp>
    </p:spTree>
    <p:extLst>
      <p:ext uri="{BB962C8B-B14F-4D97-AF65-F5344CB8AC3E}">
        <p14:creationId xmlns:p14="http://schemas.microsoft.com/office/powerpoint/2010/main" xmlns="" val="86233292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913" y="1341438"/>
            <a:ext cx="6265038" cy="5400675"/>
          </a:xfrm>
          <a:prstGeom prst="rect">
            <a:avLst/>
          </a:prstGeom>
          <a:noFill/>
          <a:extLst>
            <a:ext uri="{909E8E84-426E-40dd-AFC4-6F175D3DCCD1}">
              <a14:hiddenFill xmlns:a14="http://schemas.microsoft.com/office/drawing/2010/main" xmlns="">
                <a:solidFill>
                  <a:srgbClr val="FFFFFF"/>
                </a:solidFill>
              </a14:hiddenFill>
            </a:ext>
          </a:extLst>
        </p:spPr>
      </p:pic>
      <p:sp>
        <p:nvSpPr>
          <p:cNvPr id="28677" name="Text Box 5"/>
          <p:cNvSpPr txBox="1">
            <a:spLocks noChangeArrowheads="1"/>
          </p:cNvSpPr>
          <p:nvPr/>
        </p:nvSpPr>
        <p:spPr bwMode="auto">
          <a:xfrm>
            <a:off x="0" y="0"/>
            <a:ext cx="7596951"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Найстрашнішою виявилася зима 1942 року. тільки</a:t>
            </a:r>
          </a:p>
          <a:p>
            <a:r>
              <a:rPr lang="uk-UA" sz="2400" b="1" dirty="0">
                <a:solidFill>
                  <a:srgbClr val="000000"/>
                </a:solidFill>
                <a:latin typeface="Times New Roman"/>
                <a:cs typeface="Times New Roman"/>
              </a:rPr>
              <a:t>військово-автомобільна дорога, прокладена по льоду</a:t>
            </a:r>
          </a:p>
          <a:p>
            <a:r>
              <a:rPr lang="uk-UA" sz="2400" b="1" dirty="0">
                <a:solidFill>
                  <a:srgbClr val="000000"/>
                </a:solidFill>
                <a:latin typeface="Times New Roman"/>
                <a:cs typeface="Times New Roman"/>
              </a:rPr>
              <a:t>Ладозького озера допомогла вижити людям.</a:t>
            </a:r>
            <a:endParaRPr lang="ru-RU" sz="2400" b="1" dirty="0">
              <a:solidFill>
                <a:srgbClr val="000000"/>
              </a:solidFill>
              <a:latin typeface="Times New Roman"/>
              <a:cs typeface="Times New Roman"/>
            </a:endParaRPr>
          </a:p>
        </p:txBody>
      </p:sp>
      <p:sp>
        <p:nvSpPr>
          <p:cNvPr id="28678"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Самой страшной оказалась зима 1942 года. Только военно- автомобильная дорога, проложенная по льду Ладожского озера помогла выжить людям.</a:t>
            </a:r>
          </a:p>
        </p:txBody>
      </p:sp>
    </p:spTree>
    <p:extLst>
      <p:ext uri="{BB962C8B-B14F-4D97-AF65-F5344CB8AC3E}">
        <p14:creationId xmlns:p14="http://schemas.microsoft.com/office/powerpoint/2010/main" xmlns="" val="203489372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0"/>
            <a:ext cx="5905500" cy="5657850"/>
          </a:xfrm>
          <a:prstGeom prst="rect">
            <a:avLst/>
          </a:prstGeom>
          <a:noFill/>
          <a:extLst>
            <a:ext uri="{909E8E84-426E-40dd-AFC4-6F175D3DCCD1}">
              <a14:hiddenFill xmlns:a14="http://schemas.microsoft.com/office/drawing/2010/main" xmlns="">
                <a:solidFill>
                  <a:srgbClr val="FFFFFF"/>
                </a:solidFill>
              </a14:hiddenFill>
            </a:ext>
          </a:extLst>
        </p:spPr>
      </p:pic>
      <p:sp>
        <p:nvSpPr>
          <p:cNvPr id="29701" name="Text Box 5"/>
          <p:cNvSpPr txBox="1">
            <a:spLocks noChangeArrowheads="1"/>
          </p:cNvSpPr>
          <p:nvPr/>
        </p:nvSpPr>
        <p:spPr bwMode="auto">
          <a:xfrm>
            <a:off x="250825" y="5876925"/>
            <a:ext cx="839695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Ця дорога врятувала від голоду багатьох ленінградців. </a:t>
            </a:r>
            <a:r>
              <a:rPr lang="uk-UA" sz="2400" b="1" dirty="0" smtClean="0">
                <a:solidFill>
                  <a:srgbClr val="000000"/>
                </a:solidFill>
                <a:latin typeface="Times New Roman"/>
                <a:cs typeface="Times New Roman"/>
              </a:rPr>
              <a:t>На</a:t>
            </a:r>
            <a:endParaRPr lang="uk-UA" sz="2400" b="1" dirty="0">
              <a:solidFill>
                <a:srgbClr val="000000"/>
              </a:solidFill>
              <a:latin typeface="Times New Roman"/>
              <a:cs typeface="Times New Roman"/>
            </a:endParaRPr>
          </a:p>
          <a:p>
            <a:r>
              <a:rPr lang="uk-UA" sz="2400" b="1" dirty="0">
                <a:solidFill>
                  <a:srgbClr val="000000"/>
                </a:solidFill>
                <a:latin typeface="Times New Roman"/>
                <a:cs typeface="Times New Roman"/>
              </a:rPr>
              <a:t>таких машинах перевозили хліб по льоду</a:t>
            </a:r>
            <a:endParaRPr lang="ru-RU" sz="2400" b="1" dirty="0">
              <a:solidFill>
                <a:srgbClr val="000000"/>
              </a:solidFill>
              <a:latin typeface="Times New Roman"/>
              <a:cs typeface="Times New Roman"/>
            </a:endParaRPr>
          </a:p>
        </p:txBody>
      </p:sp>
      <p:sp>
        <p:nvSpPr>
          <p:cNvPr id="29702"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Эта дорога спасла от голода многих ленинградцев. На таких машинах перевозили хлеб по льду озера.</a:t>
            </a:r>
          </a:p>
        </p:txBody>
      </p:sp>
    </p:spTree>
    <p:extLst>
      <p:ext uri="{BB962C8B-B14F-4D97-AF65-F5344CB8AC3E}">
        <p14:creationId xmlns:p14="http://schemas.microsoft.com/office/powerpoint/2010/main" xmlns="" val="12988030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x_68030ba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213" y="476250"/>
            <a:ext cx="7559675" cy="5457825"/>
          </a:xfrm>
          <a:prstGeom prst="rect">
            <a:avLst/>
          </a:prstGeom>
          <a:noFill/>
          <a:extLst>
            <a:ext uri="{909E8E84-426E-40dd-AFC4-6F175D3DCCD1}">
              <a14:hiddenFill xmlns:a14="http://schemas.microsoft.com/office/drawing/2010/main" xmlns="">
                <a:solidFill>
                  <a:srgbClr val="FFFFFF"/>
                </a:solidFill>
              </a14:hiddenFill>
            </a:ext>
          </a:extLst>
        </p:spPr>
      </p:pic>
      <p:sp>
        <p:nvSpPr>
          <p:cNvPr id="30725" name="Text Box 5"/>
          <p:cNvSpPr txBox="1">
            <a:spLocks noChangeArrowheads="1"/>
          </p:cNvSpPr>
          <p:nvPr/>
        </p:nvSpPr>
        <p:spPr bwMode="auto">
          <a:xfrm>
            <a:off x="2608263" y="6111875"/>
            <a:ext cx="272232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rgbClr val="000000"/>
                </a:solidFill>
                <a:latin typeface="Times New Roman"/>
                <a:cs typeface="Times New Roman"/>
              </a:rPr>
              <a:t>Дорога на Ладогу</a:t>
            </a:r>
            <a:r>
              <a:rPr lang="ru-RU" sz="2400" b="1" dirty="0">
                <a:solidFill>
                  <a:srgbClr val="000000"/>
                </a:solidFill>
                <a:cs typeface="Arial" charset="0"/>
              </a:rPr>
              <a:t>.</a:t>
            </a:r>
          </a:p>
        </p:txBody>
      </p:sp>
      <p:sp>
        <p:nvSpPr>
          <p:cNvPr id="30726"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Дорога на Ладогу.</a:t>
            </a:r>
          </a:p>
        </p:txBody>
      </p:sp>
    </p:spTree>
    <p:extLst>
      <p:ext uri="{BB962C8B-B14F-4D97-AF65-F5344CB8AC3E}">
        <p14:creationId xmlns:p14="http://schemas.microsoft.com/office/powerpoint/2010/main" xmlns="" val="288809925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93675" y="260350"/>
            <a:ext cx="895032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uk-UA" sz="2400" b="1" dirty="0">
                <a:solidFill>
                  <a:srgbClr val="000000"/>
                </a:solidFill>
                <a:latin typeface="Times New Roman"/>
                <a:cs typeface="Times New Roman"/>
              </a:rPr>
              <a:t>30 км потрібно проїхати від Кобони, щоб опинитися на</a:t>
            </a:r>
          </a:p>
          <a:p>
            <a:r>
              <a:rPr lang="uk-UA" sz="2400" b="1" dirty="0">
                <a:solidFill>
                  <a:srgbClr val="000000"/>
                </a:solidFill>
                <a:latin typeface="Times New Roman"/>
                <a:cs typeface="Times New Roman"/>
              </a:rPr>
              <a:t>західному березі. Недалеко від траси замасковані</a:t>
            </a:r>
          </a:p>
          <a:p>
            <a:r>
              <a:rPr lang="uk-UA" sz="2400" b="1" dirty="0">
                <a:solidFill>
                  <a:srgbClr val="000000"/>
                </a:solidFill>
                <a:latin typeface="Times New Roman"/>
                <a:cs typeface="Times New Roman"/>
              </a:rPr>
              <a:t>зенітні установки, дротяні і мінні загороджений-</a:t>
            </a:r>
          </a:p>
          <a:p>
            <a:r>
              <a:rPr lang="uk-UA" sz="2400" b="1" dirty="0">
                <a:solidFill>
                  <a:srgbClr val="000000"/>
                </a:solidFill>
                <a:latin typeface="Times New Roman"/>
                <a:cs typeface="Times New Roman"/>
              </a:rPr>
              <a:t>ня, щоб захищати дорогу від фашистських солдатів.</a:t>
            </a:r>
            <a:endParaRPr lang="ru-RU" sz="2400" b="1" dirty="0">
              <a:solidFill>
                <a:srgbClr val="000000"/>
              </a:solidFill>
              <a:latin typeface="Times New Roman"/>
              <a:cs typeface="Times New Roman"/>
            </a:endParaRPr>
          </a:p>
        </p:txBody>
      </p:sp>
      <p:pic>
        <p:nvPicPr>
          <p:cNvPr id="32773" name="Picture 5" descr="2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450" y="1916113"/>
            <a:ext cx="6553200" cy="4027487"/>
          </a:xfrm>
          <a:prstGeom prst="rect">
            <a:avLst/>
          </a:prstGeom>
          <a:noFill/>
          <a:extLst>
            <a:ext uri="{909E8E84-426E-40dd-AFC4-6F175D3DCCD1}">
              <a14:hiddenFill xmlns:a14="http://schemas.microsoft.com/office/drawing/2010/main" xmlns="">
                <a:solidFill>
                  <a:srgbClr val="FFFFFF"/>
                </a:solidFill>
              </a14:hiddenFill>
            </a:ext>
          </a:extLst>
        </p:spPr>
      </p:pic>
      <p:sp>
        <p:nvSpPr>
          <p:cNvPr id="32774" name="Text Box 6"/>
          <p:cNvSpPr txBox="1">
            <a:spLocks noChangeArrowheads="1"/>
          </p:cNvSpPr>
          <p:nvPr/>
        </p:nvSpPr>
        <p:spPr bwMode="auto">
          <a:xfrm>
            <a:off x="193675" y="6204952"/>
            <a:ext cx="839093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1600" b="1" dirty="0">
                <a:solidFill>
                  <a:schemeClr val="accent2"/>
                </a:solidFill>
                <a:latin typeface="Times New Roman"/>
                <a:cs typeface="Times New Roman"/>
              </a:rPr>
              <a:t> </a:t>
            </a:r>
            <a:r>
              <a:rPr lang="uk-UA" sz="1600" b="1" dirty="0">
                <a:solidFill>
                  <a:srgbClr val="000000"/>
                </a:solidFill>
                <a:latin typeface="Times New Roman"/>
                <a:cs typeface="Times New Roman"/>
              </a:rPr>
              <a:t>Не всі машини доїжджали до берега, багато провалювалися під лід разом з продуктами.</a:t>
            </a:r>
            <a:endParaRPr lang="ru-RU" sz="1600" b="1" dirty="0">
              <a:solidFill>
                <a:srgbClr val="000000"/>
              </a:solidFill>
              <a:latin typeface="Times New Roman"/>
              <a:cs typeface="Times New Roman"/>
            </a:endParaRPr>
          </a:p>
        </p:txBody>
      </p:sp>
      <p:sp>
        <p:nvSpPr>
          <p:cNvPr id="32775"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30 км нужно проехать от Кобоны, чтобы оказаться на западном берегу. Недалеко от трассы замаскированы зенитные установки, проволочные и минные загражде- ния, чтобы защищать дорогу от фашистских солдат. Не все машины доезжали до берега, многие провали- вались под лёд вместе с продуктами.</a:t>
            </a:r>
          </a:p>
        </p:txBody>
      </p:sp>
    </p:spTree>
    <p:extLst>
      <p:ext uri="{BB962C8B-B14F-4D97-AF65-F5344CB8AC3E}">
        <p14:creationId xmlns:p14="http://schemas.microsoft.com/office/powerpoint/2010/main" xmlns="" val="41430494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dorogaжизни к блокадному Ленинграду"/>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504825"/>
            <a:ext cx="8713788" cy="4851400"/>
          </a:xfrm>
          <a:prstGeom prst="rect">
            <a:avLst/>
          </a:prstGeom>
          <a:noFill/>
          <a:extLst>
            <a:ext uri="{909E8E84-426E-40dd-AFC4-6F175D3DCCD1}">
              <a14:hiddenFill xmlns:a14="http://schemas.microsoft.com/office/drawing/2010/main" xmlns="">
                <a:solidFill>
                  <a:srgbClr val="FFFFFF"/>
                </a:solidFill>
              </a14:hiddenFill>
            </a:ext>
          </a:extLst>
        </p:spPr>
      </p:pic>
      <p:sp>
        <p:nvSpPr>
          <p:cNvPr id="33797" name="Text Box 5"/>
          <p:cNvSpPr txBox="1">
            <a:spLocks noChangeArrowheads="1"/>
          </p:cNvSpPr>
          <p:nvPr/>
        </p:nvSpPr>
        <p:spPr bwMode="auto">
          <a:xfrm>
            <a:off x="468313" y="5734050"/>
            <a:ext cx="699256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chemeClr val="accent2"/>
                </a:solidFill>
                <a:cs typeface="Arial" charset="0"/>
              </a:rPr>
              <a:t>  </a:t>
            </a:r>
            <a:r>
              <a:rPr lang="uk-UA" sz="2400" b="1" dirty="0">
                <a:solidFill>
                  <a:srgbClr val="000000"/>
                </a:solidFill>
                <a:latin typeface="Times New Roman"/>
                <a:cs typeface="Times New Roman"/>
              </a:rPr>
              <a:t>Розчищали дорогу за допомогою коней, за якою</a:t>
            </a:r>
          </a:p>
          <a:p>
            <a:r>
              <a:rPr lang="uk-UA" sz="2400" b="1" dirty="0">
                <a:solidFill>
                  <a:srgbClr val="000000"/>
                </a:solidFill>
                <a:latin typeface="Times New Roman"/>
                <a:cs typeface="Times New Roman"/>
              </a:rPr>
              <a:t>йшли машини з хлібом.</a:t>
            </a:r>
            <a:endParaRPr lang="ru-RU" sz="2400" b="1" dirty="0">
              <a:solidFill>
                <a:srgbClr val="000000"/>
              </a:solidFill>
              <a:latin typeface="Times New Roman"/>
              <a:cs typeface="Times New Roman"/>
            </a:endParaRPr>
          </a:p>
        </p:txBody>
      </p:sp>
      <p:sp>
        <p:nvSpPr>
          <p:cNvPr id="33798"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Расчищали дорогу с помощью лошадей, по которой шли машины с хлебом.</a:t>
            </a:r>
          </a:p>
        </p:txBody>
      </p:sp>
    </p:spTree>
    <p:extLst>
      <p:ext uri="{BB962C8B-B14F-4D97-AF65-F5344CB8AC3E}">
        <p14:creationId xmlns:p14="http://schemas.microsoft.com/office/powerpoint/2010/main" xmlns="" val="321177309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ru-RU"/>
          </a:p>
        </p:txBody>
      </p:sp>
      <p:sp>
        <p:nvSpPr>
          <p:cNvPr id="34819" name="Rectangle 3"/>
          <p:cNvSpPr>
            <a:spLocks noGrp="1" noChangeArrowheads="1"/>
          </p:cNvSpPr>
          <p:nvPr>
            <p:ph type="body" idx="1"/>
          </p:nvPr>
        </p:nvSpPr>
        <p:spPr/>
        <p:txBody>
          <a:bodyPr/>
          <a:lstStyle/>
          <a:p>
            <a:endParaRPr lang="ru-RU"/>
          </a:p>
        </p:txBody>
      </p:sp>
      <p:pic>
        <p:nvPicPr>
          <p:cNvPr id="34820" name="Picture 4" descr="4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188913"/>
            <a:ext cx="8280400" cy="5795962"/>
          </a:xfrm>
          <a:prstGeom prst="rect">
            <a:avLst/>
          </a:prstGeom>
          <a:noFill/>
          <a:extLst>
            <a:ext uri="{909E8E84-426E-40dd-AFC4-6F175D3DCCD1}">
              <a14:hiddenFill xmlns:a14="http://schemas.microsoft.com/office/drawing/2010/main" xmlns="">
                <a:solidFill>
                  <a:srgbClr val="FFFFFF"/>
                </a:solidFill>
              </a14:hiddenFill>
            </a:ext>
          </a:extLst>
        </p:spPr>
      </p:pic>
      <p:sp>
        <p:nvSpPr>
          <p:cNvPr id="34821" name="Text Box 5"/>
          <p:cNvSpPr txBox="1">
            <a:spLocks noChangeArrowheads="1"/>
          </p:cNvSpPr>
          <p:nvPr/>
        </p:nvSpPr>
        <p:spPr bwMode="auto">
          <a:xfrm>
            <a:off x="292802" y="6177411"/>
            <a:ext cx="77134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uk-UA" sz="2400" b="1" dirty="0">
                <a:solidFill>
                  <a:srgbClr val="000000"/>
                </a:solidFill>
                <a:latin typeface="Times New Roman"/>
                <a:cs typeface="Times New Roman"/>
              </a:rPr>
              <a:t>Хліб - до Ленінграда, а дітей - в тил</a:t>
            </a:r>
            <a:r>
              <a:rPr lang="uk-UA" sz="2400" b="1" dirty="0">
                <a:solidFill>
                  <a:srgbClr val="000000"/>
                </a:solidFill>
                <a:cs typeface="Arial" charset="0"/>
              </a:rPr>
              <a:t>.</a:t>
            </a:r>
            <a:endParaRPr lang="ru-RU" sz="2400" b="1" dirty="0">
              <a:solidFill>
                <a:srgbClr val="000000"/>
              </a:solidFill>
              <a:cs typeface="Arial" charset="0"/>
            </a:endParaRPr>
          </a:p>
        </p:txBody>
      </p:sp>
      <p:sp>
        <p:nvSpPr>
          <p:cNvPr id="34822"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Хлеб – в Ленинград, а детей – в тыл.</a:t>
            </a:r>
          </a:p>
        </p:txBody>
      </p:sp>
    </p:spTree>
    <p:extLst>
      <p:ext uri="{BB962C8B-B14F-4D97-AF65-F5344CB8AC3E}">
        <p14:creationId xmlns:p14="http://schemas.microsoft.com/office/powerpoint/2010/main" xmlns="" val="84788018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b="1" dirty="0">
                <a:latin typeface="Times New Roman"/>
                <a:cs typeface="Times New Roman"/>
              </a:rPr>
              <a:t>Блока́да Ленінгра́да</a:t>
            </a:r>
            <a:r>
              <a:rPr lang="uk-UA" dirty="0">
                <a:latin typeface="Times New Roman"/>
                <a:cs typeface="Times New Roman"/>
              </a:rPr>
              <a:t> </a:t>
            </a:r>
            <a:endParaRPr lang="ru-RU" dirty="0"/>
          </a:p>
        </p:txBody>
      </p:sp>
      <p:sp>
        <p:nvSpPr>
          <p:cNvPr id="3" name="Содержимое 2"/>
          <p:cNvSpPr>
            <a:spLocks noGrp="1"/>
          </p:cNvSpPr>
          <p:nvPr>
            <p:ph idx="1"/>
          </p:nvPr>
        </p:nvSpPr>
        <p:spPr/>
        <p:txBody>
          <a:bodyPr>
            <a:normAutofit lnSpcReduction="10000"/>
          </a:bodyPr>
          <a:lstStyle/>
          <a:p>
            <a:pPr lvl="1"/>
            <a:r>
              <a:rPr lang="uk-UA" dirty="0">
                <a:latin typeface="Times New Roman"/>
                <a:cs typeface="Times New Roman"/>
              </a:rPr>
              <a:t>Блока́да Ленінгра́да (8 вересня 1941 — 27 січня 1944) — військова блокада німецькими, фінськими та іспанськими військами Ленінграда під час Другої світової війни. Тривала з 8 вересня 1941 року по 27 січня 1944 року (блокадне кільце було прорване 18 січня 1943 року) — 872 дні. Єдиним зв'язком міста було Ладозьке озеро, яке було поза межами досягання німецької артилерії. Але пропускна можливість даного шляху була недостатньою для потреб міста. Голод разом із іншими проблемами стали причиною смерті сотень тисяч мирних жителів.</a:t>
            </a:r>
            <a:endParaRPr lang="ru-RU" dirty="0">
              <a:latin typeface="Times New Roman"/>
              <a:cs typeface="Times New Roman"/>
            </a:endParaRPr>
          </a:p>
        </p:txBody>
      </p:sp>
    </p:spTree>
    <p:extLst>
      <p:ext uri="{BB962C8B-B14F-4D97-AF65-F5344CB8AC3E}">
        <p14:creationId xmlns:p14="http://schemas.microsoft.com/office/powerpoint/2010/main" xmlns="" val="188939083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547286" y="2462734"/>
            <a:ext cx="397281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rgbClr val="000000"/>
                </a:solidFill>
                <a:latin typeface="Times New Roman"/>
                <a:cs typeface="Times New Roman"/>
              </a:rPr>
              <a:t>Умирали – и говорили,</a:t>
            </a:r>
          </a:p>
          <a:p>
            <a:r>
              <a:rPr lang="ru-RU" sz="2400" b="1" dirty="0">
                <a:solidFill>
                  <a:srgbClr val="000000"/>
                </a:solidFill>
                <a:latin typeface="Times New Roman"/>
                <a:cs typeface="Times New Roman"/>
              </a:rPr>
              <a:t>- Наши дети увидят свет!</a:t>
            </a:r>
          </a:p>
          <a:p>
            <a:r>
              <a:rPr lang="ru-RU" sz="2400" b="1" dirty="0">
                <a:solidFill>
                  <a:srgbClr val="000000"/>
                </a:solidFill>
                <a:latin typeface="Times New Roman"/>
                <a:cs typeface="Times New Roman"/>
              </a:rPr>
              <a:t>Но ворота они не открыли,</a:t>
            </a:r>
          </a:p>
          <a:p>
            <a:r>
              <a:rPr lang="ru-RU" sz="2400" b="1" dirty="0">
                <a:solidFill>
                  <a:srgbClr val="000000"/>
                </a:solidFill>
                <a:latin typeface="Times New Roman"/>
                <a:cs typeface="Times New Roman"/>
              </a:rPr>
              <a:t>На колени не встали</a:t>
            </a:r>
            <a:r>
              <a:rPr lang="ru-RU" sz="2400" b="1" dirty="0">
                <a:solidFill>
                  <a:srgbClr val="000000"/>
                </a:solidFill>
                <a:cs typeface="Arial" charset="0"/>
              </a:rPr>
              <a:t>, </a:t>
            </a:r>
            <a:r>
              <a:rPr lang="ru-RU" sz="2400" b="1" dirty="0">
                <a:solidFill>
                  <a:srgbClr val="000000"/>
                </a:solidFill>
                <a:latin typeface="Times New Roman"/>
                <a:cs typeface="Times New Roman"/>
              </a:rPr>
              <a:t>нет!</a:t>
            </a:r>
          </a:p>
        </p:txBody>
      </p:sp>
      <p:pic>
        <p:nvPicPr>
          <p:cNvPr id="39941" name="Picture 5" descr="poster-1941j"/>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3763" y="908050"/>
            <a:ext cx="4186237" cy="5726113"/>
          </a:xfrm>
          <a:prstGeom prst="rect">
            <a:avLst/>
          </a:prstGeom>
          <a:noFill/>
          <a:extLst>
            <a:ext uri="{909E8E84-426E-40dd-AFC4-6F175D3DCCD1}">
              <a14:hiddenFill xmlns:a14="http://schemas.microsoft.com/office/drawing/2010/main" xmlns="">
                <a:solidFill>
                  <a:srgbClr val="FFFFFF"/>
                </a:solidFill>
              </a14:hiddenFill>
            </a:ext>
          </a:extLst>
        </p:spPr>
      </p:pic>
      <p:sp>
        <p:nvSpPr>
          <p:cNvPr id="39942"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Умирали – и говорили, - Наши дети увидят свет! Но ворота они не открыли, На колени не встали, нет!</a:t>
            </a:r>
          </a:p>
        </p:txBody>
      </p:sp>
    </p:spTree>
    <p:extLst>
      <p:ext uri="{BB962C8B-B14F-4D97-AF65-F5344CB8AC3E}">
        <p14:creationId xmlns:p14="http://schemas.microsoft.com/office/powerpoint/2010/main" xmlns="" val="329204144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260350"/>
            <a:ext cx="7345363" cy="5508625"/>
          </a:xfrm>
          <a:prstGeom prst="rect">
            <a:avLst/>
          </a:prstGeom>
          <a:noFill/>
          <a:extLst>
            <a:ext uri="{909E8E84-426E-40dd-AFC4-6F175D3DCCD1}">
              <a14:hiddenFill xmlns:a14="http://schemas.microsoft.com/office/drawing/2010/main" xmlns="">
                <a:solidFill>
                  <a:srgbClr val="FFFFFF"/>
                </a:solidFill>
              </a14:hiddenFill>
            </a:ext>
          </a:extLst>
        </p:spPr>
      </p:pic>
      <p:sp>
        <p:nvSpPr>
          <p:cNvPr id="50181" name="Text Box 5"/>
          <p:cNvSpPr txBox="1">
            <a:spLocks noChangeArrowheads="1"/>
          </p:cNvSpPr>
          <p:nvPr/>
        </p:nvSpPr>
        <p:spPr bwMode="auto">
          <a:xfrm>
            <a:off x="2124075" y="6092825"/>
            <a:ext cx="41307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a:solidFill>
                  <a:srgbClr val="000000"/>
                </a:solidFill>
                <a:latin typeface="Times New Roman"/>
                <a:cs typeface="Times New Roman"/>
              </a:rPr>
              <a:t>Люди </a:t>
            </a:r>
            <a:r>
              <a:rPr lang="ru-RU" sz="2400" b="1" dirty="0" smtClean="0">
                <a:solidFill>
                  <a:srgbClr val="000000"/>
                </a:solidFill>
                <a:latin typeface="Times New Roman"/>
                <a:cs typeface="Times New Roman"/>
              </a:rPr>
              <a:t>помирали </a:t>
            </a:r>
            <a:r>
              <a:rPr lang="ru-RU" sz="2400" b="1" dirty="0">
                <a:solidFill>
                  <a:srgbClr val="000000"/>
                </a:solidFill>
                <a:latin typeface="Times New Roman"/>
                <a:cs typeface="Times New Roman"/>
              </a:rPr>
              <a:t>на </a:t>
            </a:r>
            <a:r>
              <a:rPr lang="ru-RU" sz="2400" b="1" dirty="0" err="1" smtClean="0">
                <a:solidFill>
                  <a:srgbClr val="000000"/>
                </a:solidFill>
                <a:latin typeface="Times New Roman"/>
                <a:cs typeface="Times New Roman"/>
              </a:rPr>
              <a:t>вулицях</a:t>
            </a:r>
            <a:r>
              <a:rPr lang="ru-RU" sz="2400" b="1" dirty="0">
                <a:solidFill>
                  <a:srgbClr val="000000"/>
                </a:solidFill>
                <a:latin typeface="Times New Roman"/>
                <a:cs typeface="Times New Roman"/>
              </a:rPr>
              <a:t>.</a:t>
            </a:r>
          </a:p>
        </p:txBody>
      </p:sp>
      <p:sp>
        <p:nvSpPr>
          <p:cNvPr id="50182"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Люди умирали прямо на улицах.</a:t>
            </a:r>
          </a:p>
        </p:txBody>
      </p:sp>
    </p:spTree>
    <p:extLst>
      <p:ext uri="{BB962C8B-B14F-4D97-AF65-F5344CB8AC3E}">
        <p14:creationId xmlns:p14="http://schemas.microsoft.com/office/powerpoint/2010/main" xmlns="" val="93719972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Памятник блокадной кошке Василис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15888"/>
            <a:ext cx="2771775" cy="3284537"/>
          </a:xfrm>
          <a:prstGeom prst="rect">
            <a:avLst/>
          </a:prstGeom>
          <a:noFill/>
          <a:extLst>
            <a:ext uri="{909E8E84-426E-40dd-AFC4-6F175D3DCCD1}">
              <a14:hiddenFill xmlns:a14="http://schemas.microsoft.com/office/drawing/2010/main" xmlns="">
                <a:solidFill>
                  <a:srgbClr val="FFFFFF"/>
                </a:solidFill>
              </a14:hiddenFill>
            </a:ext>
          </a:extLst>
        </p:spPr>
      </p:pic>
      <p:sp>
        <p:nvSpPr>
          <p:cNvPr id="52229" name="Text Box 5"/>
          <p:cNvSpPr txBox="1">
            <a:spLocks noChangeArrowheads="1"/>
          </p:cNvSpPr>
          <p:nvPr/>
        </p:nvSpPr>
        <p:spPr bwMode="auto">
          <a:xfrm>
            <a:off x="2987675" y="0"/>
            <a:ext cx="6156325"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uk-UA" sz="2400" b="1" dirty="0">
                <a:solidFill>
                  <a:schemeClr val="accent2"/>
                </a:solidFill>
                <a:latin typeface="Times New Roman"/>
                <a:cs typeface="Times New Roman"/>
              </a:rPr>
              <a:t>Взимку 1941-1942 р. в місті розвелося багато щурів. Вони нападали на напівголодних і знесилених старих і дітей. Ніяких кішок або собак у місті до цього часу вже не залишилося - хто не загинув і не пішов, того з'їли. Щури не тільки знищували і без того мізерні запаси продовольства-наслідком, вони були і потенційними рознощиками чуми.</a:t>
            </a:r>
            <a:r>
              <a:rPr lang="ru-RU" dirty="0" smtClean="0">
                <a:latin typeface="Times New Roman"/>
                <a:cs typeface="Times New Roman"/>
              </a:rPr>
              <a:t> </a:t>
            </a:r>
            <a:endParaRPr lang="ru-RU" dirty="0">
              <a:latin typeface="Times New Roman"/>
              <a:cs typeface="Times New Roman"/>
            </a:endParaRPr>
          </a:p>
        </p:txBody>
      </p:sp>
      <p:sp>
        <p:nvSpPr>
          <p:cNvPr id="52230" name="Text Box 6"/>
          <p:cNvSpPr txBox="1">
            <a:spLocks noChangeArrowheads="1"/>
          </p:cNvSpPr>
          <p:nvPr/>
        </p:nvSpPr>
        <p:spPr bwMode="auto">
          <a:xfrm>
            <a:off x="158750" y="3471863"/>
            <a:ext cx="223651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uk-UA" sz="1600" b="1" dirty="0">
                <a:solidFill>
                  <a:schemeClr val="accent2"/>
                </a:solidFill>
                <a:latin typeface="Times New Roman"/>
                <a:cs typeface="Times New Roman"/>
              </a:rPr>
              <a:t>пам'ятник блокадним</a:t>
            </a:r>
          </a:p>
          <a:p>
            <a:r>
              <a:rPr lang="uk-UA" sz="1600" b="1" dirty="0">
                <a:solidFill>
                  <a:schemeClr val="accent2"/>
                </a:solidFill>
                <a:latin typeface="Times New Roman"/>
                <a:cs typeface="Times New Roman"/>
              </a:rPr>
              <a:t>            кішкам.</a:t>
            </a:r>
            <a:endParaRPr lang="ru-RU" sz="2400" b="1" dirty="0">
              <a:solidFill>
                <a:schemeClr val="accent2"/>
              </a:solidFill>
              <a:latin typeface="Times New Roman"/>
              <a:cs typeface="Times New Roman"/>
            </a:endParaRPr>
          </a:p>
        </p:txBody>
      </p:sp>
      <p:sp>
        <p:nvSpPr>
          <p:cNvPr id="52231" name="Text Box 7"/>
          <p:cNvSpPr txBox="1">
            <a:spLocks noChangeArrowheads="1"/>
          </p:cNvSpPr>
          <p:nvPr/>
        </p:nvSpPr>
        <p:spPr bwMode="auto">
          <a:xfrm>
            <a:off x="611188" y="4752975"/>
            <a:ext cx="8064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ru-RU">
                <a:cs typeface="Arial" charset="0"/>
              </a:rPr>
              <a:t/>
            </a:r>
            <a:br>
              <a:rPr lang="ru-RU">
                <a:cs typeface="Arial" charset="0"/>
              </a:rPr>
            </a:br>
            <a:endParaRPr lang="ru-RU">
              <a:cs typeface="Arial" charset="0"/>
            </a:endParaRPr>
          </a:p>
        </p:txBody>
      </p:sp>
      <p:sp>
        <p:nvSpPr>
          <p:cNvPr id="52232" name="Rectangle 8"/>
          <p:cNvSpPr>
            <a:spLocks noChangeArrowheads="1"/>
          </p:cNvSpPr>
          <p:nvPr/>
        </p:nvSpPr>
        <p:spPr bwMode="auto">
          <a:xfrm>
            <a:off x="539750" y="4365625"/>
            <a:ext cx="82804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uk-UA" sz="2400" b="1" i="1" dirty="0">
                <a:solidFill>
                  <a:srgbClr val="000000"/>
                </a:solidFill>
                <a:latin typeface="Times New Roman"/>
                <a:cs typeface="Times New Roman"/>
              </a:rPr>
              <a:t>«3 грудня 1941 року. Сьогодні з'їли смажену кішку. Дуже смачно ", - записав у своєму щоденнику 10-річний хлопчик. Проте деякі городяни, незважаючи на жорстокий голод, пошкодували своїх улюбленців.</a:t>
            </a:r>
            <a:endParaRPr lang="ru-RU" sz="2400" b="1" i="1" dirty="0">
              <a:solidFill>
                <a:srgbClr val="000000"/>
              </a:solidFill>
              <a:latin typeface="Times New Roman"/>
              <a:cs typeface="Times New Roman"/>
            </a:endParaRPr>
          </a:p>
        </p:txBody>
      </p:sp>
      <p:sp>
        <p:nvSpPr>
          <p:cNvPr id="52233" name="Rectangle 9"/>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Зимой 1941-1942 г. в городе развелось много крыс. Они нападали на полуголодных и обессилевших стариков и детей. Никаких кошек или собак в городе к этому времени уже не осталось - кто не погиб и не ушел, того съели. Крысы не только уничтожали и без того скудные запасы продоволь-ствия, они были и потенциальными разносчиками чумы. Памятник блокадным кошкам. «3 декабря 1941 года. Сегодня съели жареную кошку. Очень вкусно", - записал в своем дневнике 10-летний мальчик. Тем не менее некоторые горожане, несмотря на жестокий голод, пожалели своих любимцев.</a:t>
            </a:r>
          </a:p>
        </p:txBody>
      </p:sp>
    </p:spTree>
    <p:extLst>
      <p:ext uri="{BB962C8B-B14F-4D97-AF65-F5344CB8AC3E}">
        <p14:creationId xmlns:p14="http://schemas.microsoft.com/office/powerpoint/2010/main" xmlns="" val="399351116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p:txBody>
          <a:bodyPr/>
          <a:lstStyle/>
          <a:p>
            <a:endParaRPr lang="ru-RU"/>
          </a:p>
        </p:txBody>
      </p:sp>
      <p:pic>
        <p:nvPicPr>
          <p:cNvPr id="54276" name="Picture 4" descr="untitleш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333375"/>
            <a:ext cx="4621212" cy="6165850"/>
          </a:xfrm>
          <a:prstGeom prst="rect">
            <a:avLst/>
          </a:prstGeom>
          <a:noFill/>
          <a:extLst>
            <a:ext uri="{909E8E84-426E-40dd-AFC4-6F175D3DCCD1}">
              <a14:hiddenFill xmlns:a14="http://schemas.microsoft.com/office/drawing/2010/main" xmlns="">
                <a:solidFill>
                  <a:srgbClr val="FFFFFF"/>
                </a:solidFill>
              </a14:hiddenFill>
            </a:ext>
          </a:extLst>
        </p:spPr>
      </p:pic>
      <p:sp>
        <p:nvSpPr>
          <p:cNvPr id="54277" name="Rectangle 5"/>
          <p:cNvSpPr>
            <a:spLocks noChangeArrowheads="1"/>
          </p:cNvSpPr>
          <p:nvPr/>
        </p:nvSpPr>
        <p:spPr bwMode="auto">
          <a:xfrm>
            <a:off x="5076825" y="404813"/>
            <a:ext cx="39243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ru-RU" sz="2400" b="1" dirty="0">
                <a:solidFill>
                  <a:schemeClr val="accent2"/>
                </a:solidFill>
                <a:cs typeface="Arial" charset="0"/>
              </a:rPr>
              <a:t> </a:t>
            </a:r>
            <a:r>
              <a:rPr lang="uk-UA" sz="2400" b="1" dirty="0" smtClean="0">
                <a:solidFill>
                  <a:srgbClr val="000000"/>
                </a:solidFill>
                <a:latin typeface="Times New Roman"/>
                <a:cs typeface="Times New Roman"/>
              </a:rPr>
              <a:t>Школи </a:t>
            </a:r>
            <a:r>
              <a:rPr lang="uk-UA" sz="2400" b="1" dirty="0">
                <a:solidFill>
                  <a:srgbClr val="000000"/>
                </a:solidFill>
                <a:latin typeface="Times New Roman"/>
                <a:cs typeface="Times New Roman"/>
              </a:rPr>
              <a:t>продовжували працювати. У класах було холодно. Скрізь стояли грубки «буржуй-ки». Всі сиділи в шу-бах, шапках і рукави-​​цях. Писали на старих газетах олівцями. Чорнила замерзали на морозі.</a:t>
            </a:r>
          </a:p>
          <a:p>
            <a:r>
              <a:rPr lang="uk-UA" sz="2400" b="1" dirty="0">
                <a:solidFill>
                  <a:srgbClr val="000000"/>
                </a:solidFill>
                <a:latin typeface="Times New Roman"/>
                <a:cs typeface="Times New Roman"/>
              </a:rPr>
              <a:t>    А після школи діти йшли на дах і чергували там, гасили</a:t>
            </a:r>
          </a:p>
          <a:p>
            <a:r>
              <a:rPr lang="uk-UA" sz="2400" b="1" dirty="0">
                <a:solidFill>
                  <a:srgbClr val="000000"/>
                </a:solidFill>
                <a:latin typeface="Times New Roman"/>
                <a:cs typeface="Times New Roman"/>
              </a:rPr>
              <a:t>запальні бомби або працювали в </a:t>
            </a:r>
            <a:r>
              <a:rPr lang="uk-UA" sz="2400" b="1" dirty="0" smtClean="0">
                <a:solidFill>
                  <a:srgbClr val="000000"/>
                </a:solidFill>
                <a:latin typeface="Times New Roman"/>
                <a:cs typeface="Times New Roman"/>
              </a:rPr>
              <a:t>госпіталі.</a:t>
            </a:r>
            <a:endParaRPr lang="ru-RU" sz="2400" b="1" dirty="0">
              <a:solidFill>
                <a:srgbClr val="000000"/>
              </a:solidFill>
              <a:latin typeface="Times New Roman"/>
              <a:cs typeface="Times New Roman"/>
            </a:endParaRPr>
          </a:p>
        </p:txBody>
      </p:sp>
      <p:sp>
        <p:nvSpPr>
          <p:cNvPr id="54278"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Но школы продолжали работать. В классах было холодно. Везде стояли печки «буржуй-ки». Все сидели в шу-бах, шапках и рукави-цах. Писали на старых газетах карандашами. Чернила замерзали на морозе. А после школы дети шли на крышу и дежурили там, тушили зажигательные бомбы или работали в госпи-тале.</a:t>
            </a:r>
          </a:p>
        </p:txBody>
      </p:sp>
    </p:spTree>
    <p:extLst>
      <p:ext uri="{BB962C8B-B14F-4D97-AF65-F5344CB8AC3E}">
        <p14:creationId xmlns:p14="http://schemas.microsoft.com/office/powerpoint/2010/main" xmlns="" val="382172511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476250"/>
            <a:ext cx="3313112" cy="2398713"/>
          </a:xfrm>
          <a:prstGeom prst="rect">
            <a:avLst/>
          </a:prstGeom>
          <a:noFill/>
          <a:extLst>
            <a:ext uri="{909E8E84-426E-40dd-AFC4-6F175D3DCCD1}">
              <a14:hiddenFill xmlns:a14="http://schemas.microsoft.com/office/drawing/2010/main" xmlns="">
                <a:solidFill>
                  <a:srgbClr val="FFFFFF"/>
                </a:solidFill>
              </a14:hiddenFill>
            </a:ext>
          </a:extLst>
        </p:spPr>
      </p:pic>
      <p:pic>
        <p:nvPicPr>
          <p:cNvPr id="58373" name="Picture 5" descr="11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638" y="404813"/>
            <a:ext cx="3965575" cy="2506662"/>
          </a:xfrm>
          <a:prstGeom prst="rect">
            <a:avLst/>
          </a:prstGeom>
          <a:noFill/>
          <a:extLst>
            <a:ext uri="{909E8E84-426E-40dd-AFC4-6F175D3DCCD1}">
              <a14:hiddenFill xmlns:a14="http://schemas.microsoft.com/office/drawing/2010/main" xmlns="">
                <a:solidFill>
                  <a:srgbClr val="FFFFFF"/>
                </a:solidFill>
              </a14:hiddenFill>
            </a:ext>
          </a:extLst>
        </p:spPr>
      </p:pic>
      <p:pic>
        <p:nvPicPr>
          <p:cNvPr id="58374" name="Picture 6" descr="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288" y="3141663"/>
            <a:ext cx="4762500" cy="3086100"/>
          </a:xfrm>
          <a:prstGeom prst="rect">
            <a:avLst/>
          </a:prstGeom>
          <a:noFill/>
          <a:extLst>
            <a:ext uri="{909E8E84-426E-40dd-AFC4-6F175D3DCCD1}">
              <a14:hiddenFill xmlns:a14="http://schemas.microsoft.com/office/drawing/2010/main" xmlns="">
                <a:solidFill>
                  <a:srgbClr val="FFFFFF"/>
                </a:solidFill>
              </a14:hiddenFill>
            </a:ext>
          </a:extLst>
        </p:spPr>
      </p:pic>
      <p:sp>
        <p:nvSpPr>
          <p:cNvPr id="58375" name="Text Box 7"/>
          <p:cNvSpPr txBox="1">
            <a:spLocks noChangeArrowheads="1"/>
          </p:cNvSpPr>
          <p:nvPr/>
        </p:nvSpPr>
        <p:spPr bwMode="auto">
          <a:xfrm>
            <a:off x="4932363" y="6165850"/>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ru-RU" sz="2400" b="1" dirty="0">
              <a:solidFill>
                <a:schemeClr val="accent2"/>
              </a:solidFill>
              <a:cs typeface="Arial" charset="0"/>
            </a:endParaRPr>
          </a:p>
        </p:txBody>
      </p:sp>
      <p:pic>
        <p:nvPicPr>
          <p:cNvPr id="58376" name="Picture 8" descr="untitкled"/>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51500" y="3808413"/>
            <a:ext cx="2913063" cy="2024062"/>
          </a:xfrm>
          <a:prstGeom prst="rect">
            <a:avLst/>
          </a:prstGeom>
          <a:noFill/>
          <a:extLst>
            <a:ext uri="{909E8E84-426E-40dd-AFC4-6F175D3DCCD1}">
              <a14:hiddenFill xmlns:a14="http://schemas.microsoft.com/office/drawing/2010/main" xmlns="">
                <a:solidFill>
                  <a:srgbClr val="FFFFFF"/>
                </a:solidFill>
              </a14:hiddenFill>
            </a:ext>
          </a:extLst>
        </p:spPr>
      </p:pic>
      <p:sp>
        <p:nvSpPr>
          <p:cNvPr id="58377" name="Rectangle 9"/>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В блокадном городе.</a:t>
            </a:r>
          </a:p>
        </p:txBody>
      </p:sp>
    </p:spTree>
    <p:extLst>
      <p:ext uri="{BB962C8B-B14F-4D97-AF65-F5344CB8AC3E}">
        <p14:creationId xmlns:p14="http://schemas.microsoft.com/office/powerpoint/2010/main" xmlns="" val="386992306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460702" y="5734050"/>
            <a:ext cx="807730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uk-UA" sz="2400" b="1" dirty="0">
                <a:solidFill>
                  <a:srgbClr val="000000"/>
                </a:solidFill>
                <a:latin typeface="Times New Roman"/>
                <a:cs typeface="Times New Roman"/>
              </a:rPr>
              <a:t>Водопровід не працював. Люди ходили за водою </a:t>
            </a:r>
            <a:r>
              <a:rPr lang="uk-UA" sz="2400" b="1" dirty="0" smtClean="0">
                <a:solidFill>
                  <a:srgbClr val="000000"/>
                </a:solidFill>
                <a:latin typeface="Times New Roman"/>
                <a:cs typeface="Times New Roman"/>
              </a:rPr>
              <a:t>до Неви.</a:t>
            </a:r>
            <a:endParaRPr lang="ru-RU" sz="2400" b="1" dirty="0">
              <a:solidFill>
                <a:srgbClr val="000000"/>
              </a:solidFill>
              <a:latin typeface="Times New Roman"/>
              <a:cs typeface="Times New Roman"/>
            </a:endParaRPr>
          </a:p>
        </p:txBody>
      </p:sp>
      <p:pic>
        <p:nvPicPr>
          <p:cNvPr id="59397" name="Picture 5" descr="untiваыtl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30800" y="333375"/>
            <a:ext cx="3597275" cy="5040313"/>
          </a:xfrm>
          <a:prstGeom prst="rect">
            <a:avLst/>
          </a:prstGeom>
          <a:noFill/>
          <a:extLst>
            <a:ext uri="{909E8E84-426E-40dd-AFC4-6F175D3DCCD1}">
              <a14:hiddenFill xmlns:a14="http://schemas.microsoft.com/office/drawing/2010/main" xmlns="">
                <a:solidFill>
                  <a:srgbClr val="FFFFFF"/>
                </a:solidFill>
              </a14:hiddenFill>
            </a:ext>
          </a:extLst>
        </p:spPr>
      </p:pic>
      <p:pic>
        <p:nvPicPr>
          <p:cNvPr id="59398" name="Picture 6" descr="voda 19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213" y="333375"/>
            <a:ext cx="3594100" cy="4978400"/>
          </a:xfrm>
          <a:prstGeom prst="rect">
            <a:avLst/>
          </a:prstGeom>
          <a:noFill/>
          <a:extLst>
            <a:ext uri="{909E8E84-426E-40dd-AFC4-6F175D3DCCD1}">
              <a14:hiddenFill xmlns:a14="http://schemas.microsoft.com/office/drawing/2010/main" xmlns="">
                <a:solidFill>
                  <a:srgbClr val="FFFFFF"/>
                </a:solidFill>
              </a14:hiddenFill>
            </a:ext>
          </a:extLst>
        </p:spPr>
      </p:pic>
      <p:sp>
        <p:nvSpPr>
          <p:cNvPr id="59399"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Водопровод не работал. Люди ходили за водой на Неву.</a:t>
            </a:r>
          </a:p>
        </p:txBody>
      </p:sp>
    </p:spTree>
    <p:extLst>
      <p:ext uri="{BB962C8B-B14F-4D97-AF65-F5344CB8AC3E}">
        <p14:creationId xmlns:p14="http://schemas.microsoft.com/office/powerpoint/2010/main" xmlns="" val="325282317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Times New Roman"/>
                <a:cs typeface="Times New Roman"/>
              </a:rPr>
              <a:t>Весна-зима 1942</a:t>
            </a:r>
          </a:p>
        </p:txBody>
      </p:sp>
      <p:sp>
        <p:nvSpPr>
          <p:cNvPr id="3" name="Содержимое 2"/>
          <p:cNvSpPr>
            <a:spLocks noGrp="1"/>
          </p:cNvSpPr>
          <p:nvPr>
            <p:ph idx="1"/>
          </p:nvPr>
        </p:nvSpPr>
        <p:spPr/>
        <p:txBody>
          <a:bodyPr>
            <a:normAutofit fontScale="47500" lnSpcReduction="20000"/>
          </a:bodyPr>
          <a:lstStyle/>
          <a:p>
            <a:r>
              <a:rPr lang="uk-UA" sz="5100" dirty="0">
                <a:latin typeface="Times New Roman"/>
                <a:cs typeface="Times New Roman"/>
              </a:rPr>
              <a:t>11 лютого 1942 були введені нові норми видачі продуктів: 500 грамів хліба для робочих, 400 − для службовців, 300 − для дітей и неробочих. Хліб став якісним, 16 лютого вперше було видане якісне мясо — баранина та заморожена яловичина. Кількість смертей суттєво скоротилася. В квітні-травні розпочалося відновлення комунального господарства: знову був запущений трамвай.</a:t>
            </a:r>
          </a:p>
          <a:p>
            <a:r>
              <a:rPr lang="uk-UA" sz="5100" dirty="0">
                <a:latin typeface="Times New Roman"/>
                <a:cs typeface="Times New Roman"/>
              </a:rPr>
              <a:t>У той ще час війська вермахту посилили артилерійські обстріли та бомбардування міста. По декілька разів у день бомби летіли в сторону Ленінграда.</a:t>
            </a:r>
            <a:endParaRPr lang="ru-RU" dirty="0"/>
          </a:p>
        </p:txBody>
      </p:sp>
    </p:spTree>
    <p:extLst>
      <p:ext uri="{BB962C8B-B14F-4D97-AF65-F5344CB8AC3E}">
        <p14:creationId xmlns:p14="http://schemas.microsoft.com/office/powerpoint/2010/main" xmlns="" val="43042213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4000" dirty="0">
                <a:latin typeface="Times New Roman"/>
                <a:cs typeface="Times New Roman"/>
              </a:rPr>
              <a:t>1943 рік і повне зняття блокади</a:t>
            </a:r>
            <a:endParaRPr lang="ru-RU" sz="4000" dirty="0">
              <a:latin typeface="Times New Roman"/>
              <a:cs typeface="Times New Roman"/>
            </a:endParaRPr>
          </a:p>
        </p:txBody>
      </p:sp>
      <p:sp>
        <p:nvSpPr>
          <p:cNvPr id="3" name="Содержимое 2"/>
          <p:cNvSpPr>
            <a:spLocks noGrp="1"/>
          </p:cNvSpPr>
          <p:nvPr>
            <p:ph idx="1"/>
          </p:nvPr>
        </p:nvSpPr>
        <p:spPr>
          <a:xfrm>
            <a:off x="914400" y="1541615"/>
            <a:ext cx="7313613" cy="4056062"/>
          </a:xfrm>
        </p:spPr>
        <p:txBody>
          <a:bodyPr>
            <a:noAutofit/>
          </a:bodyPr>
          <a:lstStyle/>
          <a:p>
            <a:r>
              <a:rPr lang="uk-UA" sz="1800" dirty="0">
                <a:latin typeface="Times New Roman"/>
                <a:cs typeface="Times New Roman"/>
              </a:rPr>
              <a:t>12 січня 1943 року війська Ленінградського та Волховського фронтів спробували ще раз прорвати блокадне кільце. Найважчою частиною операції був прорив по лінії 67-ї армії. Вранці на обох фронтах розпочалася артилерійська та авіаційна підготовка. Завдяки тому, що артилерія 67-ї армії було з прямою наводкою, лід на Неві залишився цілим, що значно спростило процес форсування ріки. Наприкінці дня радянські війська просунулися вперед на 1-2 км. Наступного дня наступ був знову продовжений. Відстань між двома арміями скоротилася до 5-6 км. Але війська Вермахту відчайдушно контратакували та боролися за кожен опорний пункт. 18 січня Шліссельбург був звільнений. Був установлений сухопутний зв'язок Ленінграда з іншою частиною Радянського Союзу. Між Ладозьким озером та лінією фронту був створений коридор шириною в 8-11 км. За 17 днів була проведена залізниця та автомобільна </a:t>
            </a:r>
            <a:r>
              <a:rPr lang="uk-UA" sz="1800" dirty="0" smtClean="0">
                <a:latin typeface="Times New Roman"/>
                <a:cs typeface="Times New Roman"/>
              </a:rPr>
              <a:t>дорога.</a:t>
            </a:r>
          </a:p>
          <a:p>
            <a:r>
              <a:rPr lang="uk-UA" sz="1800" dirty="0" smtClean="0">
                <a:latin typeface="Times New Roman"/>
                <a:cs typeface="Times New Roman"/>
              </a:rPr>
              <a:t>Повністю </a:t>
            </a:r>
            <a:r>
              <a:rPr lang="uk-UA" sz="1800" dirty="0">
                <a:latin typeface="Times New Roman"/>
                <a:cs typeface="Times New Roman"/>
              </a:rPr>
              <a:t>блокада була знята 27 січня 1944 року.</a:t>
            </a:r>
            <a:endParaRPr lang="ru-RU" sz="1800" dirty="0">
              <a:latin typeface="Times New Roman"/>
              <a:cs typeface="Times New Roman"/>
            </a:endParaRPr>
          </a:p>
        </p:txBody>
      </p:sp>
    </p:spTree>
    <p:extLst>
      <p:ext uri="{BB962C8B-B14F-4D97-AF65-F5344CB8AC3E}">
        <p14:creationId xmlns:p14="http://schemas.microsoft.com/office/powerpoint/2010/main" xmlns="" val="152107259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600" b="1" dirty="0">
                <a:latin typeface="Times New Roman"/>
                <a:cs typeface="Times New Roman"/>
              </a:rPr>
              <a:t>Розповіді блокадників про голод</a:t>
            </a:r>
            <a:endParaRPr lang="ru-RU" sz="3600" dirty="0">
              <a:latin typeface="Times New Roman"/>
              <a:cs typeface="Times New Roman"/>
            </a:endParaRPr>
          </a:p>
        </p:txBody>
      </p:sp>
      <p:sp>
        <p:nvSpPr>
          <p:cNvPr id="3" name="Содержимое 2"/>
          <p:cNvSpPr>
            <a:spLocks noGrp="1"/>
          </p:cNvSpPr>
          <p:nvPr>
            <p:ph idx="1"/>
          </p:nvPr>
        </p:nvSpPr>
        <p:spPr/>
        <p:txBody>
          <a:bodyPr>
            <a:normAutofit fontScale="32500" lnSpcReduction="20000"/>
          </a:bodyPr>
          <a:lstStyle/>
          <a:p>
            <a:r>
              <a:rPr lang="uk-UA" sz="4500" b="1" dirty="0">
                <a:latin typeface="Times New Roman"/>
                <a:cs typeface="Times New Roman"/>
              </a:rPr>
              <a:t>	«</a:t>
            </a:r>
            <a:r>
              <a:rPr lang="uk-UA" sz="4500" dirty="0" smtClean="0">
                <a:latin typeface="Times New Roman"/>
                <a:cs typeface="Times New Roman"/>
              </a:rPr>
              <a:t>.</a:t>
            </a:r>
            <a:r>
              <a:rPr lang="uk-UA" sz="4500" dirty="0">
                <a:latin typeface="Times New Roman"/>
                <a:cs typeface="Times New Roman"/>
              </a:rPr>
              <a:t>..Я тепер прекрасно розумію, що таке голод... Правда, мене трохи нудить, коли я їм м'ясо кішки... Я ніколи не була злою... Хто в цьому винен? Тепер я ненавиджу цю сволоту фашистів за те, що вони спаскудили наше життя, зруйнували місто... О! Якби я могла, то придумала б Гітлеру жахливу смерть. Він винуватець війни..</a:t>
            </a:r>
            <a:r>
              <a:rPr lang="uk-UA" sz="4500" dirty="0" smtClean="0">
                <a:latin typeface="Times New Roman"/>
                <a:cs typeface="Times New Roman"/>
              </a:rPr>
              <a:t>.</a:t>
            </a:r>
            <a:r>
              <a:rPr lang="uk-UA" sz="4500" b="1" dirty="0">
                <a:latin typeface="Times New Roman"/>
                <a:cs typeface="Times New Roman"/>
              </a:rPr>
              <a:t> »	</a:t>
            </a:r>
          </a:p>
          <a:p>
            <a:r>
              <a:rPr lang="uk-UA" sz="4500" b="1" dirty="0">
                <a:latin typeface="Times New Roman"/>
                <a:cs typeface="Times New Roman"/>
              </a:rPr>
              <a:t>«	</a:t>
            </a:r>
            <a:r>
              <a:rPr lang="uk-UA" sz="4500" dirty="0">
                <a:latin typeface="Times New Roman"/>
                <a:cs typeface="Times New Roman"/>
              </a:rPr>
              <a:t>...Тільки відморозив собі ноги в чергах. Більше нічого не добився... Хочеться спати, спати, їсти, їсти, їсти... Спати, їсти, спати, їсти... Місяць тому я хотів, вірніше, мріяв про хліб з маслом та ковбасою, а тепер ось вже про один хліб... ...Засинаючи, кожен день бачу уві сні хліб, масло, пироги, картоплю... Став я в'ялий, слабий, пишу, а рука тремтить, йду, а в колінах така слабість, здається — крок ступиш, а більше не зможеш і впадеш. ...Ледве не останній запис в щоденнику. Боюсь, що... і щоденник цей не доведеться мені закінчити, щоб на останній сторінці написати слово «кінець». Вже хто-небудь інший запише його словами «смерть». А я хочу... жити, вірити, відчувати!..	</a:t>
            </a:r>
            <a:r>
              <a:rPr lang="uk-UA" sz="4500" b="1" dirty="0">
                <a:latin typeface="Times New Roman"/>
                <a:cs typeface="Times New Roman"/>
              </a:rPr>
              <a:t> »	</a:t>
            </a:r>
          </a:p>
          <a:p>
            <a:r>
              <a:rPr lang="uk-UA" sz="4500" b="1" dirty="0">
                <a:latin typeface="Times New Roman"/>
                <a:cs typeface="Times New Roman"/>
              </a:rPr>
              <a:t>«	</a:t>
            </a:r>
            <a:r>
              <a:rPr lang="uk-UA" sz="4500" dirty="0">
                <a:latin typeface="Times New Roman"/>
                <a:cs typeface="Times New Roman"/>
              </a:rPr>
              <a:t>...В кімнаті холодно, руки мерзнуть... топимо, коли є що варити. Дров немає. Хліб викупляємо (1 кг) і відразу з'їдаємо, бо їсти більше нічого..	</a:t>
            </a:r>
          </a:p>
          <a:p>
            <a:endParaRPr lang="ru-RU" dirty="0"/>
          </a:p>
        </p:txBody>
      </p:sp>
    </p:spTree>
    <p:extLst>
      <p:ext uri="{BB962C8B-B14F-4D97-AF65-F5344CB8AC3E}">
        <p14:creationId xmlns:p14="http://schemas.microsoft.com/office/powerpoint/2010/main" xmlns="" val="81866866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450" y="1125538"/>
            <a:ext cx="6192838" cy="5461000"/>
          </a:xfrm>
          <a:prstGeom prst="rect">
            <a:avLst/>
          </a:prstGeom>
          <a:noFill/>
          <a:extLst>
            <a:ext uri="{909E8E84-426E-40dd-AFC4-6F175D3DCCD1}">
              <a14:hiddenFill xmlns:a14="http://schemas.microsoft.com/office/drawing/2010/main" xmlns="">
                <a:solidFill>
                  <a:srgbClr val="FFFFFF"/>
                </a:solidFill>
              </a14:hiddenFill>
            </a:ext>
          </a:extLst>
        </p:spPr>
      </p:pic>
      <p:sp>
        <p:nvSpPr>
          <p:cNvPr id="66565" name="Rectangle 5"/>
          <p:cNvSpPr>
            <a:spLocks noChangeArrowheads="1"/>
          </p:cNvSpPr>
          <p:nvPr/>
        </p:nvSpPr>
        <p:spPr bwMode="auto">
          <a:xfrm>
            <a:off x="179388" y="188913"/>
            <a:ext cx="85693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ru-RU" sz="2400" dirty="0">
                <a:cs typeface="Arial" charset="0"/>
              </a:rPr>
              <a:t>  </a:t>
            </a:r>
            <a:endParaRPr lang="ru-RU" sz="2400" dirty="0">
              <a:solidFill>
                <a:srgbClr val="0033CC"/>
              </a:solidFill>
              <a:cs typeface="Arial" charset="0"/>
            </a:endParaRPr>
          </a:p>
        </p:txBody>
      </p:sp>
      <p:sp>
        <p:nvSpPr>
          <p:cNvPr id="66566" name="Rectangle 6"/>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900 дней жил Ленинград в осаде. 900 дней и ночей шли на Ладоге смертельные бои.</a:t>
            </a:r>
          </a:p>
        </p:txBody>
      </p:sp>
      <p:sp>
        <p:nvSpPr>
          <p:cNvPr id="2" name="TextBox 1"/>
          <p:cNvSpPr txBox="1"/>
          <p:nvPr/>
        </p:nvSpPr>
        <p:spPr>
          <a:xfrm>
            <a:off x="659925" y="188913"/>
            <a:ext cx="7097300" cy="830997"/>
          </a:xfrm>
          <a:prstGeom prst="rect">
            <a:avLst/>
          </a:prstGeom>
          <a:noFill/>
        </p:spPr>
        <p:txBody>
          <a:bodyPr wrap="square" rtlCol="0">
            <a:spAutoFit/>
          </a:bodyPr>
          <a:lstStyle/>
          <a:p>
            <a:r>
              <a:rPr lang="uk-UA" sz="2400" b="1" dirty="0">
                <a:latin typeface="Times New Roman"/>
                <a:cs typeface="Times New Roman"/>
              </a:rPr>
              <a:t>900 днів жив Ленінград в облозі. 900 днів і ночей йшли на Ладозі смертельні бої.</a:t>
            </a:r>
            <a:endParaRPr lang="ru-RU" sz="2400" b="1" dirty="0">
              <a:latin typeface="Times New Roman"/>
              <a:cs typeface="Times New Roman"/>
            </a:endParaRPr>
          </a:p>
        </p:txBody>
      </p:sp>
    </p:spTree>
    <p:extLst>
      <p:ext uri="{BB962C8B-B14F-4D97-AF65-F5344CB8AC3E}">
        <p14:creationId xmlns:p14="http://schemas.microsoft.com/office/powerpoint/2010/main" xmlns="" val="26724451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200" b="1" dirty="0">
                <a:latin typeface="Times New Roman"/>
                <a:cs typeface="Times New Roman"/>
              </a:rPr>
              <a:t>Роль Ленінграда в плані «Барбаросса»</a:t>
            </a:r>
            <a:endParaRPr lang="ru-RU" sz="3200" b="1" dirty="0">
              <a:latin typeface="Times New Roman"/>
              <a:cs typeface="Times New Roman"/>
            </a:endParaRPr>
          </a:p>
        </p:txBody>
      </p:sp>
      <p:sp>
        <p:nvSpPr>
          <p:cNvPr id="3" name="Содержимое 2"/>
          <p:cNvSpPr>
            <a:spLocks noGrp="1"/>
          </p:cNvSpPr>
          <p:nvPr>
            <p:ph idx="1"/>
          </p:nvPr>
        </p:nvSpPr>
        <p:spPr>
          <a:xfrm>
            <a:off x="914400" y="1371600"/>
            <a:ext cx="7313613" cy="4419600"/>
          </a:xfrm>
        </p:spPr>
        <p:txBody>
          <a:bodyPr>
            <a:noAutofit/>
          </a:bodyPr>
          <a:lstStyle/>
          <a:p>
            <a:r>
              <a:rPr lang="uk-UA" sz="1800" dirty="0">
                <a:latin typeface="Times New Roman"/>
                <a:cs typeface="Times New Roman"/>
              </a:rPr>
              <a:t>Захоплення Ленінграда було важливою частиною плану «Барбаросса». Це мав бути один із проміжних етапів війни, після якого Гітлер мав на меті завоювання Москви. Захопленням міста було покладено на групу армій «Північ». Доля ж самого міста до останнього моменту лишалася невідомою. 8 липня 1941 року генерал-полковник Гальдер Франц сказав, що за словами Гітлера Москву та Ленінград необхідно зрівняти з землею, щоб позбавитися від населення цих міст. Це буде народне лихо. Згодом, 21 липня, Гітлер заявив, що «в порівнянні із значенням Ленінграда, Москва — всього лиш географічний об'єкт».</a:t>
            </a:r>
          </a:p>
          <a:p>
            <a:r>
              <a:rPr lang="uk-UA" sz="1800" dirty="0">
                <a:latin typeface="Times New Roman"/>
                <a:cs typeface="Times New Roman"/>
              </a:rPr>
              <a:t>Згідно з планами Вермахту, за перші двадцять днів війни німецькі війська на півночі повинні були вийти до лінії Мозир, Рогачов, Орша, Вітебськ, Великі Луки, південніше Пскова, південніше Пярну. Після цього мала бути двадцятиденна пауза, в ході якої планувалося перегрупування військ. На сороковий день війни повинна була початися друга фаза наступу, в ході якої планувалося захопити Ленінград.</a:t>
            </a:r>
            <a:endParaRPr lang="ru-RU" sz="1800" dirty="0"/>
          </a:p>
        </p:txBody>
      </p:sp>
    </p:spTree>
    <p:extLst>
      <p:ext uri="{BB962C8B-B14F-4D97-AF65-F5344CB8AC3E}">
        <p14:creationId xmlns:p14="http://schemas.microsoft.com/office/powerpoint/2010/main" xmlns="" val="384083381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4" name="Заголовок 3"/>
          <p:cNvSpPr>
            <a:spLocks noGrp="1"/>
          </p:cNvSpPr>
          <p:nvPr>
            <p:ph type="ctrTitle"/>
          </p:nvPr>
        </p:nvSpPr>
        <p:spPr/>
        <p:txBody>
          <a:bodyPr/>
          <a:lstStyle/>
          <a:p>
            <a:endParaRPr lang="ru-RU"/>
          </a:p>
        </p:txBody>
      </p:sp>
      <p:sp>
        <p:nvSpPr>
          <p:cNvPr id="5" name="Прямоугольник 4"/>
          <p:cNvSpPr/>
          <p:nvPr/>
        </p:nvSpPr>
        <p:spPr>
          <a:xfrm>
            <a:off x="246185" y="661182"/>
            <a:ext cx="8440615" cy="5078313"/>
          </a:xfrm>
          <a:prstGeom prst="rect">
            <a:avLst/>
          </a:prstGeom>
          <a:noFill/>
          <a:ln>
            <a:noFill/>
          </a:ln>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5400" b="1" cap="none" spc="0" dirty="0" smtClean="0">
                <a:ln w="50800"/>
                <a:solidFill>
                  <a:srgbClr val="76424B"/>
                </a:solidFill>
                <a:effectLst/>
              </a:rPr>
              <a:t>Над проектом працювали:</a:t>
            </a:r>
            <a:br>
              <a:rPr lang="uk-UA" sz="5400" b="1" cap="none" spc="0" dirty="0" smtClean="0">
                <a:ln w="50800"/>
                <a:solidFill>
                  <a:srgbClr val="76424B"/>
                </a:solidFill>
                <a:effectLst/>
              </a:rPr>
            </a:br>
            <a:r>
              <a:rPr lang="uk-UA" sz="5400" b="1" cap="none" spc="0" dirty="0" smtClean="0">
                <a:ln w="50800"/>
                <a:solidFill>
                  <a:srgbClr val="76424B"/>
                </a:solidFill>
                <a:effectLst/>
              </a:rPr>
              <a:t>учениці 11-А класу</a:t>
            </a:r>
            <a:br>
              <a:rPr lang="uk-UA" sz="5400" b="1" cap="none" spc="0" dirty="0" smtClean="0">
                <a:ln w="50800"/>
                <a:solidFill>
                  <a:srgbClr val="76424B"/>
                </a:solidFill>
                <a:effectLst/>
              </a:rPr>
            </a:br>
            <a:r>
              <a:rPr lang="uk-UA" sz="5400" b="1" cap="none" spc="0" dirty="0" err="1" smtClean="0">
                <a:ln w="50800"/>
                <a:solidFill>
                  <a:srgbClr val="76424B"/>
                </a:solidFill>
                <a:effectLst/>
              </a:rPr>
              <a:t>Деревицька</a:t>
            </a:r>
            <a:r>
              <a:rPr lang="uk-UA" sz="5400" b="1" cap="none" spc="0" dirty="0" smtClean="0">
                <a:ln w="50800"/>
                <a:solidFill>
                  <a:srgbClr val="76424B"/>
                </a:solidFill>
                <a:effectLst/>
              </a:rPr>
              <a:t> Н. та Бойко Ю.</a:t>
            </a:r>
            <a:r>
              <a:rPr lang="uk-UA" sz="5400" b="1" cap="none" spc="0" dirty="0" smtClean="0">
                <a:ln w="50800"/>
                <a:solidFill>
                  <a:schemeClr val="bg1">
                    <a:shade val="50000"/>
                  </a:schemeClr>
                </a:solidFill>
                <a:effectLst/>
              </a:rPr>
              <a:t/>
            </a:r>
            <a:br>
              <a:rPr lang="uk-UA" sz="5400" b="1" cap="none" spc="0" dirty="0" smtClean="0">
                <a:ln w="50800"/>
                <a:solidFill>
                  <a:schemeClr val="bg1">
                    <a:shade val="50000"/>
                  </a:schemeClr>
                </a:solidFill>
                <a:effectLst/>
              </a:rPr>
            </a:br>
            <a:endParaRPr lang="ru-RU" sz="5400" b="1" cap="none" spc="0" dirty="0">
              <a:ln w="50800"/>
              <a:solidFill>
                <a:schemeClr val="bg1">
                  <a:shade val="50000"/>
                </a:schemeClr>
              </a:solidFill>
              <a:effectLst/>
            </a:endParaRPr>
          </a:p>
        </p:txBody>
      </p:sp>
    </p:spTree>
    <p:extLst>
      <p:ext uri="{BB962C8B-B14F-4D97-AF65-F5344CB8AC3E}">
        <p14:creationId xmlns:p14="http://schemas.microsoft.com/office/powerpoint/2010/main" xmlns="" val="424701999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3600" dirty="0">
                <a:latin typeface="Times New Roman"/>
                <a:cs typeface="Times New Roman"/>
              </a:rPr>
              <a:t>Початок </a:t>
            </a:r>
            <a:r>
              <a:rPr lang="ru-RU" sz="3600" dirty="0" err="1">
                <a:latin typeface="Times New Roman"/>
                <a:cs typeface="Times New Roman"/>
              </a:rPr>
              <a:t>блокади</a:t>
            </a:r>
            <a:endParaRPr lang="ru-RU" sz="3600" dirty="0">
              <a:latin typeface="Times New Roman"/>
              <a:cs typeface="Times New Roman"/>
            </a:endParaRPr>
          </a:p>
        </p:txBody>
      </p:sp>
      <p:sp>
        <p:nvSpPr>
          <p:cNvPr id="3" name="Содержимое 2"/>
          <p:cNvSpPr>
            <a:spLocks noGrp="1"/>
          </p:cNvSpPr>
          <p:nvPr>
            <p:ph idx="1"/>
          </p:nvPr>
        </p:nvSpPr>
        <p:spPr>
          <a:xfrm>
            <a:off x="914400" y="1644952"/>
            <a:ext cx="7313613" cy="4146248"/>
          </a:xfrm>
        </p:spPr>
        <p:txBody>
          <a:bodyPr>
            <a:normAutofit lnSpcReduction="10000"/>
          </a:bodyPr>
          <a:lstStyle/>
          <a:p>
            <a:r>
              <a:rPr lang="uk-UA" dirty="0">
                <a:latin typeface="Times New Roman"/>
                <a:cs typeface="Times New Roman"/>
              </a:rPr>
              <a:t>Під Ленінградом німці опинилися доволі швидко, майже не відчувши опору з боку Червоної армії. За перші 18 днів 4-а танкова армія пройшла 600 кілометрів, форсувавши річки Західна Двіна та Північна Двіна. 9 липня гітлерівські війська захопили місто Псков, який знаходиться за 280 кілометрів від Ленінграда. Згодом просування армії було частково призупинене. В середині серпня німецькі війська дійшли до безпосередньої близкості до міста. 4 вересня почався артилерійний обстріл міста з окупованого Тосно та з Пулковських висот.</a:t>
            </a:r>
            <a:endParaRPr lang="ru-RU" dirty="0">
              <a:latin typeface="Times New Roman"/>
              <a:cs typeface="Times New Roman"/>
            </a:endParaRPr>
          </a:p>
        </p:txBody>
      </p:sp>
    </p:spTree>
    <p:extLst>
      <p:ext uri="{BB962C8B-B14F-4D97-AF65-F5344CB8AC3E}">
        <p14:creationId xmlns:p14="http://schemas.microsoft.com/office/powerpoint/2010/main" xmlns="" val="243276201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pic>
        <p:nvPicPr>
          <p:cNvPr id="4" name="Содержимое 3" descr="7.jpg"/>
          <p:cNvPicPr>
            <a:picLocks noGrp="1" noChangeAspect="1"/>
          </p:cNvPicPr>
          <p:nvPr>
            <p:ph idx="1"/>
          </p:nvPr>
        </p:nvPicPr>
        <p:blipFill>
          <a:blip r:embed="rId2">
            <a:extLst>
              <a:ext uri="{28A0092B-C50C-407E-A947-70E740481C1C}">
                <a14:useLocalDpi xmlns:a14="http://schemas.microsoft.com/office/drawing/2010/main" xmlns="" val="0"/>
              </a:ext>
            </a:extLst>
          </a:blip>
          <a:srcRect l="-27835" r="-27835"/>
          <a:stretch>
            <a:fillRect/>
          </a:stretch>
        </p:blipFill>
        <p:spPr>
          <a:xfrm>
            <a:off x="-71385" y="815898"/>
            <a:ext cx="9215385" cy="5110767"/>
          </a:xfrm>
        </p:spPr>
      </p:pic>
    </p:spTree>
    <p:extLst>
      <p:ext uri="{BB962C8B-B14F-4D97-AF65-F5344CB8AC3E}">
        <p14:creationId xmlns:p14="http://schemas.microsoft.com/office/powerpoint/2010/main" xmlns="" val="7327205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3600" dirty="0" err="1" smtClean="0">
                <a:latin typeface="Times New Roman"/>
                <a:cs typeface="Times New Roman"/>
              </a:rPr>
              <a:t>Ситуація</a:t>
            </a:r>
            <a:r>
              <a:rPr lang="ru-RU" sz="3600" dirty="0" smtClean="0">
                <a:latin typeface="Times New Roman"/>
                <a:cs typeface="Times New Roman"/>
              </a:rPr>
              <a:t> на початок </a:t>
            </a:r>
            <a:r>
              <a:rPr lang="ru-RU" sz="3600" dirty="0" err="1" smtClean="0">
                <a:latin typeface="Times New Roman"/>
                <a:cs typeface="Times New Roman"/>
              </a:rPr>
              <a:t>блокади</a:t>
            </a:r>
            <a:endParaRPr lang="ru-RU" sz="3600" dirty="0">
              <a:latin typeface="Times New Roman"/>
              <a:cs typeface="Times New Roman"/>
            </a:endParaRPr>
          </a:p>
        </p:txBody>
      </p:sp>
      <p:sp>
        <p:nvSpPr>
          <p:cNvPr id="3" name="Содержимое 2"/>
          <p:cNvSpPr>
            <a:spLocks noGrp="1"/>
          </p:cNvSpPr>
          <p:nvPr>
            <p:ph idx="1"/>
          </p:nvPr>
        </p:nvSpPr>
        <p:spPr/>
        <p:txBody>
          <a:bodyPr>
            <a:normAutofit fontScale="25000" lnSpcReduction="20000"/>
          </a:bodyPr>
          <a:lstStyle/>
          <a:p>
            <a:r>
              <a:rPr lang="uk-UA" sz="6400" dirty="0">
                <a:latin typeface="Times New Roman"/>
                <a:cs typeface="Times New Roman"/>
              </a:rPr>
              <a:t>Сталін вважав ситуацію, що склалася навколо Ленінграду, катастрофічною, навіть безнадійною. 11 вересня командуючим Ленінградським фронтом був назначений Жуков Г. К., який змінив Ворошилова К. Є.. На той час була чітко налагоджена оборона міста. Цим займалися Ворошилов К. Є., Трибуц В. П. та Жданов А. О.</a:t>
            </a:r>
          </a:p>
          <a:p>
            <a:r>
              <a:rPr lang="uk-UA" sz="6400" dirty="0">
                <a:latin typeface="Times New Roman"/>
                <a:cs typeface="Times New Roman"/>
              </a:rPr>
              <a:t>Згідно з обліком відділу торгівлі Ленміськвиконкому, наявність головних харчових продуктів на 12 вересня 1941 року складала:</a:t>
            </a:r>
          </a:p>
          <a:p>
            <a:r>
              <a:rPr lang="uk-UA" sz="6400" dirty="0">
                <a:latin typeface="Times New Roman"/>
                <a:cs typeface="Times New Roman"/>
              </a:rPr>
              <a:t>Хлібне зерно та борошно — на 35 днів;</a:t>
            </a:r>
          </a:p>
          <a:p>
            <a:r>
              <a:rPr lang="uk-UA" sz="6400" dirty="0">
                <a:latin typeface="Times New Roman"/>
                <a:cs typeface="Times New Roman"/>
              </a:rPr>
              <a:t>Крупа та макарони — на 30 днів;</a:t>
            </a:r>
          </a:p>
          <a:p>
            <a:r>
              <a:rPr lang="uk-UA" sz="6400" dirty="0">
                <a:latin typeface="Times New Roman"/>
                <a:cs typeface="Times New Roman"/>
              </a:rPr>
              <a:t>М'ясо та м'ясопродукти — на 33 дні;</a:t>
            </a:r>
          </a:p>
          <a:p>
            <a:r>
              <a:rPr lang="uk-UA" sz="6400" dirty="0">
                <a:latin typeface="Times New Roman"/>
                <a:cs typeface="Times New Roman"/>
              </a:rPr>
              <a:t>Жири — на 45 днів;</a:t>
            </a:r>
          </a:p>
          <a:p>
            <a:r>
              <a:rPr lang="uk-UA" sz="6400" dirty="0">
                <a:latin typeface="Times New Roman"/>
                <a:cs typeface="Times New Roman"/>
              </a:rPr>
              <a:t>Цукор і кондитерські вироби — на 60 днів;</a:t>
            </a:r>
          </a:p>
          <a:p>
            <a:r>
              <a:rPr lang="uk-UA" sz="6400" dirty="0">
                <a:latin typeface="Times New Roman"/>
                <a:cs typeface="Times New Roman"/>
              </a:rPr>
              <a:t>Але до цього списку не були включені консерви та сухарі, що зберігалися як недоторканні запаси, а також незначна кількість борошна, що зберігалося як аварійний фонд на кораблях Балтійського флоту</a:t>
            </a:r>
            <a:endParaRPr lang="ru-RU" dirty="0"/>
          </a:p>
        </p:txBody>
      </p:sp>
    </p:spTree>
    <p:extLst>
      <p:ext uri="{BB962C8B-B14F-4D97-AF65-F5344CB8AC3E}">
        <p14:creationId xmlns:p14="http://schemas.microsoft.com/office/powerpoint/2010/main" xmlns="" val="1410944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60702" y="260350"/>
            <a:ext cx="8035443"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ru-RU" sz="2400" b="1" dirty="0">
                <a:solidFill>
                  <a:schemeClr val="accent2"/>
                </a:solidFill>
                <a:cs typeface="Arial" charset="0"/>
              </a:rPr>
              <a:t> </a:t>
            </a:r>
            <a:r>
              <a:rPr lang="uk-UA" sz="2400" b="1" dirty="0">
                <a:latin typeface="Times New Roman"/>
                <a:cs typeface="Times New Roman"/>
              </a:rPr>
              <a:t>На захист міста </a:t>
            </a:r>
            <a:r>
              <a:rPr lang="uk-UA" sz="2400" b="1" dirty="0" smtClean="0">
                <a:latin typeface="Times New Roman"/>
                <a:cs typeface="Times New Roman"/>
              </a:rPr>
              <a:t>піднял</a:t>
            </a:r>
            <a:r>
              <a:rPr lang="uk-UA" sz="2400" b="1" dirty="0">
                <a:latin typeface="Times New Roman"/>
                <a:cs typeface="Times New Roman"/>
              </a:rPr>
              <a:t>и</a:t>
            </a:r>
            <a:r>
              <a:rPr lang="uk-UA" sz="2400" b="1" dirty="0" smtClean="0">
                <a:latin typeface="Times New Roman"/>
                <a:cs typeface="Times New Roman"/>
              </a:rPr>
              <a:t>сь всі його </a:t>
            </a:r>
            <a:r>
              <a:rPr lang="uk-UA" sz="2400" b="1" dirty="0">
                <a:latin typeface="Times New Roman"/>
                <a:cs typeface="Times New Roman"/>
              </a:rPr>
              <a:t>мешканці: 500 тисяч</a:t>
            </a:r>
          </a:p>
          <a:p>
            <a:r>
              <a:rPr lang="uk-UA" sz="2400" b="1" dirty="0">
                <a:latin typeface="Times New Roman"/>
                <a:cs typeface="Times New Roman"/>
              </a:rPr>
              <a:t>ленінградців будували оборонні споруди,</a:t>
            </a:r>
          </a:p>
          <a:p>
            <a:r>
              <a:rPr lang="uk-UA" sz="2400" b="1" dirty="0">
                <a:latin typeface="Times New Roman"/>
                <a:cs typeface="Times New Roman"/>
              </a:rPr>
              <a:t>300 тисяч пішли добровольцям в народне ополчення,</a:t>
            </a:r>
          </a:p>
          <a:p>
            <a:r>
              <a:rPr lang="uk-UA" sz="2400" b="1" dirty="0">
                <a:latin typeface="Times New Roman"/>
                <a:cs typeface="Times New Roman"/>
              </a:rPr>
              <a:t>на фронт і в партизанські загони.</a:t>
            </a:r>
            <a:endParaRPr lang="ru-RU" sz="2400" b="1" dirty="0">
              <a:latin typeface="Times New Roman"/>
              <a:cs typeface="Times New Roman"/>
            </a:endParaRPr>
          </a:p>
        </p:txBody>
      </p:sp>
      <p:pic>
        <p:nvPicPr>
          <p:cNvPr id="7173" name="Picture 5" descr="Women_strelkiбатальо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8888" y="1916113"/>
            <a:ext cx="6985000" cy="4365625"/>
          </a:xfrm>
          <a:prstGeom prst="rect">
            <a:avLst/>
          </a:prstGeom>
          <a:noFill/>
          <a:extLst>
            <a:ext uri="{909E8E84-426E-40dd-AFC4-6F175D3DCCD1}">
              <a14:hiddenFill xmlns:a14="http://schemas.microsoft.com/office/drawing/2010/main" xmlns="">
                <a:solidFill>
                  <a:srgbClr val="FFFFFF"/>
                </a:solidFill>
              </a14:hiddenFill>
            </a:ext>
          </a:extLst>
        </p:spPr>
      </p:pic>
      <p:sp>
        <p:nvSpPr>
          <p:cNvPr id="7174" name="Text Box 6"/>
          <p:cNvSpPr txBox="1">
            <a:spLocks noChangeArrowheads="1"/>
          </p:cNvSpPr>
          <p:nvPr/>
        </p:nvSpPr>
        <p:spPr bwMode="auto">
          <a:xfrm>
            <a:off x="3851275" y="6237288"/>
            <a:ext cx="484654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uk-UA" sz="2400" b="1" dirty="0">
                <a:solidFill>
                  <a:srgbClr val="000000"/>
                </a:solidFill>
                <a:latin typeface="Times New Roman"/>
                <a:cs typeface="Times New Roman"/>
              </a:rPr>
              <a:t>Жіночий стрілецький </a:t>
            </a:r>
            <a:r>
              <a:rPr lang="uk-UA" sz="2400" b="1" dirty="0" smtClean="0">
                <a:solidFill>
                  <a:srgbClr val="000000"/>
                </a:solidFill>
                <a:latin typeface="Times New Roman"/>
                <a:cs typeface="Times New Roman"/>
              </a:rPr>
              <a:t>батальйон</a:t>
            </a:r>
            <a:endParaRPr lang="ru-RU" sz="2400" b="1" dirty="0">
              <a:solidFill>
                <a:schemeClr val="accent2"/>
              </a:solidFill>
              <a:cs typeface="Arial" charset="0"/>
            </a:endParaRPr>
          </a:p>
        </p:txBody>
      </p:sp>
      <p:sp>
        <p:nvSpPr>
          <p:cNvPr id="7175" name="Rectangle 7"/>
          <p:cNvSpPr>
            <a:spLocks noChangeArrowheads="1"/>
          </p:cNvSpPr>
          <p:nvPr/>
        </p:nvSpPr>
        <p:spPr bwMode="auto">
          <a:xfrm>
            <a:off x="20320000" y="15240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На защиту города поднялись все его жители: 500 тысяч ленинградцев строили оборонительные сооружения, 300 тысяч ушли добровольцам в народное ополчение, на фронт и в партизанские отряды. Женский стрелковый батальон.</a:t>
            </a:r>
          </a:p>
        </p:txBody>
      </p:sp>
    </p:spTree>
    <p:extLst>
      <p:ext uri="{BB962C8B-B14F-4D97-AF65-F5344CB8AC3E}">
        <p14:creationId xmlns:p14="http://schemas.microsoft.com/office/powerpoint/2010/main" xmlns="" val="871277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проводы на фрон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333375"/>
            <a:ext cx="3968750" cy="5903913"/>
          </a:xfrm>
          <a:prstGeom prst="rect">
            <a:avLst/>
          </a:prstGeom>
          <a:noFill/>
          <a:extLst>
            <a:ext uri="{909E8E84-426E-40dd-AFC4-6F175D3DCCD1}">
              <a14:hiddenFill xmlns:a14="http://schemas.microsoft.com/office/drawing/2010/main" xmlns="">
                <a:solidFill>
                  <a:srgbClr val="FFFFFF"/>
                </a:solidFill>
              </a14:hiddenFill>
            </a:ext>
          </a:extLst>
        </p:spPr>
      </p:pic>
      <p:sp>
        <p:nvSpPr>
          <p:cNvPr id="8197" name="Text Box 5"/>
          <p:cNvSpPr txBox="1">
            <a:spLocks noChangeArrowheads="1"/>
          </p:cNvSpPr>
          <p:nvPr/>
        </p:nvSpPr>
        <p:spPr bwMode="auto">
          <a:xfrm>
            <a:off x="5184775" y="5572125"/>
            <a:ext cx="27890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ru-RU" sz="2400" b="1" dirty="0" smtClean="0">
                <a:solidFill>
                  <a:srgbClr val="000000"/>
                </a:solidFill>
                <a:latin typeface="Times New Roman"/>
                <a:cs typeface="Times New Roman"/>
              </a:rPr>
              <a:t>Проводи </a:t>
            </a:r>
            <a:r>
              <a:rPr lang="ru-RU" sz="2400" b="1" dirty="0">
                <a:solidFill>
                  <a:srgbClr val="000000"/>
                </a:solidFill>
                <a:latin typeface="Times New Roman"/>
                <a:cs typeface="Times New Roman"/>
              </a:rPr>
              <a:t>на </a:t>
            </a:r>
            <a:r>
              <a:rPr lang="ru-RU" sz="2400" b="1" dirty="0" smtClean="0">
                <a:solidFill>
                  <a:srgbClr val="000000"/>
                </a:solidFill>
                <a:latin typeface="Times New Roman"/>
                <a:cs typeface="Times New Roman"/>
              </a:rPr>
              <a:t>фронт</a:t>
            </a:r>
            <a:endParaRPr lang="ru-RU" sz="2400" b="1" dirty="0">
              <a:solidFill>
                <a:srgbClr val="000000"/>
              </a:solidFill>
              <a:latin typeface="Times New Roman"/>
              <a:cs typeface="Times New Roman"/>
            </a:endParaRPr>
          </a:p>
        </p:txBody>
      </p:sp>
      <p:sp>
        <p:nvSpPr>
          <p:cNvPr id="8198" name="Rectangle 6"/>
          <p:cNvSpPr>
            <a:spLocks noChangeArrowheads="1"/>
          </p:cNvSpPr>
          <p:nvPr/>
        </p:nvSpPr>
        <p:spPr bwMode="auto">
          <a:xfrm>
            <a:off x="20140613" y="15513050"/>
            <a:ext cx="71707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ru-RU" sz="4400">
                <a:solidFill>
                  <a:schemeClr val="tx2"/>
                </a:solidFill>
                <a:effectLst>
                  <a:outerShdw blurRad="38100" dist="38100" dir="2700000" algn="tl">
                    <a:srgbClr val="000000"/>
                  </a:outerShdw>
                </a:effectLst>
              </a:rPr>
              <a:t>Проводы на фронт.</a:t>
            </a:r>
          </a:p>
        </p:txBody>
      </p:sp>
    </p:spTree>
    <p:extLst>
      <p:ext uri="{BB962C8B-B14F-4D97-AF65-F5344CB8AC3E}">
        <p14:creationId xmlns:p14="http://schemas.microsoft.com/office/powerpoint/2010/main" xmlns="" val="363819763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Чернильница">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Чернильница.thmx</Template>
  <TotalTime>272</TotalTime>
  <Words>2091</Words>
  <Application>Microsoft Macintosh PowerPoint</Application>
  <PresentationFormat>Экран (4:3)</PresentationFormat>
  <Paragraphs>135</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Чернильница</vt:lpstr>
      <vt:lpstr>Блокадний Ленінград</vt:lpstr>
      <vt:lpstr>Слайд 2</vt:lpstr>
      <vt:lpstr>Блока́да Ленінгра́да </vt:lpstr>
      <vt:lpstr>Роль Ленінграда в плані «Барбаросса»</vt:lpstr>
      <vt:lpstr>Початок блокади</vt:lpstr>
      <vt:lpstr>Слайд 6</vt:lpstr>
      <vt:lpstr>Ситуація на початок блокади</vt:lpstr>
      <vt:lpstr>Слайд 8</vt:lpstr>
      <vt:lpstr>Слайд 9</vt:lpstr>
      <vt:lpstr>Слайд 10</vt:lpstr>
      <vt:lpstr>Слайд 11</vt:lpstr>
      <vt:lpstr>Слайд 12</vt:lpstr>
      <vt:lpstr>Слайд 13</vt:lpstr>
      <vt:lpstr>Слайд 14</vt:lpstr>
      <vt:lpstr>Слайд 15</vt:lpstr>
      <vt:lpstr>Осінь 1941 року</vt:lpstr>
      <vt:lpstr>Слайд 17</vt:lpstr>
      <vt:lpstr>Слайд 18</vt:lpstr>
      <vt:lpstr>Відбиття авіанальоту на Ленінград</vt:lpstr>
      <vt:lpstr>Слайд 20</vt:lpstr>
      <vt:lpstr>Зима 1941–1942</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Весна-зима 1942</vt:lpstr>
      <vt:lpstr>1943 рік і повне зняття блокади</vt:lpstr>
      <vt:lpstr>Розповіді блокадників про голод</vt:lpstr>
      <vt:lpstr>Слайд 39</vt:lpstr>
      <vt:lpstr>Слайд 40</vt:lpstr>
    </vt:vector>
  </TitlesOfParts>
  <Company>Ohoho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Блокадний Ленінград</dc:title>
  <dc:creator>Max Lulkun</dc:creator>
  <cp:lastModifiedBy>user</cp:lastModifiedBy>
  <cp:revision>20</cp:revision>
  <dcterms:created xsi:type="dcterms:W3CDTF">2013-10-03T14:26:06Z</dcterms:created>
  <dcterms:modified xsi:type="dcterms:W3CDTF">2013-10-03T19:03:08Z</dcterms:modified>
</cp:coreProperties>
</file>