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7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16" name="Місце для дати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10/9/2013</a:t>
            </a:fld>
            <a:endParaRPr lang="en-US"/>
          </a:p>
        </p:txBody>
      </p:sp>
      <p:sp>
        <p:nvSpPr>
          <p:cNvPr id="2" name="Місце для нижнього колонтитула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5" name="Місце для номера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‹№›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10/9/2013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‹№›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10/9/2013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‹№›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7" name="Місце для вмісту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5" name="Місце для дати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10/9/2013</a:t>
            </a:fld>
            <a:endParaRPr lang="en-US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‹№›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Місце для тексту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9" name="Місце для дати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10/9/2013</a:t>
            </a:fld>
            <a:endParaRPr lang="en-US"/>
          </a:p>
        </p:txBody>
      </p:sp>
      <p:sp>
        <p:nvSpPr>
          <p:cNvPr id="11" name="Місце для нижнього колонтитула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‹№›</a:t>
            </a:fld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4" name="Місце для вмісту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3" name="Місце для вмісту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1" name="Місце для дати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10/9/2013</a:t>
            </a:fld>
            <a:endParaRPr lang="en-US"/>
          </a:p>
        </p:txBody>
      </p:sp>
      <p:sp>
        <p:nvSpPr>
          <p:cNvPr id="10" name="Місце для нижнього колонтитула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Місце для номера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‹№›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25" name="Місце для тексту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8" name="Місце для вмісту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10/9/2013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‹№›</a:t>
            </a:fld>
            <a:endParaRPr kumimoji="0" lang="en-US" dirty="0"/>
          </a:p>
        </p:txBody>
      </p:sp>
      <p:sp>
        <p:nvSpPr>
          <p:cNvPr id="11" name="Пряма сполучна ліні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2" name="Місце для дати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10/9/2013</a:t>
            </a:fld>
            <a:endParaRPr lang="en-US"/>
          </a:p>
        </p:txBody>
      </p:sp>
      <p:sp>
        <p:nvSpPr>
          <p:cNvPr id="21" name="Місце для нижнього колонтитула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‹№›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10/9/2013</a:t>
            </a:fld>
            <a:endParaRPr lang="en-US"/>
          </a:p>
        </p:txBody>
      </p:sp>
      <p:sp>
        <p:nvSpPr>
          <p:cNvPr id="24" name="Місце для нижнього колонтитула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‹№›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 сполучна ліні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6" name="Місце для тексту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4" name="Місце для вмісту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5" name="Місце для дати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10/9/2013</a:t>
            </a:fld>
            <a:endParaRPr lang="en-US"/>
          </a:p>
        </p:txBody>
      </p:sp>
      <p:sp>
        <p:nvSpPr>
          <p:cNvPr id="29" name="Місце для нижнього колонтитула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‹№›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Місце для зображення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10/9/2013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Місце для номера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‹№›</a:t>
            </a:fld>
            <a:endParaRPr kumimoji="0"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6" name="Місце для тексту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Місце для тексту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1" name="Місце для дати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10/9/2013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8" name="Місце для нижнього колонтитула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‹№›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10" name="Місце для заголовка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 сполучна ліні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Курсько-Орловська наступальна операція</a:t>
            </a: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Друга Світова війна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07246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тексту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dirty="0">
                <a:effectLst/>
              </a:rPr>
              <a:t>Сімдесят років тому, 23 серпня 1943 року, завершилася Курська битва. Перемога радянських військ на Курській дузі стала вирішальною і забезпечила перелом у ході Другої світової війни. Урочистості, присвячені 70-річчю Курської битви, проходять </a:t>
            </a:r>
            <a:r>
              <a:rPr lang="uk-UA" sz="2800" dirty="0" smtClean="0">
                <a:effectLst/>
              </a:rPr>
              <a:t>на </a:t>
            </a:r>
            <a:r>
              <a:rPr lang="uk-UA" sz="2800" dirty="0">
                <a:effectLst/>
              </a:rPr>
              <a:t>всій території </a:t>
            </a:r>
            <a:r>
              <a:rPr lang="uk-UA" sz="2800" dirty="0" smtClean="0">
                <a:effectLst/>
              </a:rPr>
              <a:t>колишнього СРСР.</a:t>
            </a:r>
            <a:r>
              <a:rPr lang="uk-UA" sz="2800" dirty="0">
                <a:effectLst/>
              </a:rPr>
              <a:t/>
            </a:r>
            <a:br>
              <a:rPr lang="uk-UA" sz="2800" dirty="0">
                <a:effectLst/>
              </a:rPr>
            </a:br>
            <a:endParaRPr lang="uk-UA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2921" y="0"/>
            <a:ext cx="4278157" cy="685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715774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Наслідки оборони Сталінграда: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 smtClean="0"/>
              <a:t>Після </a:t>
            </a:r>
            <a:r>
              <a:rPr lang="uk-UA" dirty="0"/>
              <a:t>Сталінградської битви Червона армія й Вермахт "зализували рани"</a:t>
            </a:r>
          </a:p>
          <a:p>
            <a:r>
              <a:rPr lang="uk-UA" dirty="0" smtClean="0"/>
              <a:t>Червоній </a:t>
            </a:r>
            <a:r>
              <a:rPr lang="uk-UA" dirty="0"/>
              <a:t>армії не </a:t>
            </a:r>
            <a:r>
              <a:rPr lang="uk-UA" dirty="0" smtClean="0"/>
              <a:t>вистачало </a:t>
            </a:r>
            <a:r>
              <a:rPr lang="uk-UA" dirty="0"/>
              <a:t>ресурсів для проведення 100% вдалого контрнаступу</a:t>
            </a:r>
          </a:p>
          <a:p>
            <a:r>
              <a:rPr lang="uk-UA" dirty="0" smtClean="0"/>
              <a:t>Хоч </a:t>
            </a:r>
            <a:r>
              <a:rPr lang="uk-UA" dirty="0"/>
              <a:t>німецькій армії вдалося завдати радянським військам важкий удар на південному заході і повернути нещодавно звільнений Харків, вести більш активні та успішні наступальні операції Німеччина була не в змозі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65428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26876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Підготовка німецьких та радянських військ до Курсько-Орловського наступу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23528" y="1484784"/>
            <a:ext cx="8686800" cy="5040560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Найвигіднішим </a:t>
            </a:r>
            <a:r>
              <a:rPr lang="uk-UA" dirty="0"/>
              <a:t>для фашистських військ був наступ на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Курсько-Орловському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виступі </a:t>
            </a:r>
            <a:r>
              <a:rPr lang="uk-UA" dirty="0" smtClean="0"/>
              <a:t>(де </a:t>
            </a:r>
            <a:r>
              <a:rPr lang="uk-UA" dirty="0"/>
              <a:t>Червона армія вклинилася на 150 кілометрів вглиб німецького </a:t>
            </a:r>
            <a:r>
              <a:rPr lang="uk-UA" dirty="0" smtClean="0"/>
              <a:t>фронту)</a:t>
            </a:r>
            <a:endParaRPr lang="uk-UA" dirty="0"/>
          </a:p>
          <a:p>
            <a:r>
              <a:rPr lang="uk-UA" dirty="0" smtClean="0"/>
              <a:t>Гітлер </a:t>
            </a:r>
            <a:r>
              <a:rPr lang="uk-UA" dirty="0"/>
              <a:t>назвав майбутню операцію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Цитадель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». </a:t>
            </a:r>
            <a:r>
              <a:rPr lang="uk-UA" dirty="0"/>
              <a:t>Планував  фельдмаршал фон </a:t>
            </a:r>
            <a:r>
              <a:rPr lang="uk-UA" dirty="0" err="1"/>
              <a:t>Манштейн</a:t>
            </a:r>
            <a:r>
              <a:rPr lang="uk-UA" dirty="0"/>
              <a:t>. </a:t>
            </a:r>
            <a:r>
              <a:rPr lang="uk-UA" sz="3100" dirty="0" smtClean="0"/>
              <a:t>Саме </a:t>
            </a:r>
            <a:r>
              <a:rPr lang="uk-UA" sz="3100" dirty="0"/>
              <a:t>він згодом назвав поразку під Курською дугою </a:t>
            </a:r>
            <a:r>
              <a:rPr lang="en-US" sz="3100" dirty="0"/>
              <a:t>«</a:t>
            </a:r>
            <a:r>
              <a:rPr lang="uk-UA" sz="3100" dirty="0"/>
              <a:t>крахом вермахту</a:t>
            </a:r>
            <a:r>
              <a:rPr lang="en-US" sz="3100" dirty="0"/>
              <a:t>». </a:t>
            </a:r>
            <a:endParaRPr lang="uk-UA" dirty="0"/>
          </a:p>
          <a:p>
            <a:r>
              <a:rPr lang="uk-UA" dirty="0" smtClean="0"/>
              <a:t>Верховне </a:t>
            </a:r>
            <a:r>
              <a:rPr lang="uk-UA" dirty="0"/>
              <a:t>командування Червоної армії також вважало, що </a:t>
            </a:r>
            <a:r>
              <a:rPr lang="uk-UA" dirty="0" smtClean="0"/>
              <a:t>Курський </a:t>
            </a:r>
            <a:r>
              <a:rPr lang="uk-UA" dirty="0"/>
              <a:t>напрямок стане головним у літній кампанії. </a:t>
            </a:r>
          </a:p>
          <a:p>
            <a:r>
              <a:rPr lang="uk-UA" dirty="0" smtClean="0"/>
              <a:t>Необхідно </a:t>
            </a:r>
            <a:r>
              <a:rPr lang="uk-UA" dirty="0"/>
              <a:t>було побудувати оборонні рубежі </a:t>
            </a:r>
            <a:r>
              <a:rPr lang="uk-UA" dirty="0" smtClean="0"/>
              <a:t>й наростити </a:t>
            </a:r>
            <a:r>
              <a:rPr lang="uk-UA" dirty="0"/>
              <a:t>сили і кошти не тільки для оборони, але й для наступу - саме ця фаза була визначальною. </a:t>
            </a: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636" y="1268760"/>
            <a:ext cx="7620000" cy="52451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2194577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Воєнні дії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755158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В </a:t>
            </a:r>
            <a:r>
              <a:rPr lang="uk-UA" dirty="0"/>
              <a:t>перші дні </a:t>
            </a:r>
            <a:r>
              <a:rPr lang="uk-UA" dirty="0" smtClean="0"/>
              <a:t>битви (з </a:t>
            </a:r>
            <a:r>
              <a:rPr lang="uk-UA" dirty="0"/>
              <a:t>5 липня) стало ясно, що фашистські війська зосередили головні сили на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півдні</a:t>
            </a:r>
            <a:r>
              <a:rPr lang="uk-UA" dirty="0"/>
              <a:t>. </a:t>
            </a:r>
          </a:p>
          <a:p>
            <a:r>
              <a:rPr lang="uk-UA" dirty="0" smtClean="0"/>
              <a:t>12 липня – елітні </a:t>
            </a:r>
            <a:r>
              <a:rPr lang="uk-UA" dirty="0"/>
              <a:t>танкові дивізії СС і радянські гвардійці-танкісти зійшлися в лобовому бою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біля села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Прохорівка</a:t>
            </a:r>
            <a:r>
              <a:rPr lang="uk-UA" dirty="0"/>
              <a:t>. Більше тисячі танків з обох сторін брали участь у битві. Втрати були величезними.</a:t>
            </a:r>
          </a:p>
          <a:p>
            <a:r>
              <a:rPr lang="uk-UA" dirty="0" smtClean="0"/>
              <a:t>5 </a:t>
            </a:r>
            <a:r>
              <a:rPr lang="uk-UA" dirty="0"/>
              <a:t>серпня </a:t>
            </a:r>
            <a:r>
              <a:rPr lang="uk-UA" dirty="0" smtClean="0"/>
              <a:t>– звільнили </a:t>
            </a:r>
            <a:r>
              <a:rPr lang="uk-UA" dirty="0"/>
              <a:t>Бєлгород. </a:t>
            </a:r>
            <a:endParaRPr lang="uk-UA" dirty="0" smtClean="0"/>
          </a:p>
          <a:p>
            <a:r>
              <a:rPr lang="uk-UA" dirty="0" smtClean="0"/>
              <a:t>11 </a:t>
            </a:r>
            <a:r>
              <a:rPr lang="uk-UA" dirty="0"/>
              <a:t>серпня </a:t>
            </a:r>
            <a:r>
              <a:rPr lang="uk-UA" dirty="0" smtClean="0"/>
              <a:t>– блокували </a:t>
            </a:r>
            <a:r>
              <a:rPr lang="uk-UA" dirty="0"/>
              <a:t>залізницю Харків—Полтава і впритул підійшли до Харківського оборонного обводу. Контрнаступ німецьких військ був відбитий. </a:t>
            </a:r>
          </a:p>
          <a:p>
            <a:r>
              <a:rPr lang="uk-UA" dirty="0" smtClean="0"/>
              <a:t>23 серпня – оволодівши </a:t>
            </a:r>
            <a:r>
              <a:rPr lang="uk-UA" dirty="0"/>
              <a:t>Харковом, радянські війська нависли над донбасівським угрупованням </a:t>
            </a:r>
            <a:r>
              <a:rPr lang="uk-UA" dirty="0" smtClean="0"/>
              <a:t>противника.</a:t>
            </a:r>
            <a:endParaRPr lang="uk-UA" dirty="0"/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400391"/>
            <a:ext cx="7620000" cy="39243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26" y="1447891"/>
            <a:ext cx="7632700" cy="4876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0576" y="2204864"/>
            <a:ext cx="6350000" cy="36703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058780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Результати і Наслідки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 smtClean="0"/>
              <a:t>У </a:t>
            </a:r>
            <a:r>
              <a:rPr lang="uk-UA" dirty="0"/>
              <a:t>битві брали участь близько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двох мільйонів осіб</a:t>
            </a:r>
            <a:r>
              <a:rPr lang="uk-UA" dirty="0"/>
              <a:t>,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шість тисяч танків</a:t>
            </a:r>
            <a:r>
              <a:rPr lang="uk-UA" dirty="0"/>
              <a:t>,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чотири тисячі літаків</a:t>
            </a:r>
            <a:r>
              <a:rPr lang="uk-UA" dirty="0"/>
              <a:t>. 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тратегічна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ініціатив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повн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істю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прейшла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СРСР</a:t>
            </a:r>
            <a:r>
              <a:rPr lang="uk-UA" dirty="0"/>
              <a:t> </a:t>
            </a:r>
          </a:p>
          <a:p>
            <a:r>
              <a:rPr lang="uk-UA" dirty="0" smtClean="0"/>
              <a:t>Офіційно </a:t>
            </a:r>
            <a:r>
              <a:rPr lang="uk-UA" dirty="0"/>
              <a:t>вважається, що битва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закінчилася 23 серпня</a:t>
            </a:r>
            <a:r>
              <a:rPr lang="uk-UA" dirty="0"/>
              <a:t>, тривала 49 днів з 1418, які тривала Велика Вітчизняна війна</a:t>
            </a:r>
          </a:p>
          <a:p>
            <a:r>
              <a:rPr lang="uk-UA" dirty="0" smtClean="0"/>
              <a:t>Вже </a:t>
            </a:r>
            <a:r>
              <a:rPr lang="uk-UA" dirty="0"/>
              <a:t>у вересні війська Воронезького фронту вийшли до Дніпра, а 6 листопада було звільнено столицю України - Київ.</a:t>
            </a: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2636912"/>
            <a:ext cx="5715000" cy="3657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740620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тексту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Дякуємо за увагу!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0538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алка">
  <a:themeElements>
    <a:clrScheme name="Основи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39</TotalTime>
  <Words>370</Words>
  <Application>Microsoft Office PowerPoint</Application>
  <PresentationFormat>Екран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8" baseType="lpstr">
      <vt:lpstr>Валка</vt:lpstr>
      <vt:lpstr>Курсько-Орловська наступальна операція</vt:lpstr>
      <vt:lpstr>Сімдесят років тому, 23 серпня 1943 року, завершилася Курська битва. Перемога радянських військ на Курській дузі стала вирішальною і забезпечила перелом у ході Другої світової війни. Урочистості, присвячені 70-річчю Курської битви, проходять на всій території колишнього СРСР. </vt:lpstr>
      <vt:lpstr>Наслідки оборони Сталінграда:</vt:lpstr>
      <vt:lpstr>Підготовка німецьких та радянських військ до Курсько-Орловського наступу</vt:lpstr>
      <vt:lpstr>Воєнні дії</vt:lpstr>
      <vt:lpstr>Результати і Наслідки</vt:lpstr>
      <vt:lpstr>Дякуємо за увагу!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Курсько-Орловська наступальна операція</dc:title>
  <dc:creator>Your User Name</dc:creator>
  <cp:lastModifiedBy>Your User Name</cp:lastModifiedBy>
  <cp:revision>4</cp:revision>
  <dcterms:created xsi:type="dcterms:W3CDTF">2013-10-09T20:42:11Z</dcterms:created>
  <dcterms:modified xsi:type="dcterms:W3CDTF">2013-10-09T21:21:13Z</dcterms:modified>
</cp:coreProperties>
</file>