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71678"/>
            <a:ext cx="9144000" cy="2214578"/>
          </a:xfrm>
        </p:spPr>
        <p:txBody>
          <a:bodyPr anchor="ctr">
            <a:noAutofit/>
          </a:bodyPr>
          <a:lstStyle/>
          <a:p>
            <a:pPr algn="ctr"/>
            <a:r>
              <a:rPr lang="uk-UA" sz="7200" dirty="0" smtClean="0"/>
              <a:t>План </a:t>
            </a:r>
            <a:r>
              <a:rPr lang="uk-UA" sz="7200" dirty="0" err="1" smtClean="0"/>
              <a:t>маршалла</a:t>
            </a: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43636" y="4572008"/>
            <a:ext cx="2857520" cy="142876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Презентація виконала</a:t>
            </a:r>
          </a:p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 Очеретяна </a:t>
            </a:r>
            <a:r>
              <a:rPr lang="uk-UA" dirty="0" err="1" smtClean="0"/>
              <a:t>Каріна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Файл:Marshall Plan pos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14290"/>
            <a:ext cx="4643470" cy="63926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1714488"/>
            <a:ext cx="3500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Один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із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плакатів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створених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сприяння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Плану Маршалла в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Європі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Американський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прапор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займає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ключову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позицію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uk-UA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hdg.de/lemo/objekte/pict/Nachkriegsjahre_plakatERPMarshallPlan/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8604"/>
            <a:ext cx="4211890" cy="5857916"/>
          </a:xfrm>
          <a:prstGeom prst="rect">
            <a:avLst/>
          </a:prstGeom>
          <a:noFill/>
        </p:spPr>
      </p:pic>
      <p:pic>
        <p:nvPicPr>
          <p:cNvPr id="24580" name="Picture 4" descr="http://www.stlouisartistsguild.org/new/images/MarshallPl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57166"/>
            <a:ext cx="4388079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joeinhistory12withandyolson.weebly.com/uploads/8/8/1/2/8812142/1345801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571480"/>
            <a:ext cx="4001779" cy="5500726"/>
          </a:xfrm>
          <a:prstGeom prst="rect">
            <a:avLst/>
          </a:prstGeom>
          <a:noFill/>
        </p:spPr>
      </p:pic>
      <p:pic>
        <p:nvPicPr>
          <p:cNvPr id="25604" name="Picture 4" descr="http://hipnotika.hr/po/wp-content/uploads/2013/07/1.-is.-4.-Marshall-pl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4572032" cy="6416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План Маршалла: </a:t>
            </a:r>
            <a:r>
              <a:rPr lang="ru-RU" dirty="0" err="1" smtClean="0"/>
              <a:t>погляд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сьогодення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480328" cy="52149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Був потрібний такий сценарій співробітництва, який би:</a:t>
            </a:r>
            <a:br>
              <a:rPr lang="uk-UA" dirty="0" smtClean="0"/>
            </a:br>
            <a:r>
              <a:rPr lang="uk-UA" dirty="0" smtClean="0"/>
              <a:t>а) забезпечував більшу самооплатність економічного відродження Європи,</a:t>
            </a:r>
            <a:br>
              <a:rPr lang="uk-UA" dirty="0" smtClean="0"/>
            </a:br>
            <a:r>
              <a:rPr lang="uk-UA" dirty="0" smtClean="0"/>
              <a:t>б) </a:t>
            </a:r>
            <a:r>
              <a:rPr lang="uk-UA" dirty="0" err="1" smtClean="0"/>
              <a:t>співставлявся</a:t>
            </a:r>
            <a:r>
              <a:rPr lang="uk-UA" dirty="0" smtClean="0"/>
              <a:t> із розпочатим наприкінці 40- х рр. черговим відновленням технологічної бази американської економіки,</a:t>
            </a:r>
            <a:br>
              <a:rPr lang="uk-UA" dirty="0" smtClean="0"/>
            </a:br>
            <a:r>
              <a:rPr lang="uk-UA" dirty="0" smtClean="0"/>
              <a:t>в) підвищував віддачу від американської </a:t>
            </a:r>
            <a:r>
              <a:rPr lang="uk-UA" dirty="0" smtClean="0"/>
              <a:t>допомоги.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Конструктивна реалізація цього сценарію й втілилася в </a:t>
            </a:r>
            <a:r>
              <a:rPr lang="uk-UA" dirty="0" err="1" smtClean="0"/>
              <a:t>“плані</a:t>
            </a:r>
            <a:r>
              <a:rPr lang="uk-UA" dirty="0" smtClean="0"/>
              <a:t> </a:t>
            </a:r>
            <a:r>
              <a:rPr lang="uk-UA" dirty="0" err="1" smtClean="0"/>
              <a:t>Маршалла”</a:t>
            </a:r>
            <a:r>
              <a:rPr lang="uk-UA" dirty="0" smtClean="0"/>
              <a:t>. Є необхідним підмітити, що структурні зрушення, що охопили в цей час індустріально розвинені країни, низька платоспроможність колишніх радянських республік висувають подібні до здійснених за допомогою </a:t>
            </a:r>
            <a:r>
              <a:rPr lang="uk-UA" dirty="0" err="1" smtClean="0"/>
              <a:t>“плана</a:t>
            </a:r>
            <a:r>
              <a:rPr lang="uk-UA" dirty="0" smtClean="0"/>
              <a:t> </a:t>
            </a:r>
            <a:r>
              <a:rPr lang="uk-UA" dirty="0" err="1" smtClean="0"/>
              <a:t>Маршалла”</a:t>
            </a:r>
            <a:r>
              <a:rPr lang="uk-UA" dirty="0" smtClean="0"/>
              <a:t> завдання перед стратегією міжнародного економічного співробітництва, спрямованого на підтримку східноєвропейських, і українських зокрема, </a:t>
            </a:r>
            <a:r>
              <a:rPr lang="uk-UA" dirty="0" smtClean="0"/>
              <a:t>реформ.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dirty="0" smtClean="0"/>
              <a:t>       Завдяки </a:t>
            </a:r>
            <a:r>
              <a:rPr lang="uk-UA" b="1" dirty="0" smtClean="0"/>
              <a:t>Плану було досягнуто наступне</a:t>
            </a:r>
            <a:r>
              <a:rPr lang="uk-UA" dirty="0" smtClean="0"/>
              <a:t>:</a:t>
            </a:r>
            <a:br>
              <a:rPr lang="uk-UA" dirty="0" smtClean="0"/>
            </a:br>
            <a:r>
              <a:rPr lang="uk-UA" dirty="0" smtClean="0"/>
              <a:t>- ВВП у Європі підвищився на 32.5%, від 119 мільярдів в 1947 році до 159 мільярдів в 1951 році;</a:t>
            </a:r>
            <a:br>
              <a:rPr lang="uk-UA" dirty="0" smtClean="0"/>
            </a:br>
            <a:r>
              <a:rPr lang="uk-UA" dirty="0" smtClean="0"/>
              <a:t>- промислове виробництво зросло на 40% у порівнянні з довоєнним рівнем;</a:t>
            </a:r>
            <a:br>
              <a:rPr lang="uk-UA" dirty="0" smtClean="0"/>
            </a:br>
            <a:r>
              <a:rPr lang="uk-UA" dirty="0" smtClean="0"/>
              <a:t>- обсяг сільськогосподарської продукції - на 11%;</a:t>
            </a:r>
            <a:br>
              <a:rPr lang="uk-UA" dirty="0" smtClean="0"/>
            </a:br>
            <a:r>
              <a:rPr lang="uk-UA" dirty="0" smtClean="0"/>
              <a:t>- до 1953 року обсяг європейської торгівлі підвищився на 40% [14, с.509].</a:t>
            </a:r>
            <a:br>
              <a:rPr lang="uk-UA" dirty="0" smtClean="0"/>
            </a:br>
            <a:r>
              <a:rPr lang="uk-UA" dirty="0" smtClean="0"/>
              <a:t>План Маршалла досяг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своєї мети</a:t>
            </a:r>
            <a:r>
              <a:rPr lang="uk-UA" dirty="0" smtClean="0"/>
              <a:t> </a:t>
            </a:r>
            <a:r>
              <a:rPr lang="uk-UA" b="1" i="1" dirty="0" smtClean="0"/>
              <a:t>підвищити </a:t>
            </a:r>
            <a:r>
              <a:rPr lang="uk-UA" b="1" i="1" dirty="0" smtClean="0"/>
              <a:t>продуктивність, стимулювати економічний ріст і сприяти розвитку торгівлі</a:t>
            </a:r>
            <a:r>
              <a:rPr lang="uk-UA" dirty="0" smtClean="0"/>
              <a:t>. Він </a:t>
            </a:r>
            <a:r>
              <a:rPr lang="uk-UA" dirty="0" smtClean="0"/>
              <a:t>підвищив </a:t>
            </a:r>
            <a:r>
              <a:rPr lang="uk-UA" dirty="0" smtClean="0"/>
              <a:t>рівень життя й зміцнив економічні, соціальні й політичні структури країн-учасниць. Він зміцнив політичну стабільність у регіоні й зробив великий внесок в обмеження поширення комунізму</a:t>
            </a:r>
            <a:br>
              <a:rPr lang="uk-UA" dirty="0" smtClean="0"/>
            </a:br>
            <a:r>
              <a:rPr lang="uk-UA" dirty="0" smtClean="0"/>
              <a:t>Допомога за планом Маршалла офіційно припинилася 31 грудня 1951 року. Однак план Маршалла і його принципи самодопомоги заклали основи для продовження допомоги іноземним державам, що є ключовим елементом зовнішньої політики США. План Маршалла створив нову атмосферу співробітництва, взаємодопомоги й підтримки у відносинах між Західною Європою й Сполученими Штатами. Він дозволив створити сильний і міцний союз НАТО. Завдяки цим результатам він вважається найуспішнішою ініціативою зовнішньої політики в історії США [4, с.135].</a:t>
            </a:r>
            <a:br>
              <a:rPr lang="uk-UA" dirty="0" smtClean="0"/>
            </a:br>
            <a:r>
              <a:rPr lang="uk-UA" dirty="0" smtClean="0"/>
              <a:t>План Маршалла на сьогодні є однією з найбільш успішних економічних програм в історії, адже завдяки його реалізації було досягнуто всіх його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явних та таємних цілей</a:t>
            </a:r>
            <a:r>
              <a:rPr lang="uk-UA" dirty="0" smtClean="0"/>
              <a:t>:</a:t>
            </a:r>
            <a:br>
              <a:rPr lang="uk-UA" dirty="0" smtClean="0"/>
            </a:br>
            <a:r>
              <a:rPr lang="uk-UA" dirty="0" smtClean="0"/>
              <a:t>економіка країн Західної Європи була відбудована;</a:t>
            </a:r>
            <a:br>
              <a:rPr lang="uk-UA" dirty="0" smtClean="0"/>
            </a:br>
            <a:r>
              <a:rPr lang="uk-UA" dirty="0" smtClean="0"/>
              <a:t>— європейські країни зуміли погасити зовнішню заборгованість;</a:t>
            </a:r>
            <a:br>
              <a:rPr lang="uk-UA" dirty="0" smtClean="0"/>
            </a:br>
            <a:r>
              <a:rPr lang="uk-UA" dirty="0" smtClean="0"/>
              <a:t>— вплив комуністів та СРСР (який дуже зріс у роки війни) було послаблено;</a:t>
            </a:r>
            <a:br>
              <a:rPr lang="uk-UA" dirty="0" smtClean="0"/>
            </a:br>
            <a:r>
              <a:rPr lang="uk-UA" dirty="0" smtClean="0"/>
              <a:t>— США отримали надзвичайно великий ринок збуту;</a:t>
            </a:r>
            <a:br>
              <a:rPr lang="uk-UA" dirty="0" smtClean="0"/>
            </a:br>
            <a:r>
              <a:rPr lang="uk-UA" dirty="0" smtClean="0"/>
              <a:t>було відбудовано і </a:t>
            </a:r>
            <a:r>
              <a:rPr lang="uk-UA" dirty="0" err="1" smtClean="0"/>
              <a:t>зміцнено</a:t>
            </a:r>
            <a:r>
              <a:rPr lang="uk-UA" dirty="0" smtClean="0"/>
              <a:t> європейський середній клас, існування якого є гарантом збереження політичної стабільності та стійкого розвитку.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Питання: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Хто такий Джордж Маршалл?</a:t>
            </a:r>
          </a:p>
          <a:p>
            <a:r>
              <a:rPr lang="uk-UA" dirty="0" smtClean="0"/>
              <a:t>Що являє собою план Маршалла?</a:t>
            </a:r>
          </a:p>
          <a:p>
            <a:r>
              <a:rPr lang="uk-UA" dirty="0" smtClean="0"/>
              <a:t>Яка мета плану?</a:t>
            </a:r>
          </a:p>
          <a:p>
            <a:r>
              <a:rPr lang="uk-UA" dirty="0" smtClean="0"/>
              <a:t>Назвіть причини впровадження плану.</a:t>
            </a:r>
          </a:p>
          <a:p>
            <a:r>
              <a:rPr lang="uk-UA" dirty="0" smtClean="0"/>
              <a:t> В яких формах надходила американська допомога?</a:t>
            </a:r>
          </a:p>
          <a:p>
            <a:r>
              <a:rPr lang="uk-UA" dirty="0" smtClean="0"/>
              <a:t>Назвіть результати реалізації плану Маршалла.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57290" y="1428736"/>
            <a:ext cx="7123113" cy="1673225"/>
          </a:xfrm>
        </p:spPr>
        <p:txBody>
          <a:bodyPr>
            <a:normAutofit/>
          </a:bodyPr>
          <a:lstStyle/>
          <a:p>
            <a:pPr algn="ctr"/>
            <a:r>
              <a:rPr lang="uk-UA" sz="8000" dirty="0" smtClean="0"/>
              <a:t>Кінець</a:t>
            </a:r>
            <a:endParaRPr lang="uk-UA" sz="8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vi-VN" sz="2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Пла́н </a:t>
            </a:r>
            <a:r>
              <a:rPr lang="vi-VN" sz="2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Марша́лла</a:t>
            </a:r>
            <a:r>
              <a:rPr lang="vi-VN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vi-VN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 економічної допомоги Європі після Другої світової війни. Висунуто 1947 року держсекретарем </a:t>
            </a:r>
            <a:r>
              <a:rPr lang="vi-VN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США</a:t>
            </a:r>
            <a:r>
              <a:rPr lang="uk-UA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Джорджем </a:t>
            </a:r>
            <a:r>
              <a:rPr lang="vi-VN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 Маршаллом (почала діяти в квітні 1948).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/>
            </a:r>
            <a:br>
              <a:rPr lang="vi-VN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47844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Однією з </a:t>
            </a:r>
            <a:r>
              <a:rPr lang="vi-V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цілей 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програми була протидія поширенню впливу СРСР і соціалістичних ідей на країни Західної Європи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 допомога надавалась лише за умови виконання певних вимог у політичній сфері, або в сучасних термінах — лише демократичним країнам. 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Деякі 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дослідники розглядають цю програму як фактичне оголошення Холодної війни СРСР.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572264" cy="1357298"/>
          </a:xfrm>
        </p:spPr>
        <p:txBody>
          <a:bodyPr>
            <a:noAutofit/>
          </a:bodyPr>
          <a:lstStyle/>
          <a:p>
            <a:pPr algn="ctr"/>
            <a:r>
              <a:rPr lang="vi-VN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Джордж Ке́тлет Ма́ршалл-моло́дший </a:t>
            </a:r>
            <a:r>
              <a:rPr lang="vi-VN" sz="2800" dirty="0" smtClean="0"/>
              <a:t> — 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142908" y="1500174"/>
            <a:ext cx="6643734" cy="150019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vi-V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мериканський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політичний</a:t>
            </a:r>
            <a:r>
              <a:rPr lang="vi-V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та військовий діяч</a:t>
            </a:r>
            <a:r>
              <a:rPr lang="vi-V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vi-V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генерал армії США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vi-V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начальник штабу Армії США, державний секретар і міністр оборони США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vi-V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ініціатор плану Маршалла, лауреат Нобелівської премії миру 1953.</a:t>
            </a:r>
            <a:endParaRPr lang="uk-UA" sz="2000" dirty="0"/>
          </a:p>
        </p:txBody>
      </p:sp>
      <p:pic>
        <p:nvPicPr>
          <p:cNvPr id="1026" name="Picture 2" descr="C:\Users\Карина\Desktop\Сним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0"/>
            <a:ext cx="2714612" cy="6858000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SEhQUExQUFRUVFxQXGBYXFBQVFxcXFxQWFhQXFxcYHCggGB0lHRcXITEhJSksLi4uFx8zODMsNygtLisBCgoKDg0OGxAQGywkICQsLCwsLCwsLCwsLCwsLCwsLCwtLCwsLCwsLSwsLCwsLCwsLCwsLCwsLCwsLCwsLCwsLP/AABEIARQAtgMBIgACEQEDEQH/xAAcAAABBAMBAAAAAAAAAAAAAAAAAQIDBAUGBwj/xABBEAACAQIDBQUFBgQFAwUAAAABAgADEQQSIQUGMUFREyJhcYEHkaGxwRQyQlJi8HKS0eEVIzOComNk8SQ1Q1NU/8QAGQEAAwEBAQAAAAAAAAAAAAAAAAEDAgQF/8QAJxEAAgICAgEDBAMBAAAAAAAAAAECEQMhEjFBE1FxBGGBkTJC8SL/2gAMAwEAAhEDEQA/AOUtU0kBMcRGR3YhwaIxixpiALxSIgikwASLeII+0AGRwhliqsVgKDHq0ZaSIImxDryWjI5JSEzYiUtGKJKwkdIRWBLSMtSCmssWjvQh4Y2hTa5i0hJKZmr+4h4Ygy3RY2kKam1pNTvwmovYF6lXIEJDSPheE61LQqNFMYRLDJI3ScKZYiECI9Vi5Y7EMRYrJJaYkjCJy2BVCSZUjss3ndPdxWRajI7VCM4uRTp0k/C9RzwvqQAL26asC70ZbNSw+xqz2K0yQdeIFx4AmGM2JWpfeT1uLe8ec6HjcE1NgFIJIHMqPdYn1Ym8zezdjlluw4jW+vp8tdJ0LHCtvZNSk+kcPcMNSthMxgcNRqKLsUe33VDOGPK1/um/X4ToW2N0Vbguulhy0ms1NgvQLMBdrHUDzsqjl4n+83HGvlClN17Gt1cCQ+QEFuQuoPuvp5RgolSQQQQbEEWIPiOUyVCs9M6kKD0sOYvx+fxmw7SpriqDNTVS9O1nLd4+jd4j4SbwKSbi/wAB6jT2akVkaJJaT5rjgw0I6SZKes43a7KhREudkBpGKLCTBdIk/cRHSjgPCT06cf2ZOkpTARGtrJQbm8BS5SVaVpSFsQ9eEI8JYQnSuhGkkSJhLOTSRGcCZYjRIpSS0xBhHYhtMR9pJTSSMkzYh2zsKXdbIX7yi3K7Gygk6WJsJ27Y75sMapA/6VjbNYAGtfiSxGh5KFtacq3N2dUrYkKqkpbv/EceVgePlbUzsFXA5bID3ALBeQAFh8pfEvLMyKuxNjqWL5Vv7/eSSSfEkmZ+rSsOHCGyKRVZbxI0vHIrHWjDYhBMbXwyNe4HC39pk8SR1+MxuJv5jrJ+o10V4JrZqW2t2lYkgD0tr08/LhId38EcO+pNuYAHDne+nwm1BdPDxmR2Xh0DAlQfEy+L6n7EJ/TnMd+NlhawrUqYUfiy2IKkcWXl5+EwSjWdr3w2ej027ovlJGnhqNOs4ylO2g1tzks6t8iaVaH0F11l1adr9JDSXUS5lk0gGUgOkeiayRKIEETW8qk12AzLaSkG3KSCnrJFogiUihEGU8Iss9lCV4js0hl0lRl1l1hpIct55yZUaiRyU5Iq2jkWJvYhlJZKix1JbGZrd3ZyVq1qhYUkV6lQrbNkQcFvpckqB5xSdKwSbdI3H2VYTR6mmY9weQAY+8t/xnTEwgtwmr7rLSSjTfBpU7KrZslbMri7ZS2t+htyPIzb6N7Wl4TTVI1LG49kCpl4QqJcW+klqrK9auqqSToNdeE0Bhcfh25fETE1qdwQV1A0I+kp7a34Wi2veFzfTW3hpH7P3noYgBqZAvxHMTmcoe50xTYtSp4keYv85cwVXoQfCLUYNa3y4mTYIqD48P31hDvTHJaExbE8dQdPfOZY7CZajjoxnUNr91C+lhr7pzVqucs1vvMx95vOltcaZx5OxMLh+Zk1SlYR9CTa2mklxRLyV1p6WijDyeTonWa4gVHp8JJToEeUsNTkoTSaV2NFaml4Swq2hNjo0AppGZJcyaStVnmRdlGMJkLVI1mlSrWm1GxF2nUE2ncJhUrVaWmarQqqt+bDLUt7kM0TtZm9ytpdhjsNVY2Vaqhj0V+45/lYxTx3Fpm8cuMk0dp23tqjhK9CkKbEhaWHzrwQMVAzDmM2X3mboLrYHjNf2pu61SqKykAo1JihW/adnUD2BuMpOUazOub6zOHkrUvfXwdGVxaVfn5Jay3E0feTZteu4UZhTBu+VgpboMxPdHjYzd1qi1jKlRwDLyipKmRjaOKnZuKeu9J8FhqKKGOd+0qhgBp/ms4JJ/h9JhcHsWumKRaaFO1vaxzLxHCxuBqJ2TaeFFRj3R7z6aDjMzsHd+nhhmAvUYd5jy/SvRR0kJY7dLosp8Vb7OVbx4vEYJVDIzEEHu68OPpNUbfTF1HtTKU9ToeVrA5jY5R4m3noZ1/efZudhUGpDEEfpK/1mtU90qOdrU1XOCGOQXIJ1Bv+zJ48ag2qv2NTlKXkobN3lfE0HSp3WCkG/wCYchbnpKNNfCZLHbujAoqKSxcliTxsAAoPjr62lIKZ240/7HDkavQq078JYFMgRlNZbAtOiiSIqSm0lCyWnTj1pX1hY6GKkmyi3CSpRk3ZwRpIp9lrCW1pxY7Q6Ocuukx9dpk64stpiK5nmx7Nsx9WrxlS8mrcZFadEdCFUSRREpyVVMTYzv3s23t+14PJULCrhwqVHsSGU5uza44khbHxHiJuGDrrUUlQQAzKAQVPdNuB15TnXsKwjjD13KgI9QCm19W7MFaht0BNh4hp0hnsTMbKraIaynW0r9hfUy2dZS2riuzThrcD1PKDaStmlvRh95NoDDoGXVtSo1OoF+E2ShWAUZmGYqCRcE3sL6dJhMPsTtLtW/lv143P0Ex22d1MPmStTXJiKZGWqWdjppZxm7y+EnH1LcvBR8GkjL4yuhVxmBuVt6cdPfIatTKAQfXnMDgt2mpoXqV2q1u9yyp6L18SZYbFXpkm/CJTnyqSo01GrRid48WargccoPvPH6TE0qcsvqfExyIJ3Q6POnt2Q06Ot5ap0riSUgJZSlpKGUhlOjJadH4yRKcnppEzQ0Uo5klkU44U7RGkiolMQlgJCO0OjlWMp6TBYszZMYy5OOs1naM4EtjMY0URLSSjTZtAL/vmeUs2IEmS2dh/xH0H1keCwqsbFrka2FyLXA+9wPEcJfqOFYDTTy6/+JCcvCGdX9iuMzYSrR/+TDVnNuqVrup8iTUH+2bvjG0DD9/vWcJ3Q3l/w/HJWbSjVHZVvBSbq/8Atb4Xnc9o6d9dVOpA1vzDDr9Zu7jZSDpj0raAzBbex1np5LMwbQfqKnKfQ2MZS2siFkc90ag8spt8ryShgqFR89PvPzNzYHykZSc1US6Si7YtDC4xUJatQLHXKUdQPAuGPymIxhxwJDphag1sqV2U+feH0mexuyqxX/U042PC3TT+s1HG7uYgElXQ314FfdMZHOPUX+ykKft+gxm2sZSZEehTFyACtUP9IrtYFepv+/3ylXE7NqKFBqLmHLW666sOptzlhKUp9PGc58pLS6I55pKl5K7078JIKUlKRDeegjiHog5S0o0kNJb2lpVjsEOC6SWkOUaotJ0SJs0kSBbR4XrBVjiLxWaGAQjitos1YHGNomwmv4przZMbhKjrTYdmBWNqaZ1NR7MVvbgozC1zz4XmO2cy4fFqK6B+zJDoSrEEEg3vdSRa9uHDxE4dxTdWNK9GJp0COI5X1BAsdQfGbDuVgsPWxlKnjGy0GB/FkV30yKSLWU66+QvreZze7enZ9emxs7GwWkiKKb0sq5bZgMuQDUKQw168OdITa5Nr8z9IY5PIm2qNyhxfZvHtD2bhcJj0TCMO9TbOgfOKbBgyDNckEheBN+B0vNaq1rkn9+sxlOvqoQWAtc6X0OtuklZ7Hy092n0mvTqjLLuKs1O2vDqOM6h7KN7jVo/ZKzd+lYIxOpT8Kny4D3dJyqjVuCDIsJtBsNXSqnFeI4ZlP3l9fmAZrGq0I7lvDQsc1tNSfXj6HmOduRmpbr7dbCYv7Mhz0Kgd6AOhVwCz0SSL8mtf9I5zb9jbYXE0kJOYOoKk/iHQ/qGoPlMVt3dNKjJUp3p1Kbq6leGYEHVeY08NOczLDUuUSkcnhlLGe1qmQV7OohvrmA0I5G0rp7SUAznOy3tZVOrEEhbnQaCafidysXUxJUoqB6ls7VEy3ckjKNGPA/hFyJlvaNsdMFQwOHXUk13duGZstJb/ABi9BOnbKeu0qSQq7+q4d3plaxNzrmR7cEvbMgtp4ces2TZG8uExQOR+xcAs1KsQoVQQulY919WGmh8NJygYBmV3CtlTIHYcFzkhM3S9jbylU0fEy2NKHTOaT5HdR++cQrrOO7G2vXwr5qbZhpmQk5WHj0PjOp7C23TxSZkBVh95D95T9R4yikZaMtTloSvTWWKek1dColQmWE4SKlrLKCDZpElNY9kgFk1tLTJoianeEmYQjGcJr7eDNTY0laqoXtGIKhyj9ywSwBC2F/hpea9tLG9pVeo2RSxa1OmgVVBYkKtuAF+ep53MgxGOJFl069fIdPrKMjGL8gTNW/KPU6n3SN3JNySTGwlAHpwMv0aJquiDTOw/LoCAWOpA07x1I4THCSl+6Bbhp9R8zCS9hGx4zYnZIaiu7LZjY07HKqnUsGta4+POYDGG501kS+kaTMwg09uwbXg3H2c7e7OoMNUPcqG9Mn8NQ27vgG+fmZ2/ZtQOBf7w4zy+ND4idt9n+8X2mkGJ/wA2kAtXx/K/qAfUGb8iOfe1fH9rtOtbhRFOipH6FzNw552b3R2+m03xOE2XWckt2VdGJ4syVVQsfE5AfWYbe9LY3EHNmzVGcnoahzlT4gtb0lrFvn2Th+tHF16Z8qlJaqn35v5YhkWz9pvSWqFsVrUzTYG9rHgbdRc2PiZRveJRbu+kt7RwRpVGRuXA20ZTqjDwIsfWS0mIjpjrL2wdpnDYpXv3SLP/AAnQ+7j6SiBIcatsp8xEuwO7UOXMH6y6izXtzsd2+GQj7yAIw8VAsfUWM2SmssnasCRVlmmsjVOcs0gIxjkEdliquslyxDGlYR1SE0I8nmJFMSJgEIQiGKrW4c4RIojQhwHWZHd/AfaMTQo93v1UU5jYWLDNwIJ0vwmPVuskosUdW/KysLG18pB0I4cOMBGS3p3ffA1hTc3DKHQ9VJIs36gQQZHu/tuphKhenbvKyMp4MpHPyNj6SrtDaNauQa1V6jAWBck28AOA4Dh0lUwXWxg7EkljckkknmSbk++Ac2I5Egkcri9j6Zj7zFYXF4yIC7hhpMlj9oNWKZgAKdKlSW35UULqedzc+Ga0xmElpBJT7EKRGVxdP4Tf+ssFLyIr7phMDd/ZRibtWW/FUa3iCQfmJ0sCcF3QxzUcXhyObhSOoY5SPjO/oJeOtASoJMojElpFjNC01jwDBYExAMeEbVMIxnlGJCEYgigRJZwSLfNUVjTFr5eZuO7e4tcX1iuhxjydD6ezqhNshv2Xb20/0cuY1OOotr1ja+CdEVyCEf7raa/u0zVFVxTmjg0rnEOK1OiDUt/k2QrTJZ7WFMYgEcO8OPLZq27dOgg+14HFqgelk/z1ZcoxNZ640r6E4bKP4la1r3OHN99I1wXJxW34o59g8I1V8lMFms7WGndRGdzr0VWPpLH+D4gGsOxqH7PftgBfsrEg5iOH3Tr4STHUmoVWq0lqUqReqtI5gH7M3UqSCTfI1j5njMpsvaZLVCalfLiM4r2bv1VI72a57w1/5HrCWSla2i0PpXJuLdNeH/hrUQzY9u7Mw3ZtUwXbv2RXtsyNlpq9whJPVhaa7e81jnyjdNfPZzzhxlQimI4sYse4uvl8ppmB2FMuUTrKNA8ZcpNJzQFwaRtW0aaoIitIDDYLBMUlRhcUnDW6gG/956Cw1QOqspBDAEHwOonnn7SEY3HGx+k677NNp9rhsvOk1v8AadV+o9JaMnewNzpiW0lTpLKtpKDJgOcRoiPEqRAMeEUwjGeToQhAQSY4pymTM2Qa5b6X8pDCAE+DxT0nWpSdqbr910YqwuCDZhqNCR6y7i94cXVFqmKxDjo1aow4EcCbcCR6mYwRQ0dJgm07RO9d3AV3YgG4BLEAkcQPSNRivBiOPXnxkYaOvFVD9Sd8rdlmjtGqiVaaVGCVwgqryqBLlAdOVz75TKxwgTGZbbdsQG/GTovG8rGPp1bcdREwocgtFFTUHxi1+RHAyNjpH2ItVHtMnu/sqtjKy0aGU1CGNmYKLKLnU+AmJGqj9+ct7G2xVwdZK9FwtRCbXBKkEFWVhzBB/Zk3G1oYbSwbU6pSopR1urKeIZTYibl7KcdlxBS9hUUi36l1HwzTTNsbcfE1qleplz1GzNlFl5Cygk2FgOZl7d3aC06iVF0KMrfHX4aesw7SVh5PQdM6yxpKdBswBHAgEeREtCWGSobiHGIpjiBABrQiMIk1QHlGEITIBCEIAEWJCNCMhsXY1fGVRRw1M1KhBNhYWUEAsxNgo1Gp6xNtbJq4Ss9CumSonEcQQdVZSNCCOcv7k70Ps3Eiui5wVKOl8uZDY6HkQQCNOUbvlvG20MU2IdQl1VFQHNlRb2u1hc3JN7c5m3y+wzCRIsSbEEz25e7FTaOJ7BGVAFNR3OuWmCqkqtxmN2At46mYMCZfdfbD4LE08RTILJcFSSA6sCGUmx09OIEzK60BnvaFuJ/huVkepUpkqrF1A7zBiCpXQjukEEAg24300tjpN19oO/lTaKJSFPsqSN2hXtWqsz2IUkkCwAYgAdbzSDM4lLj/ANDdXokR+76yMwiTYhRJBVtoJFLtDFLbK6j+IcRMsDrnsn3javSahU1agFynmUNwL+Vre6dBLzjPsxx1GhWYvUVRUTLmJAAIYEA34TruHxdNrZaiNfgA6m/uMcWgLq6x95GsGmqAY9TWEYSIR0M8sQhCYAIQhAAhCEACEIQAIQhABbwvEhHYhc0SAhCwCEUraJAAhCLaIYqXvpL2CYoysKpDKQQEve/LXlMfHZzBqxHoDcPeY4qlaoMtVBqPzD8w+s2Vqk8+bl7cNDE0mYnKDY/wnRr+HP0neTUuARwIuD1E1C6pgTPUHjCVS56wlaCzzNCEJAYQhCABCEIAEIQgAQhCABNw9lKYY7SpLilVkZXFMOLr22hp3HA8GAvzImnx4jatCO5+2qnhamASsf8AVWoqUDYqxGe1ZdQCy5RfpcD14iqA6gekTFYqpUINSo9QgWBd2cgdAWJtGI9piEHGNDbsyOz8CtVijHKSO63IEeHMSlj8E9FylQWI9QQeBB5iX9jMWqZuS/Mzb8Zs1cZRykgVFuabdDzU/pP95aMLiT5UznMI+vRZGZGBVlJBB4giMkzYRyrfzjYQAsUEb8Nh6zat3d7MVhCAz56f/wBba6c8p4r8pqi1je4+98/7yxhH74LHW8TsR6BweKStTWoh7rC/iOoPQiE0jcfay0w9N37h7w6g3sR66e6E6FtDOTQhCQGEIQgAQhCABCEIAECYQjAIXhJMNQao6Ii53dlVU/MzEBV9SQPWAFqrsfELTFVqNQUyAwcrYFTlswHEr3l71rajWUhO9b4b0YJsFVBVftApVaTYZmy1aTtSKuMhF8q3PeGhA0vOCzGOTldjkqMxsmqMluFj85nMNjsvOargquUjx0Pv0mRaraXjJ0QktmU2/hVxK50/1lH86jl5jl7pp82TCYmxBmR2nu19pU1aFu14tT0AfxU8m+B8ISXLaHF1pmlQjqtMqxVgVZTYgggg9CDwjZIqEvYeurWDjUcG6+B/rKMICNhpKvJivgYTC08RyN/TjCKgIIQhGMIQhAAhCEACEIQAIQhAAmw+z3/3TA3/AP0U/np8Zr0zW5L5do4E/wDdYf41VH1g+mA3Ej/1eLvqb47U9QKpufdMSovM1j6Z+3Y0AahsfcdAO2BmFvFDv9DfQrN0mSzggETGKL6S1SbQDp8dbzdk2i+jDQTbN3caBa5mlKbS9gMXlMpF7MNHQN4N26OPp5lISuo7tS2jfoqdR48R8DybHYN6NRqdVSjqbFT8COoPIjjOl7D2vwEyu8GwaePpa2WqoPZ1On6W6qenLiI5wNRkcYhLO0cBUoVGpVVKuvEfIg8weRlaQNhCEI7AIQhEMIQhAAhCEACEIQAIQhAAkmHxLUnWohs9NldT0ZCGU+8CEIwOk1VXG1KqlEodolKpUagiqztVfv5i4bTnpYznWPohKjqL2VnUX42ViBf3QhJYUkam9kbpYAxXc2BhCVMDe1PWS0a7EgGEI0DRnNl1SHGs6NseoSusITph/Ei+xN6Nj0sVQbtF71NXZHGjLYE2vzB5g/OcWESEjkRWIsIQkj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9" name="Picture 5" descr="C:\Users\Карина\Desktop\загруженно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857496"/>
            <a:ext cx="2571768" cy="3900044"/>
          </a:xfrm>
          <a:prstGeom prst="rect">
            <a:avLst/>
          </a:prstGeom>
          <a:noFill/>
        </p:spPr>
      </p:pic>
      <p:pic>
        <p:nvPicPr>
          <p:cNvPr id="1031" name="Picture 7" descr="http://www.krugosvet.ru/images/1005197_5197_3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2928934"/>
            <a:ext cx="3000396" cy="3818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>
                <a:solidFill>
                  <a:schemeClr val="accent1">
                    <a:lumMod val="50000"/>
                  </a:schemeClr>
                </a:solidFill>
              </a:rPr>
              <a:t>Вступ</a:t>
            </a:r>
            <a:endParaRPr lang="uk-UA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480328" cy="54007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 </a:t>
            </a:r>
          </a:p>
          <a:p>
            <a:pPr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наступні місяці було розроблено план, який був би прийнятним для народів Європи й для американського народу. Ідеї цього плану знайшли відбиття в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знаменитому виступі Маршалла на випускній церемонії в Гарвардському університеті 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червня 1947 року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Маршалл сказав, що </a:t>
            </a:r>
            <a:r>
              <a:rPr lang="uk-UA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не надати Європі допомогу, їй загрожує серйозне погіршення в «економічній, соціальній і політичній сферах».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Ключовим елементом його пропозиції було те, що </a:t>
            </a:r>
            <a:r>
              <a:rPr lang="uk-UA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ініціатива відновлення повинна виходити з країн-учасниць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Результатом виступу в Гарвардському університеті була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розробка 1948 року Програми відновлення Європи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Згідно із цією програмою було створено Адміністрацію економічного співробітництва, що загалом надала західним країнам-учасницям 13,3 мільярда доларів.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americaslibrary.gov/assets/aa/marshall/aa_marshall_mplan_1_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00" cy="6858000"/>
          </a:xfrm>
          <a:prstGeom prst="rect">
            <a:avLst/>
          </a:prstGeom>
          <a:noFill/>
        </p:spPr>
      </p:pic>
      <p:sp>
        <p:nvSpPr>
          <p:cNvPr id="17412" name="AutoShape 4" descr="https://encrypted-tbn0.gstatic.com/images?q=tbn:ANd9GcTnYbZ3Mhp-XYE2bW2bpz8XWs9BN5XZnFufLaNqOhSAAopLQ-4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8766048" cy="78579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Причини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впровадження плану Маршалла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1928802"/>
            <a:ext cx="8715436" cy="5257800"/>
          </a:xfrm>
        </p:spPr>
        <p:txBody>
          <a:bodyPr>
            <a:normAutofit fontScale="62500" lnSpcReduction="20000"/>
          </a:bodyPr>
          <a:lstStyle/>
          <a:p>
            <a:r>
              <a:rPr lang="ru-RU" sz="3600" b="1" dirty="0" err="1" smtClean="0">
                <a:solidFill>
                  <a:schemeClr val="accent2">
                    <a:lumMod val="50000"/>
                  </a:schemeClr>
                </a:solidFill>
              </a:rPr>
              <a:t>Економічні</a:t>
            </a:r>
            <a:r>
              <a:rPr lang="ru-RU" sz="3600" dirty="0" smtClean="0"/>
              <a:t>: </a:t>
            </a:r>
            <a:r>
              <a:rPr lang="ru-RU" sz="3600" dirty="0" smtClean="0"/>
              <a:t>без </a:t>
            </a:r>
            <a:r>
              <a:rPr lang="ru-RU" sz="3600" dirty="0" err="1" smtClean="0"/>
              <a:t>процвітання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Західної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Європи</a:t>
            </a:r>
            <a:r>
              <a:rPr lang="ru-RU" sz="3600" dirty="0" smtClean="0"/>
              <a:t>, </a:t>
            </a:r>
            <a:r>
              <a:rPr lang="ru-RU" sz="3600" dirty="0" err="1" smtClean="0"/>
              <a:t>найважливішого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торговельного</a:t>
            </a:r>
            <a:r>
              <a:rPr lang="ru-RU" sz="3600" dirty="0" smtClean="0"/>
              <a:t> партнера США, </a:t>
            </a:r>
            <a:r>
              <a:rPr lang="ru-RU" sz="3600" dirty="0" err="1" smtClean="0"/>
              <a:t>було</a:t>
            </a:r>
            <a:r>
              <a:rPr lang="ru-RU" sz="3600" dirty="0" smtClean="0"/>
              <a:t> б </a:t>
            </a:r>
            <a:r>
              <a:rPr lang="ru-RU" sz="3600" dirty="0" err="1" smtClean="0"/>
              <a:t>немислиме</a:t>
            </a:r>
            <a:r>
              <a:rPr lang="ru-RU" sz="3600" dirty="0" smtClean="0"/>
              <a:t> </a:t>
            </a:r>
            <a:r>
              <a:rPr lang="ru-RU" sz="3600" dirty="0" err="1" smtClean="0"/>
              <a:t>процвітання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самої</a:t>
            </a:r>
            <a:r>
              <a:rPr lang="ru-RU" sz="3600" dirty="0" smtClean="0"/>
              <a:t> Америки</a:t>
            </a:r>
            <a:r>
              <a:rPr lang="ru-RU" sz="3600" dirty="0" smtClean="0"/>
              <a:t>.</a:t>
            </a:r>
            <a:r>
              <a:rPr lang="ru-RU" sz="3600" dirty="0" smtClean="0"/>
              <a:t> </a:t>
            </a:r>
            <a:r>
              <a:rPr lang="ru-RU" sz="3600" dirty="0" smtClean="0"/>
              <a:t>Без </a:t>
            </a:r>
            <a:r>
              <a:rPr lang="ru-RU" sz="3600" dirty="0" err="1" smtClean="0"/>
              <a:t>відновлення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економіки</a:t>
            </a:r>
            <a:r>
              <a:rPr lang="ru-RU" sz="3600" dirty="0" smtClean="0"/>
              <a:t> </a:t>
            </a:r>
            <a:r>
              <a:rPr lang="ru-RU" sz="3600" dirty="0" err="1" smtClean="0"/>
              <a:t>Західної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Європи</a:t>
            </a:r>
            <a:r>
              <a:rPr lang="ru-RU" sz="3600" dirty="0" smtClean="0"/>
              <a:t> </a:t>
            </a:r>
            <a:r>
              <a:rPr lang="ru-RU" sz="3600" dirty="0" err="1" smtClean="0"/>
              <a:t>економічна</a:t>
            </a:r>
            <a:r>
              <a:rPr lang="ru-RU" sz="3600" dirty="0" smtClean="0"/>
              <a:t> криза буде </a:t>
            </a:r>
            <a:r>
              <a:rPr lang="ru-RU" sz="3600" dirty="0" err="1" smtClean="0"/>
              <a:t>наростати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спричинить</a:t>
            </a:r>
            <a:r>
              <a:rPr lang="ru-RU" sz="3600" dirty="0" smtClean="0"/>
              <a:t> </a:t>
            </a:r>
            <a:r>
              <a:rPr lang="ru-RU" sz="3600" dirty="0" err="1" smtClean="0"/>
              <a:t>масове</a:t>
            </a:r>
            <a:r>
              <a:rPr lang="ru-RU" sz="3600" dirty="0" smtClean="0"/>
              <a:t> </a:t>
            </a:r>
            <a:r>
              <a:rPr lang="ru-RU" sz="3600" dirty="0" err="1" smtClean="0"/>
              <a:t>безробіття</a:t>
            </a:r>
            <a:r>
              <a:rPr lang="ru-RU" sz="3600" dirty="0" smtClean="0"/>
              <a:t> в США, а </a:t>
            </a:r>
            <a:r>
              <a:rPr lang="ru-RU" sz="3600" dirty="0" err="1" smtClean="0"/>
              <a:t>також</a:t>
            </a:r>
            <a:r>
              <a:rPr lang="ru-RU" sz="3600" dirty="0" smtClean="0"/>
              <a:t> </a:t>
            </a:r>
            <a:r>
              <a:rPr lang="ru-RU" sz="3600" dirty="0" err="1" smtClean="0"/>
              <a:t>захоплення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влади</a:t>
            </a:r>
            <a:r>
              <a:rPr lang="ru-RU" sz="3600" dirty="0" smtClean="0"/>
              <a:t> </a:t>
            </a:r>
            <a:r>
              <a:rPr lang="ru-RU" sz="3600" dirty="0" err="1" smtClean="0"/>
              <a:t>комуністами</a:t>
            </a:r>
            <a:r>
              <a:rPr lang="ru-RU" sz="3600" dirty="0" smtClean="0"/>
              <a:t> в "</a:t>
            </a:r>
            <a:r>
              <a:rPr lang="ru-RU" sz="3600" dirty="0" err="1" smtClean="0"/>
              <a:t>дружніх</a:t>
            </a:r>
            <a:r>
              <a:rPr lang="ru-RU" sz="3600" dirty="0" smtClean="0"/>
              <a:t>" </a:t>
            </a:r>
            <a:r>
              <a:rPr lang="ru-RU" sz="3600" dirty="0" err="1" smtClean="0"/>
              <a:t>Америці</a:t>
            </a:r>
            <a:r>
              <a:rPr lang="ru-RU" sz="3600" dirty="0" smtClean="0"/>
              <a:t> </a:t>
            </a:r>
            <a:r>
              <a:rPr lang="ru-RU" sz="3600" dirty="0" err="1" smtClean="0"/>
              <a:t>країнах</a:t>
            </a:r>
            <a:r>
              <a:rPr lang="ru-RU" sz="3600" dirty="0" smtClean="0"/>
              <a:t>.</a:t>
            </a:r>
          </a:p>
          <a:p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Політичні причини </a:t>
            </a:r>
            <a:r>
              <a:rPr lang="uk-UA" sz="3600" dirty="0" smtClean="0"/>
              <a:t>створення </a:t>
            </a:r>
            <a:r>
              <a:rPr lang="uk-UA" sz="3600" dirty="0" smtClean="0"/>
              <a:t>й розвиток блоку держав, що розділяють із США ідентичні політичні, економічні й культурні </a:t>
            </a:r>
            <a:r>
              <a:rPr lang="uk-UA" sz="3600" dirty="0" smtClean="0"/>
              <a:t>цінності.</a:t>
            </a:r>
          </a:p>
          <a:p>
            <a:r>
              <a:rPr lang="ru-RU" sz="3600" dirty="0" smtClean="0"/>
              <a:t> Плана </a:t>
            </a:r>
            <a:r>
              <a:rPr lang="ru-RU" sz="3600" dirty="0" smtClean="0"/>
              <a:t>М</a:t>
            </a:r>
            <a:r>
              <a:rPr lang="ru-RU" sz="3600" dirty="0" smtClean="0"/>
              <a:t>аршалла - </a:t>
            </a:r>
            <a:r>
              <a:rPr lang="ru-RU" sz="3600" dirty="0" err="1" smtClean="0"/>
              <a:t>інструмент</a:t>
            </a:r>
            <a:r>
              <a:rPr lang="ru-RU" sz="3600" dirty="0" smtClean="0"/>
              <a:t> </a:t>
            </a:r>
            <a:r>
              <a:rPr lang="ru-RU" sz="3600" dirty="0" err="1" smtClean="0"/>
              <a:t>Сполучених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Штатів</a:t>
            </a:r>
            <a:r>
              <a:rPr lang="ru-RU" sz="3600" dirty="0" smtClean="0"/>
              <a:t> у </a:t>
            </a:r>
            <a:r>
              <a:rPr lang="ru-RU" sz="3600" dirty="0" err="1" smtClean="0"/>
              <a:t>протистоянні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Радянським</a:t>
            </a:r>
            <a:r>
              <a:rPr lang="ru-RU" sz="3600" dirty="0" smtClean="0"/>
              <a:t> Союзом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будівництві</a:t>
            </a:r>
            <a:r>
              <a:rPr lang="ru-RU" sz="3600" dirty="0" smtClean="0"/>
              <a:t> "</a:t>
            </a:r>
            <a:r>
              <a:rPr lang="ru-RU" sz="3600" dirty="0" err="1" smtClean="0"/>
              <a:t>Pax-americana</a:t>
            </a:r>
            <a:r>
              <a:rPr lang="ru-RU" sz="3600" dirty="0" smtClean="0"/>
              <a:t>"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Файл:Marshall plan page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42852"/>
            <a:ext cx="4384535" cy="650083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1928802"/>
            <a:ext cx="38576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Перша 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сторінка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тексту Плану Маршалла 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англійською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мовою</a:t>
            </a:r>
            <a:endParaRPr lang="uk-UA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План Маршалла у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 США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57216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dirty="0" smtClean="0"/>
              <a:t>План Маршалла, виражений у зовнішній політиці США у формі Програми відновлення Європи після Другої світової війни є яскравим прикладом економічної дипломатії. Його зовнішньополітична історія викликає чималий інтерес. Він займав найважливіше місце в стратегії США в початковий післявоєнний період і являв собою історичний етап розвитку американської зовнішньої політики. Надалі план Маршалла знайшов своє успішне продовження в інших програмах економічної допомоги, механізм якої використовується й </a:t>
            </a:r>
            <a:r>
              <a:rPr lang="uk-UA" dirty="0" smtClean="0"/>
              <a:t>донині.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Вінстон</a:t>
            </a:r>
            <a:r>
              <a:rPr lang="uk-UA" dirty="0" smtClean="0"/>
              <a:t> Черчилль назвав його "найбезкорисливішим актом в історії" </a:t>
            </a:r>
            <a:r>
              <a:rPr lang="uk-UA" dirty="0" err="1" smtClean="0"/>
              <a:t>.Йосип</a:t>
            </a:r>
            <a:r>
              <a:rPr lang="uk-UA" dirty="0" smtClean="0"/>
              <a:t> </a:t>
            </a:r>
            <a:r>
              <a:rPr lang="uk-UA" dirty="0" smtClean="0"/>
              <a:t>Сталін вбачав у ньому змову з метою експансії американського імперіалізму в Європу, спустошену війною й — як сподівалася Москва, і побоювався Вашингтон — дозрілу для комунізму. Білл Клінтон у своєму виступі із приводу п'ятдесятиліття плану назвав його "початком шляху, який привів до економічного дива". План Маршалла представляється своєрідним "пам'ятником" епохи "холодної війни", який безпосередньо вплинув на її генезис і в значній мірі визначив сам розвиток міжнародних відносин у наступні роки. Американську ініціативу пам'ятають за її безкорисливість, але вона не була ні наївною, ні такою, що зневажає власні інтереси. Навіть найперші пропозиції Маршалла були явним втіленням політики, що проводиться в інтересах США. Тому план Маршалла іноді називають "акцією, продиктованої надзвичайно освіченим розумінням власних інтересів". </a:t>
            </a:r>
            <a:r>
              <a:rPr lang="uk-UA" dirty="0" err="1" smtClean="0"/>
              <a:t>Уілл</a:t>
            </a:r>
            <a:r>
              <a:rPr lang="uk-UA" dirty="0" smtClean="0"/>
              <a:t> </a:t>
            </a:r>
            <a:r>
              <a:rPr lang="uk-UA" dirty="0" err="1" smtClean="0"/>
              <a:t>Клейтон</a:t>
            </a:r>
            <a:r>
              <a:rPr lang="uk-UA" dirty="0" smtClean="0"/>
              <a:t>, бізнесмен і дипломат, якому, як уважають, належала ця ідея, ратував за неї у світлі "потреб і інтересів народу Сполучених Штатів — нам потрібні ринки, великі ринки, щоб купувати й продавати… а тому дешевше захистити себе економічними засобами, яких у нас цілком достатньо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Реалізація </a:t>
            </a:r>
            <a:r>
              <a:rPr lang="uk-UA" dirty="0" err="1" smtClean="0"/>
              <a:t>„Плану</a:t>
            </a:r>
            <a:r>
              <a:rPr lang="uk-UA" dirty="0" smtClean="0"/>
              <a:t> </a:t>
            </a:r>
            <a:r>
              <a:rPr lang="uk-UA" dirty="0" err="1" smtClean="0"/>
              <a:t>Маршалла”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714488"/>
            <a:ext cx="8858312" cy="5500726"/>
          </a:xfrm>
        </p:spPr>
        <p:txBody>
          <a:bodyPr>
            <a:normAutofit fontScale="55000" lnSpcReduction="20000"/>
          </a:bodyPr>
          <a:lstStyle/>
          <a:p>
            <a:r>
              <a:rPr lang="ru-RU" sz="3200" dirty="0" err="1" smtClean="0"/>
              <a:t>Був</a:t>
            </a:r>
            <a:r>
              <a:rPr lang="ru-RU" sz="3200" dirty="0" smtClean="0"/>
              <a:t> </a:t>
            </a:r>
            <a:r>
              <a:rPr lang="ru-RU" sz="3200" dirty="0" err="1" smtClean="0"/>
              <a:t>створений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особливий</a:t>
            </a:r>
            <a:r>
              <a:rPr lang="ru-RU" sz="3200" dirty="0" smtClean="0"/>
              <a:t> </a:t>
            </a:r>
            <a:r>
              <a:rPr lang="ru-RU" sz="3200" dirty="0" err="1" smtClean="0"/>
              <a:t>механізм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розподілу</a:t>
            </a:r>
            <a:r>
              <a:rPr lang="ru-RU" sz="3200" dirty="0" smtClean="0"/>
              <a:t> </a:t>
            </a:r>
            <a:r>
              <a:rPr lang="ru-RU" sz="3200" dirty="0" err="1" smtClean="0"/>
              <a:t>американської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допомоги</a:t>
            </a:r>
            <a:r>
              <a:rPr lang="ru-RU" sz="3200" dirty="0" smtClean="0"/>
              <a:t>: США не дозволяли державам-кредиторам „</a:t>
            </a:r>
            <a:r>
              <a:rPr lang="ru-RU" sz="3200" dirty="0" err="1" smtClean="0"/>
              <a:t>затикати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дирки</a:t>
            </a:r>
            <a:r>
              <a:rPr lang="ru-RU" sz="3200" dirty="0" smtClean="0"/>
              <a:t>” у </a:t>
            </a:r>
            <a:r>
              <a:rPr lang="ru-RU" sz="3200" dirty="0" err="1" smtClean="0"/>
              <a:t>державних</a:t>
            </a:r>
            <a:r>
              <a:rPr lang="ru-RU" sz="3200" dirty="0" smtClean="0"/>
              <a:t> бюджетах </a:t>
            </a:r>
            <a:r>
              <a:rPr lang="ru-RU" sz="3200" dirty="0" err="1" smtClean="0"/>
              <a:t>отримуваними</a:t>
            </a:r>
            <a:r>
              <a:rPr lang="ru-RU" sz="3200" dirty="0" smtClean="0"/>
              <a:t> коштами. </a:t>
            </a:r>
            <a:r>
              <a:rPr lang="ru-RU" sz="3200" dirty="0" err="1" smtClean="0"/>
              <a:t>Наприклад</a:t>
            </a:r>
            <a:r>
              <a:rPr lang="ru-RU" sz="3200" dirty="0" smtClean="0"/>
              <a:t>, 17% </a:t>
            </a:r>
            <a:r>
              <a:rPr lang="ru-RU" sz="3200" dirty="0" err="1" smtClean="0"/>
              <a:t>усіх</a:t>
            </a:r>
            <a:r>
              <a:rPr lang="ru-RU" sz="3200" dirty="0" smtClean="0"/>
              <a:t> </a:t>
            </a:r>
            <a:r>
              <a:rPr lang="ru-RU" sz="3200" dirty="0" err="1" smtClean="0"/>
              <a:t>коштів</a:t>
            </a:r>
            <a:r>
              <a:rPr lang="ru-RU" sz="3200" dirty="0" smtClean="0"/>
              <a:t> </a:t>
            </a:r>
            <a:r>
              <a:rPr lang="ru-RU" sz="3200" dirty="0" err="1" smtClean="0"/>
              <a:t>витрачалося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купівлю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промислового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устаткування</a:t>
            </a:r>
            <a:r>
              <a:rPr lang="ru-RU" sz="3200" dirty="0" smtClean="0"/>
              <a:t> та машин. </a:t>
            </a:r>
            <a:r>
              <a:rPr lang="ru-RU" sz="3200" dirty="0" err="1" smtClean="0"/>
              <a:t>Пізніше</a:t>
            </a:r>
            <a:r>
              <a:rPr lang="ru-RU" sz="3200" dirty="0" smtClean="0"/>
              <a:t> у </a:t>
            </a:r>
            <a:r>
              <a:rPr lang="ru-RU" sz="3200" dirty="0" err="1" smtClean="0"/>
              <a:t>розвинених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країнах</a:t>
            </a:r>
            <a:r>
              <a:rPr lang="ru-RU" sz="3200" dirty="0" smtClean="0"/>
              <a:t> </a:t>
            </a:r>
            <a:r>
              <a:rPr lang="ru-RU" sz="3200" dirty="0" err="1" smtClean="0"/>
              <a:t>цей</a:t>
            </a:r>
            <a:r>
              <a:rPr lang="ru-RU" sz="3200" dirty="0" smtClean="0"/>
              <a:t> принцип став </a:t>
            </a:r>
            <a:r>
              <a:rPr lang="ru-RU" sz="3200" dirty="0" err="1" smtClean="0"/>
              <a:t>основним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політики</a:t>
            </a:r>
            <a:r>
              <a:rPr lang="ru-RU" sz="3200" dirty="0" smtClean="0"/>
              <a:t> по </a:t>
            </a:r>
            <a:r>
              <a:rPr lang="ru-RU" sz="3200" dirty="0" err="1" smtClean="0"/>
              <a:t>відношенню</a:t>
            </a:r>
            <a:r>
              <a:rPr lang="ru-RU" sz="3200" dirty="0" smtClean="0"/>
              <a:t> до </a:t>
            </a:r>
            <a:r>
              <a:rPr lang="ru-RU" sz="3200" dirty="0" err="1" smtClean="0"/>
              <a:t>державних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займів</a:t>
            </a:r>
            <a:r>
              <a:rPr lang="ru-RU" sz="3200" dirty="0" smtClean="0"/>
              <a:t>: </a:t>
            </a:r>
            <a:r>
              <a:rPr lang="ru-RU" sz="3200" dirty="0" err="1" smtClean="0"/>
              <a:t>брати</a:t>
            </a:r>
            <a:r>
              <a:rPr lang="ru-RU" sz="3200" dirty="0" smtClean="0"/>
              <a:t> у борг, </a:t>
            </a:r>
            <a:r>
              <a:rPr lang="ru-RU" sz="3200" dirty="0" err="1" smtClean="0"/>
              <a:t>щоб</a:t>
            </a:r>
            <a:r>
              <a:rPr lang="ru-RU" sz="3200" dirty="0" smtClean="0"/>
              <a:t> </a:t>
            </a:r>
            <a:r>
              <a:rPr lang="ru-RU" sz="3200" dirty="0" err="1" smtClean="0"/>
              <a:t>інвестувати</a:t>
            </a:r>
            <a:r>
              <a:rPr lang="ru-RU" sz="3200" dirty="0" smtClean="0"/>
              <a:t>, а не </a:t>
            </a:r>
            <a:r>
              <a:rPr lang="ru-RU" sz="3200" dirty="0" err="1" smtClean="0"/>
              <a:t>покривати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поточні</a:t>
            </a:r>
            <a:r>
              <a:rPr lang="ru-RU" sz="3200" dirty="0" smtClean="0"/>
              <a:t> </a:t>
            </a:r>
            <a:r>
              <a:rPr lang="ru-RU" sz="3200" dirty="0" err="1" smtClean="0"/>
              <a:t>витрати</a:t>
            </a:r>
            <a:r>
              <a:rPr lang="ru-RU" sz="3200" dirty="0" smtClean="0"/>
              <a:t>. </a:t>
            </a:r>
            <a:r>
              <a:rPr lang="ru-RU" sz="3200" dirty="0" err="1" smtClean="0"/>
              <a:t>Крім</a:t>
            </a:r>
            <a:r>
              <a:rPr lang="ru-RU" sz="3200" dirty="0" smtClean="0"/>
              <a:t> того, </a:t>
            </a:r>
            <a:r>
              <a:rPr lang="ru-RU" sz="3200" dirty="0" err="1" smtClean="0"/>
              <a:t>отримання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допомоги</a:t>
            </a:r>
            <a:r>
              <a:rPr lang="ru-RU" sz="3200" dirty="0" smtClean="0"/>
              <a:t> </a:t>
            </a:r>
            <a:r>
              <a:rPr lang="ru-RU" sz="3200" dirty="0" err="1" smtClean="0"/>
              <a:t>ставилося</a:t>
            </a:r>
            <a:r>
              <a:rPr lang="ru-RU" sz="3200" dirty="0" smtClean="0"/>
              <a:t> у </a:t>
            </a:r>
            <a:r>
              <a:rPr lang="ru-RU" sz="3200" dirty="0" err="1" smtClean="0"/>
              <a:t>залежність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структурних</a:t>
            </a:r>
            <a:r>
              <a:rPr lang="ru-RU" sz="3200" dirty="0" smtClean="0"/>
              <a:t> реформ,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проводилися</a:t>
            </a:r>
            <a:r>
              <a:rPr lang="ru-RU" sz="3200" dirty="0" smtClean="0"/>
              <a:t> у </a:t>
            </a:r>
            <a:r>
              <a:rPr lang="ru-RU" sz="3200" dirty="0" err="1" smtClean="0"/>
              <a:t>країнах-отримувачах</a:t>
            </a:r>
            <a:r>
              <a:rPr lang="ru-RU" sz="3200" dirty="0" smtClean="0"/>
              <a:t>. </a:t>
            </a:r>
            <a:r>
              <a:rPr lang="ru-RU" sz="3200" dirty="0" err="1" smtClean="0"/>
              <a:t>Реформи</a:t>
            </a:r>
            <a:r>
              <a:rPr lang="ru-RU" sz="3200" dirty="0" smtClean="0"/>
              <a:t>, у свою </a:t>
            </a:r>
            <a:r>
              <a:rPr lang="ru-RU" sz="3200" dirty="0" err="1" smtClean="0"/>
              <a:t>чергу</a:t>
            </a:r>
            <a:r>
              <a:rPr lang="ru-RU" sz="3200" dirty="0" smtClean="0"/>
              <a:t>, ставили за мету </a:t>
            </a:r>
            <a:r>
              <a:rPr lang="ru-RU" sz="3200" dirty="0" err="1" smtClean="0"/>
              <a:t>всюди</a:t>
            </a:r>
            <a:r>
              <a:rPr lang="ru-RU" sz="3200" dirty="0" smtClean="0"/>
              <a:t> </a:t>
            </a:r>
            <a:r>
              <a:rPr lang="ru-RU" sz="3200" dirty="0" err="1" smtClean="0"/>
              <a:t>мірне</a:t>
            </a:r>
            <a:r>
              <a:rPr lang="ru-RU" sz="3200" dirty="0" smtClean="0"/>
              <a:t> </a:t>
            </a:r>
            <a:r>
              <a:rPr lang="ru-RU" sz="3200" dirty="0" err="1" smtClean="0"/>
              <a:t>заохочення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вільної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торгівлі</a:t>
            </a:r>
            <a:r>
              <a:rPr lang="ru-RU" sz="3200" dirty="0" smtClean="0"/>
              <a:t> </a:t>
            </a:r>
            <a:r>
              <a:rPr lang="ru-RU" sz="3200" dirty="0" err="1" smtClean="0"/>
              <a:t>між</a:t>
            </a:r>
            <a:r>
              <a:rPr lang="ru-RU" sz="3200" dirty="0" smtClean="0"/>
              <a:t> </a:t>
            </a:r>
            <a:r>
              <a:rPr lang="ru-RU" sz="3200" dirty="0" err="1" smtClean="0"/>
              <a:t>європейськими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країнами</a:t>
            </a:r>
            <a:r>
              <a:rPr lang="ru-RU" sz="3200" dirty="0" smtClean="0"/>
              <a:t>.</a:t>
            </a:r>
          </a:p>
          <a:p>
            <a:r>
              <a:rPr lang="ru-RU" sz="3200" dirty="0" err="1" smtClean="0"/>
              <a:t>Американська</a:t>
            </a:r>
            <a:r>
              <a:rPr lang="ru-RU" sz="3200" dirty="0" smtClean="0"/>
              <a:t> </a:t>
            </a:r>
            <a:r>
              <a:rPr lang="ru-RU" sz="3200" dirty="0" err="1" smtClean="0"/>
              <a:t>допомога</a:t>
            </a:r>
            <a:r>
              <a:rPr lang="ru-RU" sz="3200" dirty="0" smtClean="0"/>
              <a:t> </a:t>
            </a:r>
            <a:r>
              <a:rPr lang="ru-RU" sz="3200" dirty="0" err="1" smtClean="0"/>
              <a:t>надходила</a:t>
            </a:r>
            <a:r>
              <a:rPr lang="ru-RU" sz="3200" dirty="0" smtClean="0"/>
              <a:t> в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формах: у </a:t>
            </a:r>
            <a:r>
              <a:rPr lang="ru-RU" sz="3200" dirty="0" err="1" smtClean="0"/>
              <a:t>вигляді</a:t>
            </a:r>
            <a:r>
              <a:rPr lang="ru-RU" sz="3200" dirty="0" smtClean="0"/>
              <a:t> </a:t>
            </a:r>
            <a:r>
              <a:rPr lang="ru-RU" sz="3200" dirty="0" err="1" smtClean="0"/>
              <a:t>безоплатного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дарунка</a:t>
            </a:r>
            <a:r>
              <a:rPr lang="ru-RU" sz="3200" dirty="0" smtClean="0"/>
              <a:t> в </a:t>
            </a:r>
            <a:r>
              <a:rPr lang="ru-RU" sz="3200" dirty="0" err="1" smtClean="0"/>
              <a:t>доларах</a:t>
            </a:r>
            <a:r>
              <a:rPr lang="ru-RU" sz="3200" dirty="0" smtClean="0"/>
              <a:t>, </a:t>
            </a:r>
            <a:r>
              <a:rPr lang="ru-RU" sz="3200" dirty="0" err="1" smtClean="0"/>
              <a:t>безоплатного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постачання</a:t>
            </a:r>
            <a:r>
              <a:rPr lang="ru-RU" sz="3200" dirty="0" smtClean="0"/>
              <a:t> товарами,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в основному у </a:t>
            </a:r>
            <a:r>
              <a:rPr lang="ru-RU" sz="3200" dirty="0" err="1" smtClean="0"/>
              <a:t>формі</a:t>
            </a:r>
            <a:r>
              <a:rPr lang="ru-RU" sz="3200" dirty="0" smtClean="0"/>
              <a:t> </a:t>
            </a:r>
            <a:r>
              <a:rPr lang="ru-RU" sz="3200" dirty="0" err="1" smtClean="0"/>
              <a:t>кредитів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uk-UA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uk-UA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Отже</a:t>
            </a: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, було досягнуто наступних цілей</a:t>
            </a: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1) економіка </a:t>
            </a:r>
            <a:r>
              <a:rPr lang="uk-UA" sz="3600" dirty="0" smtClean="0"/>
              <a:t>країн Західної Європи була відновлена;</a:t>
            </a:r>
            <a:br>
              <a:rPr lang="uk-UA" sz="3600" dirty="0" smtClean="0"/>
            </a:br>
            <a:r>
              <a:rPr lang="uk-UA" sz="3600" dirty="0" smtClean="0"/>
              <a:t>2) європейські </a:t>
            </a:r>
            <a:r>
              <a:rPr lang="uk-UA" sz="3600" dirty="0" smtClean="0"/>
              <a:t>країни змогли розрахуватися із зовнішніми боргами;</a:t>
            </a:r>
            <a:br>
              <a:rPr lang="uk-UA" sz="3600" dirty="0" smtClean="0"/>
            </a:br>
            <a:r>
              <a:rPr lang="uk-UA" sz="3600" dirty="0" smtClean="0"/>
              <a:t>3) вплив </a:t>
            </a:r>
            <a:r>
              <a:rPr lang="uk-UA" sz="3600" dirty="0" smtClean="0"/>
              <a:t>комуністів та СРСР був послаблений;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118</TotalTime>
  <Words>436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План маршалла</vt:lpstr>
      <vt:lpstr>    Пла́н Марша́лла  — програма економічної допомоги Європі після Другої світової війни. Висунуто 1947 року держсекретарем США Джорджем К. Маршаллом (почала діяти в квітні 1948).  </vt:lpstr>
      <vt:lpstr>Джордж Ке́тлет Ма́ршалл-моло́дший  — </vt:lpstr>
      <vt:lpstr>Вступ</vt:lpstr>
      <vt:lpstr>Слайд 5</vt:lpstr>
      <vt:lpstr> Причини впровадження плану Маршалла</vt:lpstr>
      <vt:lpstr>Слайд 7</vt:lpstr>
      <vt:lpstr>План Маршалла у зовнішній політиці США</vt:lpstr>
      <vt:lpstr>Реалізація „Плану Маршалла”</vt:lpstr>
      <vt:lpstr>Слайд 10</vt:lpstr>
      <vt:lpstr>Слайд 11</vt:lpstr>
      <vt:lpstr>Слайд 12</vt:lpstr>
      <vt:lpstr>План Маршалла: погляд із сьогодення</vt:lpstr>
      <vt:lpstr>Висновки</vt:lpstr>
      <vt:lpstr>Питання: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маршалла</dc:title>
  <dc:creator>Карина</dc:creator>
  <cp:lastModifiedBy>Карина</cp:lastModifiedBy>
  <cp:revision>13</cp:revision>
  <dcterms:created xsi:type="dcterms:W3CDTF">2013-11-18T17:59:34Z</dcterms:created>
  <dcterms:modified xsi:type="dcterms:W3CDTF">2013-11-18T20:08:01Z</dcterms:modified>
</cp:coreProperties>
</file>