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5" r="55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99992" y="2780928"/>
            <a:ext cx="4464496" cy="1364005"/>
          </a:xfrm>
        </p:spPr>
        <p:txBody>
          <a:bodyPr>
            <a:normAutofit fontScale="85000" lnSpcReduction="10000"/>
            <a:scene3d>
              <a:camera prst="perspectiveLef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Іспанія в 20-30 роках ХХ століття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48018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972" y="260648"/>
            <a:ext cx="6172200" cy="1080120"/>
          </a:xfrm>
        </p:spPr>
        <p:txBody>
          <a:bodyPr>
            <a:normAutofit/>
          </a:bodyPr>
          <a:lstStyle/>
          <a:p>
            <a:r>
              <a:rPr lang="ru-RU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1.Ситуація </a:t>
            </a:r>
            <a:r>
              <a:rPr lang="ru-RU" sz="2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</a:t>
            </a:r>
            <a:r>
              <a:rPr lang="ru-RU" sz="2400" cap="none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Іспанії</a:t>
            </a:r>
            <a:r>
              <a:rPr lang="ru-RU" sz="2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cap="none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після</a:t>
            </a:r>
            <a:r>
              <a:rPr lang="ru-RU" sz="2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cap="none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Першої</a:t>
            </a:r>
            <a:r>
              <a:rPr lang="ru-RU" sz="2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світової</a:t>
            </a:r>
            <a:r>
              <a:rPr lang="ru-RU" sz="2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cap="none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війни</a:t>
            </a:r>
            <a:endParaRPr lang="ru-RU" sz="24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2492896"/>
            <a:ext cx="2880320" cy="395592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Аграрно-промислова Іспанія за рівнем розвитку економіки відставала від розвинених країн. У 1920 р. населення країни становило 20,3 млн. осіб. 57% самодіяльного населення було зайнято в сільському господарстві, 21,9% – У промисловості та 20,81% – у сфері обслуговування.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3648075" cy="4171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99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1340768"/>
            <a:ext cx="2736304" cy="4392488"/>
          </a:xfrm>
        </p:spPr>
        <p:txBody>
          <a:bodyPr>
            <a:normAutofit/>
          </a:bodyPr>
          <a:lstStyle/>
          <a:p>
            <a:r>
              <a:rPr lang="ru-RU" sz="1800" dirty="0"/>
              <a:t> </a:t>
            </a:r>
            <a:r>
              <a:rPr lang="ru-RU" sz="1800" dirty="0" err="1"/>
              <a:t>Області</a:t>
            </a:r>
            <a:r>
              <a:rPr lang="ru-RU" sz="1800" dirty="0"/>
              <a:t> на </a:t>
            </a:r>
            <a:r>
              <a:rPr lang="ru-RU" sz="1800" dirty="0" err="1"/>
              <a:t>півночі</a:t>
            </a:r>
            <a:r>
              <a:rPr lang="ru-RU" sz="1800" dirty="0"/>
              <a:t> – </a:t>
            </a:r>
            <a:r>
              <a:rPr lang="ru-RU" sz="1800" dirty="0" err="1"/>
              <a:t>Каталонія</a:t>
            </a:r>
            <a:r>
              <a:rPr lang="ru-RU" sz="1800" dirty="0"/>
              <a:t>, </a:t>
            </a:r>
            <a:r>
              <a:rPr lang="ru-RU" sz="1800" dirty="0" err="1"/>
              <a:t>Басконія</a:t>
            </a:r>
            <a:r>
              <a:rPr lang="ru-RU" sz="1800" dirty="0"/>
              <a:t> та </a:t>
            </a:r>
            <a:r>
              <a:rPr lang="ru-RU" sz="1800" dirty="0" err="1"/>
              <a:t>Астурія</a:t>
            </a:r>
            <a:r>
              <a:rPr lang="ru-RU" sz="1800" dirty="0"/>
              <a:t> – </a:t>
            </a:r>
            <a:r>
              <a:rPr lang="ru-RU" sz="1800" dirty="0" err="1"/>
              <a:t>були</a:t>
            </a:r>
            <a:r>
              <a:rPr lang="ru-RU" sz="1800" dirty="0"/>
              <a:t> </a:t>
            </a:r>
            <a:r>
              <a:rPr lang="ru-RU" sz="1800" dirty="0" err="1"/>
              <a:t>промисловими</a:t>
            </a:r>
            <a:r>
              <a:rPr lang="ru-RU" sz="1800" dirty="0"/>
              <a:t> центрами В </a:t>
            </a:r>
            <a:r>
              <a:rPr lang="ru-RU" sz="1800" dirty="0" err="1"/>
              <a:t>інших</a:t>
            </a:r>
            <a:r>
              <a:rPr lang="ru-RU" sz="1800" dirty="0"/>
              <a:t> областях </a:t>
            </a:r>
            <a:r>
              <a:rPr lang="ru-RU" sz="1800" dirty="0" err="1"/>
              <a:t>Іспанії</a:t>
            </a:r>
            <a:r>
              <a:rPr lang="ru-RU" sz="1800" dirty="0"/>
              <a:t> </a:t>
            </a:r>
            <a:r>
              <a:rPr lang="ru-RU" sz="1800" dirty="0" err="1"/>
              <a:t>існували</a:t>
            </a:r>
            <a:r>
              <a:rPr lang="ru-RU" sz="1800" dirty="0"/>
              <a:t> </a:t>
            </a:r>
            <a:r>
              <a:rPr lang="ru-RU" sz="1800" dirty="0" err="1"/>
              <a:t>дрібні</a:t>
            </a:r>
            <a:r>
              <a:rPr lang="ru-RU" sz="1800" dirty="0"/>
              <a:t> </a:t>
            </a:r>
            <a:r>
              <a:rPr lang="ru-RU" sz="1800" dirty="0" err="1"/>
              <a:t>підприємства</a:t>
            </a:r>
            <a:r>
              <a:rPr lang="ru-RU" sz="1800" dirty="0"/>
              <a:t>. Два </a:t>
            </a:r>
            <a:r>
              <a:rPr lang="ru-RU" sz="1800" dirty="0" err="1"/>
              <a:t>перші</a:t>
            </a:r>
            <a:r>
              <a:rPr lang="ru-RU" sz="1800" dirty="0"/>
              <a:t> </a:t>
            </a:r>
            <a:r>
              <a:rPr lang="ru-RU" sz="1800" dirty="0" err="1"/>
              <a:t>були</a:t>
            </a:r>
            <a:r>
              <a:rPr lang="ru-RU" sz="1800" dirty="0"/>
              <a:t> </a:t>
            </a:r>
            <a:r>
              <a:rPr lang="ru-RU" sz="1800" dirty="0" err="1"/>
              <a:t>найбільш</a:t>
            </a:r>
            <a:r>
              <a:rPr lang="ru-RU" sz="1800" dirty="0"/>
              <a:t> </a:t>
            </a:r>
            <a:r>
              <a:rPr lang="ru-RU" sz="1800" dirty="0" err="1"/>
              <a:t>промислово</a:t>
            </a:r>
            <a:r>
              <a:rPr lang="ru-RU" sz="1800" dirty="0"/>
              <a:t> </a:t>
            </a:r>
            <a:r>
              <a:rPr lang="ru-RU" sz="1800" dirty="0" err="1"/>
              <a:t>розвиненими</a:t>
            </a:r>
            <a:r>
              <a:rPr lang="ru-RU" sz="1800" dirty="0"/>
              <a:t>, і для них </a:t>
            </a:r>
            <a:r>
              <a:rPr lang="ru-RU" sz="1800" dirty="0" err="1"/>
              <a:t>уся</a:t>
            </a:r>
            <a:r>
              <a:rPr lang="ru-RU" sz="1800" dirty="0"/>
              <a:t> </a:t>
            </a:r>
            <a:r>
              <a:rPr lang="ru-RU" sz="1800" dirty="0" err="1"/>
              <a:t>Іспанія</a:t>
            </a:r>
            <a:r>
              <a:rPr lang="ru-RU" sz="1800" dirty="0"/>
              <a:t> служила ринком </a:t>
            </a:r>
            <a:r>
              <a:rPr lang="ru-RU" sz="1800" dirty="0" err="1"/>
              <a:t>збуту</a:t>
            </a:r>
            <a:r>
              <a:rPr lang="ru-RU" sz="1800" dirty="0"/>
              <a:t> </a:t>
            </a:r>
            <a:r>
              <a:rPr lang="ru-RU" sz="1800" dirty="0" err="1"/>
              <a:t>промислової</a:t>
            </a:r>
            <a:r>
              <a:rPr lang="ru-RU" sz="1800" dirty="0"/>
              <a:t> </a:t>
            </a:r>
            <a:r>
              <a:rPr lang="ru-RU" sz="1800" dirty="0" err="1"/>
              <a:t>продукції</a:t>
            </a:r>
            <a:r>
              <a:rPr lang="ru-RU" sz="1800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80928"/>
            <a:ext cx="5018750" cy="3476625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7647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Для </a:t>
            </a:r>
            <a:r>
              <a:rPr lang="ru-RU" dirty="0" err="1">
                <a:solidFill>
                  <a:srgbClr val="002060"/>
                </a:solidFill>
              </a:rPr>
              <a:t>Іспанії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була</a:t>
            </a:r>
            <a:r>
              <a:rPr lang="ru-RU" dirty="0">
                <a:solidFill>
                  <a:srgbClr val="002060"/>
                </a:solidFill>
              </a:rPr>
              <a:t> характерного </a:t>
            </a:r>
            <a:r>
              <a:rPr lang="ru-RU" dirty="0" err="1">
                <a:solidFill>
                  <a:srgbClr val="002060"/>
                </a:solidFill>
              </a:rPr>
              <a:t>нерівномірність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економічного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розвитку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окремих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районів</a:t>
            </a:r>
            <a:r>
              <a:rPr lang="ru-RU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296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404664"/>
            <a:ext cx="6172200" cy="792088"/>
          </a:xfrm>
        </p:spPr>
        <p:txBody>
          <a:bodyPr>
            <a:normAutofit/>
          </a:bodyPr>
          <a:lstStyle/>
          <a:p>
            <a:r>
              <a:rPr lang="ru-RU" sz="28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2.Диктатура П. де </a:t>
            </a:r>
            <a:r>
              <a:rPr lang="ru-RU" sz="2800" cap="none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Рівери</a:t>
            </a:r>
            <a:r>
              <a:rPr lang="ru-RU" sz="2800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1556792"/>
            <a:ext cx="4158208" cy="342006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</a:t>
            </a:r>
            <a:r>
              <a:rPr lang="ru-RU" sz="1600" dirty="0" err="1" smtClean="0">
                <a:solidFill>
                  <a:srgbClr val="0070C0"/>
                </a:solidFill>
              </a:rPr>
              <a:t>Замість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звичайного</a:t>
            </a:r>
            <a:r>
              <a:rPr lang="ru-RU" sz="1600" dirty="0">
                <a:solidFill>
                  <a:srgbClr val="0070C0"/>
                </a:solidFill>
              </a:rPr>
              <a:t> уряду </a:t>
            </a:r>
            <a:r>
              <a:rPr lang="ru-RU" sz="1600" dirty="0" err="1">
                <a:solidFill>
                  <a:srgbClr val="0070C0"/>
                </a:solidFill>
              </a:rPr>
              <a:t>Прімо</a:t>
            </a:r>
            <a:r>
              <a:rPr lang="ru-RU" sz="1600" dirty="0">
                <a:solidFill>
                  <a:srgbClr val="0070C0"/>
                </a:solidFill>
              </a:rPr>
              <a:t> де </a:t>
            </a:r>
            <a:r>
              <a:rPr lang="ru-RU" sz="1600" dirty="0" err="1">
                <a:solidFill>
                  <a:srgbClr val="0070C0"/>
                </a:solidFill>
              </a:rPr>
              <a:t>Рівера</a:t>
            </a:r>
            <a:r>
              <a:rPr lang="ru-RU" sz="1600" dirty="0">
                <a:solidFill>
                  <a:srgbClr val="0070C0"/>
                </a:solidFill>
              </a:rPr>
              <a:t> створив </a:t>
            </a:r>
            <a:r>
              <a:rPr lang="ru-RU" sz="1600" dirty="0" err="1">
                <a:solidFill>
                  <a:srgbClr val="0070C0"/>
                </a:solidFill>
              </a:rPr>
              <a:t>військову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директорію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dirty="0" err="1">
                <a:solidFill>
                  <a:srgbClr val="0070C0"/>
                </a:solidFill>
              </a:rPr>
              <a:t>що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складалася</a:t>
            </a:r>
            <a:r>
              <a:rPr lang="ru-RU" sz="1600" dirty="0">
                <a:solidFill>
                  <a:srgbClr val="0070C0"/>
                </a:solidFill>
              </a:rPr>
              <a:t> з </a:t>
            </a:r>
            <a:r>
              <a:rPr lang="ru-RU" sz="1600" dirty="0" err="1">
                <a:solidFill>
                  <a:srgbClr val="0070C0"/>
                </a:solidFill>
              </a:rPr>
              <a:t>генералів</a:t>
            </a:r>
            <a:r>
              <a:rPr lang="ru-RU" sz="1600" dirty="0">
                <a:solidFill>
                  <a:srgbClr val="0070C0"/>
                </a:solidFill>
              </a:rPr>
              <a:t> і </a:t>
            </a:r>
            <a:r>
              <a:rPr lang="ru-RU" sz="1600" dirty="0" err="1">
                <a:solidFill>
                  <a:srgbClr val="0070C0"/>
                </a:solidFill>
              </a:rPr>
              <a:t>адміралів</a:t>
            </a:r>
            <a:r>
              <a:rPr lang="ru-RU" sz="1600" dirty="0">
                <a:solidFill>
                  <a:srgbClr val="0070C0"/>
                </a:solidFill>
              </a:rPr>
              <a:t>. </a:t>
            </a:r>
            <a:r>
              <a:rPr lang="ru-RU" sz="1600" dirty="0" err="1">
                <a:solidFill>
                  <a:srgbClr val="0070C0"/>
                </a:solidFill>
              </a:rPr>
              <a:t>Було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оголошено</a:t>
            </a:r>
            <a:r>
              <a:rPr lang="ru-RU" sz="1600" dirty="0">
                <a:solidFill>
                  <a:srgbClr val="0070C0"/>
                </a:solidFill>
              </a:rPr>
              <a:t> стан облоги, </a:t>
            </a:r>
            <a:r>
              <a:rPr lang="ru-RU" sz="1600" dirty="0" err="1">
                <a:solidFill>
                  <a:srgbClr val="0070C0"/>
                </a:solidFill>
              </a:rPr>
              <a:t>скасовано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конституцію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dirty="0" err="1">
                <a:solidFill>
                  <a:srgbClr val="0070C0"/>
                </a:solidFill>
              </a:rPr>
              <a:t>кортеси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розпущено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dirty="0" err="1">
                <a:solidFill>
                  <a:srgbClr val="0070C0"/>
                </a:solidFill>
              </a:rPr>
              <a:t>влада</a:t>
            </a:r>
            <a:r>
              <a:rPr lang="ru-RU" sz="1600" dirty="0">
                <a:solidFill>
                  <a:srgbClr val="0070C0"/>
                </a:solidFill>
              </a:rPr>
              <a:t> на </a:t>
            </a:r>
            <a:r>
              <a:rPr lang="ru-RU" sz="1600" dirty="0" err="1">
                <a:solidFill>
                  <a:srgbClr val="0070C0"/>
                </a:solidFill>
              </a:rPr>
              <a:t>місцях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перейшла</a:t>
            </a:r>
            <a:r>
              <a:rPr lang="ru-RU" sz="1600" dirty="0">
                <a:solidFill>
                  <a:srgbClr val="0070C0"/>
                </a:solidFill>
              </a:rPr>
              <a:t> до </a:t>
            </a:r>
            <a:r>
              <a:rPr lang="ru-RU" sz="1600" dirty="0" err="1">
                <a:solidFill>
                  <a:srgbClr val="0070C0"/>
                </a:solidFill>
              </a:rPr>
              <a:t>військових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губернаторів</a:t>
            </a:r>
            <a:r>
              <a:rPr lang="ru-RU" sz="1600" dirty="0">
                <a:solidFill>
                  <a:srgbClr val="0070C0"/>
                </a:solidFill>
              </a:rPr>
              <a:t>. У </a:t>
            </a:r>
            <a:r>
              <a:rPr lang="ru-RU" sz="1600" dirty="0" err="1">
                <a:solidFill>
                  <a:srgbClr val="0070C0"/>
                </a:solidFill>
              </a:rPr>
              <a:t>маніфесті</a:t>
            </a:r>
            <a:r>
              <a:rPr lang="ru-RU" sz="1600" dirty="0">
                <a:solidFill>
                  <a:srgbClr val="0070C0"/>
                </a:solidFill>
              </a:rPr>
              <a:t> до народу диктатор </a:t>
            </a:r>
            <a:r>
              <a:rPr lang="ru-RU" sz="1600" dirty="0" err="1">
                <a:solidFill>
                  <a:srgbClr val="0070C0"/>
                </a:solidFill>
              </a:rPr>
              <a:t>визнав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dirty="0" err="1">
                <a:solidFill>
                  <a:srgbClr val="0070C0"/>
                </a:solidFill>
              </a:rPr>
              <a:t>що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країна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переживає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глибоку</a:t>
            </a:r>
            <a:r>
              <a:rPr lang="ru-RU" sz="1600" dirty="0">
                <a:solidFill>
                  <a:srgbClr val="0070C0"/>
                </a:solidFill>
              </a:rPr>
              <a:t> кризу, </a:t>
            </a:r>
            <a:r>
              <a:rPr lang="ru-RU" sz="1600" dirty="0" err="1">
                <a:solidFill>
                  <a:srgbClr val="0070C0"/>
                </a:solidFill>
              </a:rPr>
              <a:t>обіцяв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здійснити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докорінні</a:t>
            </a:r>
            <a:r>
              <a:rPr lang="ru-RU" sz="1600" dirty="0">
                <a:solidFill>
                  <a:srgbClr val="0070C0"/>
                </a:solidFill>
              </a:rPr>
              <a:t> </a:t>
            </a:r>
            <a:r>
              <a:rPr lang="ru-RU" sz="1600" dirty="0" err="1">
                <a:solidFill>
                  <a:srgbClr val="0070C0"/>
                </a:solidFill>
              </a:rPr>
              <a:t>перетворення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132856"/>
            <a:ext cx="1933920" cy="28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23728" y="4976856"/>
            <a:ext cx="48965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становища </a:t>
            </a:r>
            <a:r>
              <a:rPr lang="ru-RU" dirty="0" err="1"/>
              <a:t>країни</a:t>
            </a:r>
            <a:r>
              <a:rPr lang="ru-RU" dirty="0"/>
              <a:t> та </a:t>
            </a:r>
            <a:r>
              <a:rPr lang="ru-RU" dirty="0" err="1"/>
              <a:t>неспроможність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постали</a:t>
            </a:r>
            <a:r>
              <a:rPr lang="ru-RU" dirty="0"/>
              <a:t> перед </a:t>
            </a:r>
            <a:r>
              <a:rPr lang="ru-RU" dirty="0" err="1"/>
              <a:t>Іспанією</a:t>
            </a:r>
            <a:r>
              <a:rPr lang="ru-RU" dirty="0"/>
              <a:t>, </a:t>
            </a:r>
            <a:r>
              <a:rPr lang="ru-RU" dirty="0" err="1"/>
              <a:t>призвели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28 </a:t>
            </a:r>
            <a:r>
              <a:rPr lang="ru-RU" dirty="0" err="1"/>
              <a:t>січня</a:t>
            </a:r>
            <a:r>
              <a:rPr lang="ru-RU" dirty="0"/>
              <a:t> 1930 р. диктатор подав у </a:t>
            </a:r>
            <a:r>
              <a:rPr lang="ru-RU" dirty="0" err="1"/>
              <a:t>відставку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71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5472608" cy="457200"/>
          </a:xfrm>
        </p:spPr>
        <p:txBody>
          <a:bodyPr>
            <a:noAutofit/>
          </a:bodyPr>
          <a:lstStyle/>
          <a:p>
            <a:r>
              <a:rPr lang="ru-RU" sz="2800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3.Революція 1931 р.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0" b="5270"/>
          <a:stretch>
            <a:fillRect/>
          </a:stretch>
        </p:blipFill>
        <p:spPr>
          <a:xfrm>
            <a:off x="0" y="0"/>
            <a:ext cx="2786400" cy="3096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43808" y="908720"/>
            <a:ext cx="5904656" cy="2376264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12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квітня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1931 р. в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країні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відбулися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муніципальні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вибори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, на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яких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перемогу одержали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республіканці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. 14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квітня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обурені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юрми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народу почали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захоплювати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муніципалітети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й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самі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проголошувати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республіку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. Король Альфонс </a:t>
            </a:r>
            <a:r>
              <a:rPr lang="es-MX" sz="1800" dirty="0">
                <a:solidFill>
                  <a:schemeClr val="accent4">
                    <a:lumMod val="50000"/>
                  </a:schemeClr>
                </a:solidFill>
              </a:rPr>
              <a:t>XIII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утік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за кордон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Увечері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того ж дня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було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проголошено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республіку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. 15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жовтня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1931 р. уряд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очолив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республіканець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Мануель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Асанья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6408" y="3717032"/>
            <a:ext cx="5897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Обрані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загальним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голосуванням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кортеси</a:t>
            </a:r>
            <a:r>
              <a:rPr lang="ru-RU" dirty="0">
                <a:solidFill>
                  <a:srgbClr val="002060"/>
                </a:solidFill>
              </a:rPr>
              <a:t> та уряд </a:t>
            </a:r>
            <a:r>
              <a:rPr lang="ru-RU" dirty="0" err="1">
                <a:solidFill>
                  <a:srgbClr val="002060"/>
                </a:solidFill>
              </a:rPr>
              <a:t>запровадили</a:t>
            </a:r>
            <a:r>
              <a:rPr lang="ru-RU" dirty="0">
                <a:solidFill>
                  <a:srgbClr val="002060"/>
                </a:solidFill>
              </a:rPr>
              <a:t> низку </a:t>
            </a:r>
            <a:r>
              <a:rPr lang="ru-RU" dirty="0" err="1">
                <a:solidFill>
                  <a:srgbClr val="002060"/>
                </a:solidFill>
              </a:rPr>
              <a:t>демократичних</a:t>
            </a:r>
            <a:r>
              <a:rPr lang="ru-RU" dirty="0">
                <a:solidFill>
                  <a:srgbClr val="002060"/>
                </a:solidFill>
              </a:rPr>
              <a:t> реформ: проголосили свободу слова, </a:t>
            </a:r>
            <a:r>
              <a:rPr lang="ru-RU" dirty="0" err="1">
                <a:solidFill>
                  <a:srgbClr val="002060"/>
                </a:solidFill>
              </a:rPr>
              <a:t>друку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зборів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dirty="0" err="1">
                <a:solidFill>
                  <a:srgbClr val="002060"/>
                </a:solidFill>
              </a:rPr>
              <a:t>церкву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відокремили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від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держави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dirty="0" err="1">
                <a:solidFill>
                  <a:srgbClr val="002060"/>
                </a:solidFill>
              </a:rPr>
              <a:t>розпустили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релігійні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ордени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dirty="0" err="1">
                <a:solidFill>
                  <a:srgbClr val="002060"/>
                </a:solidFill>
              </a:rPr>
              <a:t>надали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автономію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Каталонії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dirty="0" err="1">
                <a:solidFill>
                  <a:srgbClr val="002060"/>
                </a:solidFill>
              </a:rPr>
              <a:t>декретували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помірковану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аграрну</a:t>
            </a:r>
            <a:r>
              <a:rPr lang="ru-RU" dirty="0">
                <a:solidFill>
                  <a:srgbClr val="002060"/>
                </a:solidFill>
              </a:rPr>
              <a:t> реформу.</a:t>
            </a:r>
          </a:p>
        </p:txBody>
      </p:sp>
    </p:spTree>
    <p:extLst>
      <p:ext uri="{BB962C8B-B14F-4D97-AF65-F5344CB8AC3E}">
        <p14:creationId xmlns:p14="http://schemas.microsoft.com/office/powerpoint/2010/main" val="1823342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332656"/>
            <a:ext cx="6172200" cy="792088"/>
          </a:xfrm>
        </p:spPr>
        <p:txBody>
          <a:bodyPr>
            <a:normAutofit/>
          </a:bodyPr>
          <a:lstStyle/>
          <a:p>
            <a:r>
              <a:rPr lang="ru-RU" sz="2800" cap="none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4.Уряд Народного фронту.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581128"/>
            <a:ext cx="5472608" cy="1728192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/>
              <a:t>На початку </a:t>
            </a:r>
            <a:r>
              <a:rPr lang="ru-RU" sz="1600" dirty="0" err="1"/>
              <a:t>січня</a:t>
            </a:r>
            <a:r>
              <a:rPr lang="ru-RU" sz="1600" dirty="0"/>
              <a:t> 1936 р. президент </a:t>
            </a:r>
            <a:r>
              <a:rPr lang="ru-RU" sz="1600" dirty="0" err="1"/>
              <a:t>розпустив</a:t>
            </a:r>
            <a:r>
              <a:rPr lang="ru-RU" sz="1600" dirty="0"/>
              <a:t> </a:t>
            </a:r>
            <a:r>
              <a:rPr lang="ru-RU" sz="1600" dirty="0" err="1"/>
              <a:t>кортеси</a:t>
            </a:r>
            <a:r>
              <a:rPr lang="ru-RU" sz="1600" dirty="0"/>
              <a:t> і </a:t>
            </a:r>
            <a:r>
              <a:rPr lang="ru-RU" sz="1600" dirty="0" err="1"/>
              <a:t>призначив</a:t>
            </a:r>
            <a:r>
              <a:rPr lang="ru-RU" sz="1600" dirty="0"/>
              <a:t> </a:t>
            </a:r>
            <a:r>
              <a:rPr lang="ru-RU" sz="1600" dirty="0" err="1"/>
              <a:t>вибори</a:t>
            </a:r>
            <a:r>
              <a:rPr lang="ru-RU" sz="1600" dirty="0"/>
              <a:t> на 16 лютого 1936 р. 15 </a:t>
            </a:r>
            <a:r>
              <a:rPr lang="ru-RU" sz="1600" dirty="0" err="1"/>
              <a:t>січня</a:t>
            </a:r>
            <a:r>
              <a:rPr lang="ru-RU" sz="1600" dirty="0"/>
              <a:t> </a:t>
            </a:r>
            <a:r>
              <a:rPr lang="ru-RU" sz="1600" dirty="0" err="1"/>
              <a:t>ліві</a:t>
            </a:r>
            <a:r>
              <a:rPr lang="ru-RU" sz="1600" dirty="0"/>
              <a:t> </a:t>
            </a:r>
            <a:r>
              <a:rPr lang="ru-RU" sz="1600" dirty="0" err="1"/>
              <a:t>партії</a:t>
            </a:r>
            <a:r>
              <a:rPr lang="ru-RU" sz="1600" dirty="0"/>
              <a:t> та </a:t>
            </a:r>
            <a:r>
              <a:rPr lang="ru-RU" sz="1600" dirty="0" err="1"/>
              <a:t>профспілки</a:t>
            </a:r>
            <a:r>
              <a:rPr lang="ru-RU" sz="1600" dirty="0"/>
              <a:t> </a:t>
            </a:r>
            <a:r>
              <a:rPr lang="ru-RU" sz="1600" dirty="0" err="1"/>
              <a:t>підписали</a:t>
            </a:r>
            <a:r>
              <a:rPr lang="ru-RU" sz="1600" dirty="0"/>
              <a:t> «</a:t>
            </a:r>
            <a:r>
              <a:rPr lang="ru-RU" sz="1600" dirty="0" err="1"/>
              <a:t>Виборчий</a:t>
            </a:r>
            <a:r>
              <a:rPr lang="ru-RU" sz="1600" dirty="0"/>
              <a:t> пакт», </a:t>
            </a:r>
            <a:r>
              <a:rPr lang="ru-RU" sz="1600" dirty="0" err="1"/>
              <a:t>відомий</a:t>
            </a:r>
            <a:r>
              <a:rPr lang="ru-RU" sz="1600" dirty="0"/>
              <a:t> як «Пакт про </a:t>
            </a:r>
            <a:r>
              <a:rPr lang="ru-RU" sz="1600" dirty="0" err="1"/>
              <a:t>народний</a:t>
            </a:r>
            <a:r>
              <a:rPr lang="ru-RU" sz="1600" dirty="0"/>
              <a:t> фронт». </a:t>
            </a:r>
            <a:endParaRPr lang="ru-RU" sz="1600" dirty="0" smtClean="0"/>
          </a:p>
          <a:p>
            <a:r>
              <a:rPr lang="ru-RU" sz="1600" dirty="0" smtClean="0"/>
              <a:t>На </a:t>
            </a:r>
            <a:r>
              <a:rPr lang="ru-RU" sz="1600" dirty="0" err="1"/>
              <a:t>виборах</a:t>
            </a:r>
            <a:r>
              <a:rPr lang="ru-RU" sz="1600" dirty="0"/>
              <a:t> 16 лютого 1936 р. </a:t>
            </a:r>
            <a:r>
              <a:rPr lang="ru-RU" sz="1600" dirty="0" err="1"/>
              <a:t>Народний</a:t>
            </a:r>
            <a:r>
              <a:rPr lang="ru-RU" sz="1600" dirty="0"/>
              <a:t> фронт </a:t>
            </a:r>
            <a:r>
              <a:rPr lang="ru-RU" sz="1600" dirty="0" err="1"/>
              <a:t>здобув</a:t>
            </a:r>
            <a:r>
              <a:rPr lang="ru-RU" sz="1600" dirty="0"/>
              <a:t> перемогу.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988988" cy="25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748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556792"/>
            <a:ext cx="6172200" cy="2053590"/>
          </a:xfrm>
        </p:spPr>
        <p:txBody>
          <a:bodyPr>
            <a:normAutofit fontScale="90000"/>
          </a:bodyPr>
          <a:lstStyle/>
          <a:p>
            <a:r>
              <a:rPr lang="ru-RU" sz="2400" dirty="0" err="1"/>
              <a:t>Правоцентристський</a:t>
            </a:r>
            <a:r>
              <a:rPr lang="ru-RU" sz="2400" dirty="0"/>
              <a:t> уряд заступив уряд </a:t>
            </a:r>
            <a:r>
              <a:rPr lang="ru-RU" sz="2400" dirty="0" err="1"/>
              <a:t>лівих</a:t>
            </a:r>
            <a:r>
              <a:rPr lang="ru-RU" sz="2400" dirty="0"/>
              <a:t> </a:t>
            </a:r>
            <a:r>
              <a:rPr lang="ru-RU" sz="2400" dirty="0" err="1"/>
              <a:t>республіканців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спирався</a:t>
            </a:r>
            <a:r>
              <a:rPr lang="ru-RU" sz="2400" dirty="0"/>
              <a:t> на </a:t>
            </a:r>
            <a:r>
              <a:rPr lang="ru-RU" sz="2400" dirty="0" err="1"/>
              <a:t>Народний</a:t>
            </a:r>
            <a:r>
              <a:rPr lang="ru-RU" sz="2400" dirty="0"/>
              <a:t> фронт. </a:t>
            </a:r>
            <a:r>
              <a:rPr lang="ru-RU" sz="2400" dirty="0" err="1"/>
              <a:t>Програма</a:t>
            </a:r>
            <a:r>
              <a:rPr lang="ru-RU" sz="2400" dirty="0"/>
              <a:t> Народного фронту </a:t>
            </a:r>
            <a:r>
              <a:rPr lang="ru-RU" sz="2400" dirty="0" err="1"/>
              <a:t>здійснювалася</a:t>
            </a:r>
            <a:r>
              <a:rPr lang="ru-RU" sz="2400" dirty="0"/>
              <a:t> </a:t>
            </a:r>
            <a:r>
              <a:rPr lang="ru-RU" sz="2400" dirty="0" err="1"/>
              <a:t>вкрай</a:t>
            </a:r>
            <a:r>
              <a:rPr lang="ru-RU" sz="2400" dirty="0"/>
              <a:t> </a:t>
            </a:r>
            <a:r>
              <a:rPr lang="ru-RU" sz="2400" dirty="0" err="1"/>
              <a:t>повільно</a:t>
            </a:r>
            <a:r>
              <a:rPr lang="ru-RU" sz="2400" dirty="0"/>
              <a:t>: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випущено</a:t>
            </a:r>
            <a:r>
              <a:rPr lang="ru-RU" sz="2400" dirty="0"/>
              <a:t> </a:t>
            </a:r>
            <a:r>
              <a:rPr lang="ru-RU" sz="2400" dirty="0" err="1"/>
              <a:t>політичних</a:t>
            </a:r>
            <a:r>
              <a:rPr lang="ru-RU" sz="2400" dirty="0"/>
              <a:t> </a:t>
            </a:r>
            <a:r>
              <a:rPr lang="ru-RU" sz="2400" dirty="0" err="1"/>
              <a:t>в’язнів</a:t>
            </a:r>
            <a:r>
              <a:rPr lang="ru-RU" sz="2400" dirty="0"/>
              <a:t>, </a:t>
            </a:r>
            <a:r>
              <a:rPr lang="ru-RU" sz="2400" dirty="0" err="1"/>
              <a:t>трохи</a:t>
            </a:r>
            <a:r>
              <a:rPr lang="ru-RU" sz="2400" dirty="0"/>
              <a:t> </a:t>
            </a:r>
            <a:r>
              <a:rPr lang="ru-RU" sz="2400" dirty="0" err="1"/>
              <a:t>підвищилася</a:t>
            </a:r>
            <a:r>
              <a:rPr lang="ru-RU" sz="2400" dirty="0"/>
              <a:t> </a:t>
            </a:r>
            <a:r>
              <a:rPr lang="ru-RU" sz="2400" dirty="0" err="1"/>
              <a:t>платня</a:t>
            </a:r>
            <a:r>
              <a:rPr lang="ru-RU" sz="2400" dirty="0"/>
              <a:t> </a:t>
            </a:r>
            <a:r>
              <a:rPr lang="ru-RU" sz="2400" dirty="0" err="1"/>
              <a:t>робітникам</a:t>
            </a:r>
            <a:r>
              <a:rPr lang="ru-RU" sz="2400" dirty="0"/>
              <a:t>, </a:t>
            </a:r>
            <a:r>
              <a:rPr lang="ru-RU" sz="2400" dirty="0" err="1"/>
              <a:t>відновилося</a:t>
            </a:r>
            <a:r>
              <a:rPr lang="ru-RU" sz="2400" dirty="0"/>
              <a:t>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аграрної</a:t>
            </a:r>
            <a:r>
              <a:rPr lang="ru-RU" sz="2400" dirty="0"/>
              <a:t> </a:t>
            </a:r>
            <a:r>
              <a:rPr lang="ru-RU" sz="2400" dirty="0" err="1"/>
              <a:t>реформи</a:t>
            </a:r>
            <a:r>
              <a:rPr lang="ru-RU" sz="2400" dirty="0"/>
              <a:t>. На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перетворення</a:t>
            </a:r>
            <a:r>
              <a:rPr lang="ru-RU" sz="2400" dirty="0"/>
              <a:t> </a:t>
            </a:r>
            <a:r>
              <a:rPr lang="ru-RU" sz="2400" dirty="0" err="1"/>
              <a:t>припинилися</a:t>
            </a:r>
            <a:r>
              <a:rPr lang="ru-RU" sz="2400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5736" y="3717032"/>
            <a:ext cx="6172200" cy="2232670"/>
          </a:xfrm>
        </p:spPr>
        <p:txBody>
          <a:bodyPr>
            <a:noAutofit/>
          </a:bodyPr>
          <a:lstStyle/>
          <a:p>
            <a:r>
              <a:rPr lang="ru-RU" sz="2400" dirty="0"/>
              <a:t>Тим часом вороги </a:t>
            </a:r>
            <a:r>
              <a:rPr lang="ru-RU" sz="2400" dirty="0" err="1"/>
              <a:t>республіканської</a:t>
            </a:r>
            <a:r>
              <a:rPr lang="ru-RU" sz="2400" dirty="0"/>
              <a:t> </a:t>
            </a:r>
            <a:r>
              <a:rPr lang="ru-RU" sz="2400" dirty="0" err="1"/>
              <a:t>Іспанії</a:t>
            </a:r>
            <a:r>
              <a:rPr lang="ru-RU" sz="2400" dirty="0"/>
              <a:t> </a:t>
            </a:r>
            <a:r>
              <a:rPr lang="ru-RU" sz="2400" dirty="0" err="1"/>
              <a:t>дійшли</a:t>
            </a:r>
            <a:r>
              <a:rPr lang="ru-RU" sz="2400" dirty="0"/>
              <a:t> </a:t>
            </a:r>
            <a:r>
              <a:rPr lang="ru-RU" sz="2400" dirty="0" err="1"/>
              <a:t>висновку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республіку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знищити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військового</a:t>
            </a:r>
            <a:r>
              <a:rPr lang="ru-RU" sz="2400" dirty="0"/>
              <a:t> </a:t>
            </a:r>
            <a:r>
              <a:rPr lang="ru-RU" sz="2400" dirty="0" err="1"/>
              <a:t>заколоту</a:t>
            </a:r>
            <a:r>
              <a:rPr lang="ru-RU" sz="2400" dirty="0"/>
              <a:t>, й почали </a:t>
            </a:r>
            <a:r>
              <a:rPr lang="ru-RU" sz="2400" dirty="0" err="1"/>
              <a:t>наполегливо</a:t>
            </a:r>
            <a:r>
              <a:rPr lang="ru-RU" sz="2400" dirty="0"/>
              <a:t> </a:t>
            </a:r>
            <a:r>
              <a:rPr lang="ru-RU" sz="2400" dirty="0" err="1"/>
              <a:t>готуватися</a:t>
            </a:r>
            <a:r>
              <a:rPr lang="ru-RU" sz="2400" dirty="0"/>
              <a:t> до </a:t>
            </a:r>
            <a:r>
              <a:rPr lang="ru-RU" sz="2400" dirty="0" err="1"/>
              <a:t>громадянської</a:t>
            </a:r>
            <a:r>
              <a:rPr lang="ru-RU" sz="2400" dirty="0"/>
              <a:t> </a:t>
            </a:r>
            <a:r>
              <a:rPr lang="ru-RU" sz="2400" dirty="0" err="1"/>
              <a:t>війни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014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419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1.Ситуація в Іспанії після Першої світової війни</vt:lpstr>
      <vt:lpstr> Області на півночі – Каталонія, Басконія та Астурія – були промисловими центрами В інших областях Іспанії існували дрібні підприємства. Два перші були найбільш промислово розвиненими, і для них уся Іспанія служила ринком збуту промислової продукції.</vt:lpstr>
      <vt:lpstr>2.Диктатура П. де Рівери.</vt:lpstr>
      <vt:lpstr>3.Революція 1931 р.</vt:lpstr>
      <vt:lpstr>4.Уряд Народного фронту.</vt:lpstr>
      <vt:lpstr>Правоцентристський уряд заступив уряд лівих республіканців, що спирався на Народний фронт. Програма Народного фронту здійснювалася вкрай повільно: було випущено політичних в’язнів, трохи підвищилася платня робітникам, відновилося проведення аграрної реформи. На цьому перетворення припинилися.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Артур</dc:creator>
  <cp:lastModifiedBy>Артур</cp:lastModifiedBy>
  <cp:revision>4</cp:revision>
  <dcterms:created xsi:type="dcterms:W3CDTF">2013-12-23T14:16:56Z</dcterms:created>
  <dcterms:modified xsi:type="dcterms:W3CDTF">2013-12-23T15:06:52Z</dcterms:modified>
</cp:coreProperties>
</file>