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9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0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0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1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0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8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9DC13-2392-43DC-ACE5-53FFA717F9D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049B-A735-4846-95B0-9FA23D09C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6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/index.php?title=%D0%A1%D1%82%D0%B5%D1%84%D0%B0%D0%BD_%D0%9C%D0%BE%D1%81%D1%81%D0%BE%D1%80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6%D0%BE%D0%B2%D1%82%D0%B5%D0%BD%D1%8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46" TargetMode="External"/><Relationship Id="rId5" Type="http://schemas.openxmlformats.org/officeDocument/2006/relationships/hyperlink" Target="http://uk.wikipedia.org/wiki/%D0%A1%D0%B5%D1%80%D0%BF%D0%B5%D0%BD%D1%8C" TargetMode="External"/><Relationship Id="rId4" Type="http://schemas.openxmlformats.org/officeDocument/2006/relationships/hyperlink" Target="http://uk.wikipedia.org/wiki/194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4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iki/%D0%A0%D1%8F%D1%88%D1%96%D0%B2%D1%81%D1%8C%D0%BA%D0%B5_%D0%B2%D0%BE%D1%94%D0%B2%D0%BE%D0%B4%D1%81%D1%82%D0%B2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world.ru/lessons/233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8"/>
            <a:ext cx="9144000" cy="6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16836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ОПЕРАЦІЯ «ВІСЛА»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oldtimewallpapers.com/wallpapers/201211/135333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628">
            <a:off x="337047" y="2215359"/>
            <a:ext cx="3157479" cy="197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3.gstatic.com/images?q=tbn:ANd9GcQvzqI4hhITRJE2yyT0pdow2lHPVMx_M6yKH2O9wUVwls9PtMdV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60" y="4529157"/>
            <a:ext cx="410102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latled.lv/assets/images/karogi/flag_polan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5237">
            <a:off x="5743905" y="1849659"/>
            <a:ext cx="3289550" cy="219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14 лютого</a:t>
            </a:r>
            <a:r>
              <a:rPr lang="ru-RU" dirty="0"/>
              <a:t> — </a:t>
            </a:r>
            <a:r>
              <a:rPr lang="ru-RU" dirty="0" err="1" smtClean="0"/>
              <a:t>новоторгський</a:t>
            </a:r>
            <a:r>
              <a:rPr lang="ru-RU" dirty="0"/>
              <a:t> </a:t>
            </a:r>
            <a:r>
              <a:rPr lang="ru-RU" dirty="0" smtClean="0"/>
              <a:t>староста</a:t>
            </a:r>
            <a:r>
              <a:rPr lang="ru-RU" dirty="0"/>
              <a:t> </a:t>
            </a:r>
            <a:r>
              <a:rPr lang="ru-RU" dirty="0" err="1"/>
              <a:t>Лєх</a:t>
            </a:r>
            <a:r>
              <a:rPr lang="ru-RU" dirty="0"/>
              <a:t> Лея </a:t>
            </a:r>
            <a:r>
              <a:rPr lang="ru-RU" dirty="0" err="1"/>
              <a:t>звертається</a:t>
            </a:r>
            <a:r>
              <a:rPr lang="ru-RU" dirty="0"/>
              <a:t> до </a:t>
            </a:r>
            <a:r>
              <a:rPr lang="ru-RU" dirty="0" err="1" smtClean="0"/>
              <a:t>краківського</a:t>
            </a:r>
            <a:r>
              <a:rPr lang="ru-RU" dirty="0" smtClean="0"/>
              <a:t> </a:t>
            </a:r>
            <a:r>
              <a:rPr lang="ru-RU" dirty="0" err="1" smtClean="0"/>
              <a:t>воєводи</a:t>
            </a:r>
            <a:r>
              <a:rPr lang="ru-RU" dirty="0"/>
              <a:t> 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виселити</a:t>
            </a:r>
            <a:r>
              <a:rPr lang="ru-RU" dirty="0"/>
              <a:t> </a:t>
            </a:r>
            <a:r>
              <a:rPr lang="ru-RU" dirty="0" err="1" smtClean="0"/>
              <a:t>лемків</a:t>
            </a:r>
            <a:endParaRPr lang="ru-RU" dirty="0" smtClean="0"/>
          </a:p>
          <a:p>
            <a:endParaRPr lang="ru-RU" dirty="0"/>
          </a:p>
          <a:p>
            <a:r>
              <a:rPr lang="uk-UA" sz="3300" b="1" dirty="0" smtClean="0">
                <a:solidFill>
                  <a:srgbClr val="00B050"/>
                </a:solidFill>
              </a:rPr>
              <a:t>20 лютого</a:t>
            </a:r>
            <a:r>
              <a:rPr lang="ru-RU" sz="3300" b="1" dirty="0">
                <a:solidFill>
                  <a:srgbClr val="00B050"/>
                </a:solidFill>
              </a:rPr>
              <a:t> </a:t>
            </a:r>
            <a:r>
              <a:rPr lang="uk-UA" dirty="0"/>
              <a:t>— заступник начальника Генерального штабу</a:t>
            </a:r>
            <a:r>
              <a:rPr lang="ru-RU" dirty="0"/>
              <a:t> </a:t>
            </a:r>
            <a:r>
              <a:rPr lang="uk-UA" dirty="0" smtClean="0"/>
              <a:t>Польського війська</a:t>
            </a:r>
            <a:r>
              <a:rPr lang="ru-RU" dirty="0"/>
              <a:t> </a:t>
            </a:r>
            <a:r>
              <a:rPr lang="uk-UA" dirty="0" smtClean="0"/>
              <a:t>генерал Стефан</a:t>
            </a:r>
            <a:r>
              <a:rPr lang="uk-UA" dirty="0" smtClean="0">
                <a:hlinkClick r:id="rId4" tooltip="Стефан Моссор (ще не написана)"/>
              </a:rPr>
              <a:t> </a:t>
            </a:r>
            <a:r>
              <a:rPr lang="uk-UA" dirty="0" err="1" smtClean="0"/>
              <a:t>Моссор</a:t>
            </a:r>
            <a:r>
              <a:rPr lang="ru-RU" dirty="0"/>
              <a:t> </a:t>
            </a:r>
            <a:r>
              <a:rPr lang="uk-UA" dirty="0"/>
              <a:t>у звіті міністру національної оборони і голові Державної комісії безпеки представляє список українців з 12 повітів </a:t>
            </a:r>
            <a:r>
              <a:rPr lang="uk-UA" dirty="0" err="1"/>
              <a:t>Ряшівського</a:t>
            </a:r>
            <a:r>
              <a:rPr lang="uk-UA" dirty="0"/>
              <a:t> воєводства і проект їх виселення</a:t>
            </a:r>
            <a:r>
              <a:rPr lang="uk-UA" dirty="0" smtClean="0"/>
              <a:t>.</a:t>
            </a:r>
          </a:p>
          <a:p>
            <a:endParaRPr lang="ru-RU" dirty="0"/>
          </a:p>
          <a:p>
            <a:r>
              <a:rPr lang="ru-RU" sz="3300" b="1" dirty="0">
                <a:solidFill>
                  <a:srgbClr val="0070C0"/>
                </a:solidFill>
              </a:rPr>
              <a:t>25 лютого</a:t>
            </a:r>
            <a:r>
              <a:rPr lang="ru-RU" dirty="0"/>
              <a:t> — голова </a:t>
            </a:r>
            <a:r>
              <a:rPr lang="ru-RU" dirty="0" err="1"/>
              <a:t>Воєводської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в </a:t>
            </a:r>
            <a:r>
              <a:rPr lang="ru-RU" dirty="0" err="1" smtClean="0"/>
              <a:t>Ряшеві</a:t>
            </a:r>
            <a:r>
              <a:rPr lang="ru-RU" dirty="0" smtClean="0"/>
              <a:t> полковник</a:t>
            </a:r>
            <a:r>
              <a:rPr lang="ru-RU" dirty="0"/>
              <a:t> </a:t>
            </a:r>
            <a:r>
              <a:rPr lang="ru-RU" dirty="0" err="1"/>
              <a:t>Вєлічко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виселити</a:t>
            </a:r>
            <a:r>
              <a:rPr lang="ru-RU" dirty="0"/>
              <a:t> </a:t>
            </a:r>
            <a:r>
              <a:rPr lang="ru-RU" dirty="0" err="1" smtClean="0"/>
              <a:t>українців</a:t>
            </a:r>
            <a:endParaRPr lang="ru-RU" dirty="0" smtClean="0"/>
          </a:p>
          <a:p>
            <a:endParaRPr lang="ru-RU" dirty="0"/>
          </a:p>
          <a:p>
            <a:r>
              <a:rPr lang="ru-RU" sz="3300" b="1" dirty="0">
                <a:solidFill>
                  <a:srgbClr val="00B050"/>
                </a:solidFill>
              </a:rPr>
              <a:t>6 </a:t>
            </a:r>
            <a:r>
              <a:rPr lang="ru-RU" sz="3300" b="1" dirty="0" err="1">
                <a:solidFill>
                  <a:srgbClr val="00B050"/>
                </a:solidFill>
              </a:rPr>
              <a:t>березня</a:t>
            </a:r>
            <a:r>
              <a:rPr lang="ru-RU" dirty="0"/>
              <a:t> — з </a:t>
            </a:r>
            <a:r>
              <a:rPr lang="ru-RU" dirty="0" err="1"/>
              <a:t>пропозицією</a:t>
            </a:r>
            <a:r>
              <a:rPr lang="ru-RU" dirty="0"/>
              <a:t> </a:t>
            </a:r>
            <a:r>
              <a:rPr lang="ru-RU" dirty="0" err="1"/>
              <a:t>виселення</a:t>
            </a:r>
            <a:r>
              <a:rPr lang="ru-RU" dirty="0"/>
              <a:t> </a:t>
            </a:r>
            <a:r>
              <a:rPr lang="ru-RU" dirty="0" err="1" smtClean="0"/>
              <a:t>лемків</a:t>
            </a:r>
            <a:r>
              <a:rPr lang="ru-RU" dirty="0"/>
              <a:t> </a:t>
            </a:r>
            <a:r>
              <a:rPr lang="ru-RU" dirty="0" err="1"/>
              <a:t>виступає</a:t>
            </a:r>
            <a:r>
              <a:rPr lang="ru-RU" dirty="0"/>
              <a:t> до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командир </a:t>
            </a:r>
            <a:r>
              <a:rPr lang="ru-RU" dirty="0" err="1"/>
              <a:t>Краківської</a:t>
            </a:r>
            <a:r>
              <a:rPr lang="ru-RU" dirty="0"/>
              <a:t> округи ген. </a:t>
            </a:r>
            <a:r>
              <a:rPr lang="ru-RU" dirty="0" err="1" smtClean="0"/>
              <a:t>Вєнцковський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sz="3300" b="1" dirty="0">
                <a:solidFill>
                  <a:schemeClr val="accent2">
                    <a:lumMod val="75000"/>
                  </a:schemeClr>
                </a:solidFill>
              </a:rPr>
              <a:t>27 </a:t>
            </a:r>
            <a:r>
              <a:rPr lang="ru-RU" sz="3300" b="1" dirty="0" err="1">
                <a:solidFill>
                  <a:schemeClr val="accent2">
                    <a:lumMod val="75000"/>
                  </a:schemeClr>
                </a:solidFill>
              </a:rPr>
              <a:t>березня</a:t>
            </a:r>
            <a:r>
              <a:rPr lang="ru-RU" sz="33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/>
              <a:t>— на </a:t>
            </a:r>
            <a:r>
              <a:rPr lang="ru-RU" dirty="0" err="1"/>
              <a:t>засіданні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обговорено </a:t>
            </a:r>
            <a:r>
              <a:rPr lang="ru-RU" dirty="0" err="1"/>
              <a:t>пропозицію</a:t>
            </a:r>
            <a:r>
              <a:rPr lang="ru-RU" dirty="0"/>
              <a:t> </a:t>
            </a:r>
            <a:r>
              <a:rPr lang="ru-RU" dirty="0" err="1"/>
              <a:t>виселення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448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ook.com.ua/pic/201209/1440x900/look.com.ua-17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4401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ru-RU" sz="6000" b="1" dirty="0" err="1"/>
              <a:t>Формальний</a:t>
            </a:r>
            <a:r>
              <a:rPr lang="ru-RU" sz="6000" b="1" dirty="0"/>
              <a:t> </a:t>
            </a:r>
            <a:r>
              <a:rPr lang="ru-RU" sz="6000" b="1" dirty="0" err="1"/>
              <a:t>привід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7096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363223"/>
            <a:ext cx="4402832" cy="381642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chemeClr val="tx1"/>
                </a:solidFill>
              </a:rPr>
              <a:t>загибель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28.03.1947</a:t>
            </a:r>
            <a:r>
              <a:rPr lang="ru-RU" dirty="0">
                <a:solidFill>
                  <a:schemeClr val="tx1"/>
                </a:solidFill>
              </a:rPr>
              <a:t> в </a:t>
            </a:r>
            <a:r>
              <a:rPr lang="ru-RU" dirty="0" err="1">
                <a:solidFill>
                  <a:schemeClr val="tx1"/>
                </a:solidFill>
              </a:rPr>
              <a:t>районі</a:t>
            </a:r>
            <a:r>
              <a:rPr lang="ru-RU" dirty="0">
                <a:solidFill>
                  <a:schemeClr val="tx1"/>
                </a:solidFill>
              </a:rPr>
              <a:t> с. </a:t>
            </a:r>
            <a:r>
              <a:rPr lang="ru-RU" dirty="0" smtClean="0">
                <a:solidFill>
                  <a:schemeClr val="tx1"/>
                </a:solidFill>
              </a:rPr>
              <a:t>Яблоньки </a:t>
            </a:r>
            <a:r>
              <a:rPr lang="ru-RU" dirty="0">
                <a:solidFill>
                  <a:schemeClr val="tx1"/>
                </a:solidFill>
              </a:rPr>
              <a:t>у бою з </a:t>
            </a:r>
            <a:r>
              <a:rPr lang="ru-RU" dirty="0" err="1">
                <a:solidFill>
                  <a:schemeClr val="tx1"/>
                </a:solidFill>
              </a:rPr>
              <a:t>відділом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УПА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заступника </a:t>
            </a:r>
            <a:r>
              <a:rPr lang="ru-RU" dirty="0" err="1">
                <a:solidFill>
                  <a:schemeClr val="tx1"/>
                </a:solidFill>
              </a:rPr>
              <a:t>міністра</a:t>
            </a:r>
            <a:r>
              <a:rPr lang="ru-RU" dirty="0">
                <a:solidFill>
                  <a:schemeClr val="tx1"/>
                </a:solidFill>
              </a:rPr>
              <a:t> оборони </a:t>
            </a:r>
            <a:r>
              <a:rPr lang="ru-RU" dirty="0" err="1">
                <a:solidFill>
                  <a:schemeClr val="tx1"/>
                </a:solidFill>
              </a:rPr>
              <a:t>Польщі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генералаК.Свєрчевського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upload.wikimedia.org/wikipedia/commons/7/72/Swierczewski_Spychalski_Zymierski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" y="260648"/>
            <a:ext cx="3456384" cy="602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0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68660"/>
            <a:ext cx="9036496" cy="1260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</a:t>
            </a: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березня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постанова </a:t>
            </a: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Політбюро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ЦК ПРП: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92896"/>
            <a:ext cx="6840760" cy="34563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/>
              <a:t>«В рамках </a:t>
            </a:r>
            <a:r>
              <a:rPr lang="ru-RU" sz="2800" i="1" dirty="0" err="1"/>
              <a:t>репресивної</a:t>
            </a:r>
            <a:r>
              <a:rPr lang="ru-RU" sz="2800" i="1" dirty="0"/>
              <a:t> </a:t>
            </a:r>
            <a:r>
              <a:rPr lang="ru-RU" sz="2800" i="1" dirty="0" err="1"/>
              <a:t>акції</a:t>
            </a:r>
            <a:r>
              <a:rPr lang="ru-RU" sz="2800" i="1" dirty="0"/>
              <a:t> </a:t>
            </a:r>
            <a:r>
              <a:rPr lang="ru-RU" sz="2800" i="1" dirty="0" err="1"/>
              <a:t>щодо</a:t>
            </a:r>
            <a:r>
              <a:rPr lang="ru-RU" sz="2800" i="1" dirty="0"/>
              <a:t> </a:t>
            </a:r>
            <a:r>
              <a:rPr lang="ru-RU" sz="2800" i="1" dirty="0" err="1"/>
              <a:t>українського</a:t>
            </a:r>
            <a:r>
              <a:rPr lang="ru-RU" sz="2800" i="1" dirty="0"/>
              <a:t> народу постановлено: 1. </a:t>
            </a:r>
            <a:r>
              <a:rPr lang="ru-RU" sz="2800" i="1" dirty="0" err="1"/>
              <a:t>Швидкими</a:t>
            </a:r>
            <a:r>
              <a:rPr lang="ru-RU" sz="2800" i="1" dirty="0"/>
              <a:t> темпами </a:t>
            </a:r>
            <a:r>
              <a:rPr lang="ru-RU" sz="2800" i="1" dirty="0" err="1"/>
              <a:t>переселити</a:t>
            </a:r>
            <a:r>
              <a:rPr lang="ru-RU" sz="2800" i="1" dirty="0"/>
              <a:t> </a:t>
            </a:r>
            <a:r>
              <a:rPr lang="ru-RU" sz="2800" i="1" dirty="0" err="1"/>
              <a:t>українців</a:t>
            </a:r>
            <a:r>
              <a:rPr lang="ru-RU" sz="2800" i="1" dirty="0"/>
              <a:t> і </a:t>
            </a:r>
            <a:r>
              <a:rPr lang="ru-RU" sz="2800" i="1" dirty="0" err="1"/>
              <a:t>змішані</a:t>
            </a:r>
            <a:r>
              <a:rPr lang="ru-RU" sz="2800" i="1" dirty="0"/>
              <a:t> </a:t>
            </a:r>
            <a:r>
              <a:rPr lang="ru-RU" sz="2800" i="1" dirty="0" err="1"/>
              <a:t>родини</a:t>
            </a:r>
            <a:r>
              <a:rPr lang="ru-RU" sz="2800" i="1" dirty="0"/>
              <a:t> на </a:t>
            </a:r>
            <a:r>
              <a:rPr lang="ru-RU" sz="2800" i="1" dirty="0" err="1"/>
              <a:t>повернені</a:t>
            </a:r>
            <a:r>
              <a:rPr lang="ru-RU" sz="2800" i="1" dirty="0"/>
              <a:t> </a:t>
            </a:r>
            <a:r>
              <a:rPr lang="ru-RU" sz="2800" i="1" dirty="0" err="1"/>
              <a:t>території</a:t>
            </a:r>
            <a:r>
              <a:rPr lang="ru-RU" sz="2800" i="1" dirty="0"/>
              <a:t> (</a:t>
            </a:r>
            <a:r>
              <a:rPr lang="ru-RU" sz="2800" i="1" dirty="0" err="1"/>
              <a:t>передусім</a:t>
            </a:r>
            <a:r>
              <a:rPr lang="ru-RU" sz="2800" i="1" dirty="0"/>
              <a:t> </a:t>
            </a:r>
            <a:r>
              <a:rPr lang="ru-RU" sz="2800" i="1" dirty="0" err="1"/>
              <a:t>північну</a:t>
            </a:r>
            <a:r>
              <a:rPr lang="ru-RU" sz="2800" i="1" dirty="0"/>
              <a:t> </a:t>
            </a:r>
            <a:r>
              <a:rPr lang="ru-RU" sz="2800" i="1" dirty="0" err="1"/>
              <a:t>Пруссію</a:t>
            </a:r>
            <a:r>
              <a:rPr lang="ru-RU" sz="2800" i="1" dirty="0"/>
              <a:t>), не </a:t>
            </a:r>
            <a:r>
              <a:rPr lang="ru-RU" sz="2800" i="1" dirty="0" err="1"/>
              <a:t>утворюуючи</a:t>
            </a:r>
            <a:r>
              <a:rPr lang="ru-RU" sz="2800" i="1" dirty="0"/>
              <a:t> </a:t>
            </a:r>
            <a:r>
              <a:rPr lang="ru-RU" sz="2800" i="1" dirty="0" err="1"/>
              <a:t>компактних</a:t>
            </a:r>
            <a:r>
              <a:rPr lang="ru-RU" sz="2800" i="1" dirty="0"/>
              <a:t> </a:t>
            </a:r>
            <a:r>
              <a:rPr lang="ru-RU" sz="2800" i="1" dirty="0" err="1"/>
              <a:t>груп</a:t>
            </a:r>
            <a:r>
              <a:rPr lang="ru-RU" sz="2800" i="1" dirty="0"/>
              <a:t> і не </a:t>
            </a:r>
            <a:r>
              <a:rPr lang="ru-RU" sz="2800" i="1" dirty="0" err="1"/>
              <a:t>ближче</a:t>
            </a:r>
            <a:r>
              <a:rPr lang="ru-RU" sz="2800" i="1" dirty="0"/>
              <a:t>, </a:t>
            </a:r>
            <a:r>
              <a:rPr lang="ru-RU" sz="2800" i="1" dirty="0" err="1"/>
              <a:t>ніж</a:t>
            </a:r>
            <a:r>
              <a:rPr lang="ru-RU" sz="2800" i="1" dirty="0"/>
              <a:t> 100 км </a:t>
            </a:r>
            <a:r>
              <a:rPr lang="ru-RU" sz="2800" i="1" dirty="0" err="1"/>
              <a:t>від</a:t>
            </a:r>
            <a:r>
              <a:rPr lang="ru-RU" sz="2800" i="1" dirty="0"/>
              <a:t> кордону»</a:t>
            </a:r>
            <a:endParaRPr lang="ru-RU" sz="2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12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Депортаційні</a:t>
            </a:r>
            <a:r>
              <a:rPr lang="ru-RU" b="1" dirty="0">
                <a:solidFill>
                  <a:srgbClr val="7030A0"/>
                </a:solidFill>
              </a:rPr>
              <a:t> заходи проходили в три </a:t>
            </a:r>
            <a:r>
              <a:rPr lang="ru-RU" b="1" dirty="0" err="1">
                <a:solidFill>
                  <a:srgbClr val="7030A0"/>
                </a:solidFill>
              </a:rPr>
              <a:t>етапи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916832"/>
            <a:ext cx="82809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1) з </a:t>
            </a:r>
            <a:r>
              <a:rPr lang="ru-RU" b="1" i="1" dirty="0" smtClean="0">
                <a:solidFill>
                  <a:schemeClr val="tx1"/>
                </a:solidFill>
              </a:rPr>
              <a:t>28.04.1947</a:t>
            </a:r>
            <a:r>
              <a:rPr lang="ru-RU" b="1" i="1" dirty="0">
                <a:solidFill>
                  <a:schemeClr val="tx1"/>
                </a:solidFill>
              </a:rPr>
              <a:t> до </a:t>
            </a:r>
            <a:r>
              <a:rPr lang="ru-RU" b="1" i="1" dirty="0" smtClean="0">
                <a:solidFill>
                  <a:schemeClr val="tx1"/>
                </a:solidFill>
              </a:rPr>
              <a:t>15.06.1947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ru-RU" b="1" i="1" dirty="0" err="1">
                <a:solidFill>
                  <a:schemeClr val="tx1"/>
                </a:solidFill>
              </a:rPr>
              <a:t>виселялись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українці</a:t>
            </a:r>
            <a:r>
              <a:rPr lang="ru-RU" b="1" i="1" dirty="0">
                <a:solidFill>
                  <a:schemeClr val="tx1"/>
                </a:solidFill>
              </a:rPr>
              <a:t> з </a:t>
            </a:r>
            <a:r>
              <a:rPr lang="ru-RU" b="1" i="1" dirty="0" err="1">
                <a:solidFill>
                  <a:schemeClr val="tx1"/>
                </a:solidFill>
              </a:rPr>
              <a:t>повітів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ru-RU" b="1" i="1" dirty="0" err="1">
                <a:solidFill>
                  <a:schemeClr val="tx1"/>
                </a:solidFill>
              </a:rPr>
              <a:t>Ліско</a:t>
            </a:r>
            <a:r>
              <a:rPr lang="ru-RU" b="1" i="1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Сянік</a:t>
            </a:r>
            <a:r>
              <a:rPr lang="ru-RU" b="1" i="1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Перемишль</a:t>
            </a:r>
            <a:r>
              <a:rPr lang="ru-RU" b="1" i="1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Ясло</a:t>
            </a:r>
            <a:r>
              <a:rPr lang="ru-RU" b="1" i="1" dirty="0">
                <a:solidFill>
                  <a:schemeClr val="tx1"/>
                </a:solidFill>
              </a:rPr>
              <a:t>, Кросно, </a:t>
            </a:r>
            <a:r>
              <a:rPr lang="ru-RU" b="1" i="1" dirty="0" err="1">
                <a:solidFill>
                  <a:schemeClr val="tx1"/>
                </a:solidFill>
              </a:rPr>
              <a:t>Любачів</a:t>
            </a:r>
            <a:r>
              <a:rPr lang="ru-RU" b="1" i="1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Горлиці</a:t>
            </a:r>
            <a:r>
              <a:rPr lang="ru-RU" b="1" i="1" dirty="0">
                <a:solidFill>
                  <a:schemeClr val="tx1"/>
                </a:solidFill>
              </a:rPr>
              <a:t>, Ярослав;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2040" y="3725416"/>
            <a:ext cx="82809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2) до 30.06.1947 </a:t>
            </a:r>
            <a:r>
              <a:rPr lang="ru-RU" b="1" i="1" dirty="0" err="1">
                <a:solidFill>
                  <a:schemeClr val="tx1"/>
                </a:solidFill>
              </a:rPr>
              <a:t>вивозилося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українське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населення</a:t>
            </a:r>
            <a:r>
              <a:rPr lang="ru-RU" b="1" i="1" dirty="0">
                <a:solidFill>
                  <a:schemeClr val="tx1"/>
                </a:solidFill>
              </a:rPr>
              <a:t> з </a:t>
            </a:r>
            <a:r>
              <a:rPr lang="ru-RU" b="1" i="1" dirty="0" err="1">
                <a:solidFill>
                  <a:schemeClr val="tx1"/>
                </a:solidFill>
              </a:rPr>
              <a:t>повітів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ru-RU" b="1" i="1" dirty="0" err="1">
                <a:solidFill>
                  <a:schemeClr val="tx1"/>
                </a:solidFill>
              </a:rPr>
              <a:t>Новий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Сонч</a:t>
            </a:r>
            <a:r>
              <a:rPr lang="ru-RU" b="1" i="1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Новий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Тарг</a:t>
            </a:r>
            <a:r>
              <a:rPr lang="ru-RU" b="1" i="1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Томашів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Любельський</a:t>
            </a:r>
            <a:r>
              <a:rPr lang="ru-RU" b="1" i="1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Грубешів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772" y="5445224"/>
            <a:ext cx="82809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3) до </a:t>
            </a:r>
            <a:r>
              <a:rPr lang="ru-RU" b="1" i="1" dirty="0" err="1">
                <a:solidFill>
                  <a:schemeClr val="tx1"/>
                </a:solidFill>
              </a:rPr>
              <a:t>кінця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жовтня</a:t>
            </a:r>
            <a:r>
              <a:rPr lang="ru-RU" b="1" i="1" dirty="0">
                <a:solidFill>
                  <a:schemeClr val="tx1"/>
                </a:solidFill>
              </a:rPr>
              <a:t> 1947 </a:t>
            </a:r>
            <a:r>
              <a:rPr lang="ru-RU" b="1" i="1" dirty="0" err="1">
                <a:solidFill>
                  <a:schemeClr val="tx1"/>
                </a:solidFill>
              </a:rPr>
              <a:t>депортовано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населення</a:t>
            </a:r>
            <a:r>
              <a:rPr lang="ru-RU" b="1" i="1" dirty="0">
                <a:solidFill>
                  <a:schemeClr val="tx1"/>
                </a:solidFill>
              </a:rPr>
              <a:t> з </a:t>
            </a:r>
            <a:r>
              <a:rPr lang="ru-RU" b="1" i="1" dirty="0" err="1">
                <a:solidFill>
                  <a:schemeClr val="tx1"/>
                </a:solidFill>
              </a:rPr>
              <a:t>решти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повітів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ru-RU" b="1" i="1" dirty="0" err="1">
                <a:solidFill>
                  <a:schemeClr val="tx1"/>
                </a:solidFill>
              </a:rPr>
              <a:t>Закерзоння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37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3253" y="0"/>
            <a:ext cx="388843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31.07.1947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40160"/>
            <a:ext cx="2952328" cy="172819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/>
              <a:t>було</a:t>
            </a:r>
            <a:r>
              <a:rPr lang="ru-RU" sz="2800" b="1" i="1" dirty="0"/>
              <a:t> переселено 140 575 </a:t>
            </a:r>
            <a:r>
              <a:rPr lang="ru-RU" sz="2800" b="1" i="1" dirty="0" err="1"/>
              <a:t>осіб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8279" y="1439447"/>
            <a:ext cx="3159968" cy="172819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/>
              <a:t>заарештовано</a:t>
            </a:r>
            <a:r>
              <a:rPr lang="ru-RU" sz="2800" b="1" i="1" dirty="0"/>
              <a:t> 1466 </a:t>
            </a:r>
            <a:r>
              <a:rPr lang="ru-RU" sz="2800" b="1" i="1" dirty="0" err="1"/>
              <a:t>членів</a:t>
            </a:r>
            <a:r>
              <a:rPr lang="ru-RU" sz="2800" b="1" i="1" dirty="0"/>
              <a:t> </a:t>
            </a:r>
            <a:r>
              <a:rPr lang="ru-RU" sz="2800" b="1" i="1" dirty="0" err="1"/>
              <a:t>українського</a:t>
            </a:r>
            <a:r>
              <a:rPr lang="ru-RU" sz="2800" b="1" i="1" dirty="0"/>
              <a:t> </a:t>
            </a:r>
            <a:r>
              <a:rPr lang="ru-RU" sz="2800" b="1" i="1" dirty="0" err="1"/>
              <a:t>руху</a:t>
            </a:r>
            <a:r>
              <a:rPr lang="ru-RU" sz="2800" b="1" i="1" dirty="0"/>
              <a:t> Опору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1599" y="3309067"/>
            <a:ext cx="2952328" cy="172819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ув'язнено</a:t>
            </a:r>
            <a:r>
              <a:rPr lang="ru-RU" sz="2800" dirty="0"/>
              <a:t> в </a:t>
            </a:r>
            <a:r>
              <a:rPr lang="ru-RU" sz="2800" dirty="0" err="1" smtClean="0"/>
              <a:t>концтаборі</a:t>
            </a:r>
            <a:r>
              <a:rPr lang="ru-RU" sz="2800" dirty="0" smtClean="0"/>
              <a:t> </a:t>
            </a:r>
            <a:r>
              <a:rPr lang="ru-RU" sz="2800" dirty="0" err="1"/>
              <a:t>Явожно</a:t>
            </a:r>
            <a:r>
              <a:rPr lang="ru-RU" sz="2800" dirty="0"/>
              <a:t> 3800 </a:t>
            </a:r>
            <a:r>
              <a:rPr lang="ru-RU" sz="2800" dirty="0" err="1"/>
              <a:t>чол</a:t>
            </a:r>
            <a:r>
              <a:rPr lang="ru-RU" sz="2800" dirty="0"/>
              <a:t>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8263" y="4509120"/>
            <a:ext cx="3477135" cy="2453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До </a:t>
            </a:r>
            <a:r>
              <a:rPr lang="ru-RU" sz="2000" b="1" dirty="0" err="1">
                <a:solidFill>
                  <a:schemeClr val="tx1"/>
                </a:solidFill>
              </a:rPr>
              <a:t>кінця</a:t>
            </a:r>
            <a:r>
              <a:rPr lang="ru-RU" sz="2000" b="1" dirty="0">
                <a:solidFill>
                  <a:schemeClr val="tx1"/>
                </a:solidFill>
              </a:rPr>
              <a:t> 1947 у </a:t>
            </a:r>
            <a:r>
              <a:rPr lang="ru-RU" sz="2000" b="1" dirty="0" err="1">
                <a:solidFill>
                  <a:schemeClr val="tx1"/>
                </a:solidFill>
              </a:rPr>
              <a:t>місця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звідки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було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депортовано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українське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населення</a:t>
            </a:r>
            <a:r>
              <a:rPr lang="ru-RU" sz="2000" b="1" dirty="0">
                <a:solidFill>
                  <a:schemeClr val="tx1"/>
                </a:solidFill>
              </a:rPr>
              <a:t>, переселено </a:t>
            </a:r>
            <a:r>
              <a:rPr lang="ru-RU" sz="2000" b="1" dirty="0" err="1">
                <a:solidFill>
                  <a:schemeClr val="tx1"/>
                </a:solidFill>
              </a:rPr>
              <a:t>близько</a:t>
            </a:r>
            <a:r>
              <a:rPr lang="ru-RU" sz="2000" b="1" dirty="0">
                <a:solidFill>
                  <a:schemeClr val="tx1"/>
                </a:solidFill>
              </a:rPr>
              <a:t> 14 тис. </a:t>
            </a:r>
            <a:r>
              <a:rPr lang="ru-RU" sz="2000" b="1" dirty="0" err="1">
                <a:solidFill>
                  <a:schemeClr val="tx1"/>
                </a:solidFill>
              </a:rPr>
              <a:t>осіб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польської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національності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8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s-design.ru/library/collage/background/background-20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2970" r="3689" b="4780"/>
          <a:stretch/>
        </p:blipFill>
        <p:spPr bwMode="auto">
          <a:xfrm rot="16200000">
            <a:off x="1105060" y="-1180943"/>
            <a:ext cx="6857999" cy="92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5" y="476672"/>
            <a:ext cx="856615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6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ook.com.ua/pic/201209/1440x900/look.com.ua-17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007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Передісторія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88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ezformata.ru/content/Images/000/035/248/image35248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1" y="1556792"/>
            <a:ext cx="3088998" cy="131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faeri.ru/uploads/posts/2013-03/1363963791_sss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1" y="3971717"/>
            <a:ext cx="3088998" cy="1210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8256" y="33652"/>
            <a:ext cx="3622016" cy="202719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1944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1253048" y="3115429"/>
            <a:ext cx="646992" cy="745619"/>
          </a:xfrm>
          <a:prstGeom prst="plus">
            <a:avLst>
              <a:gd name="adj" fmla="val 410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2924" y="2661981"/>
            <a:ext cx="3928329" cy="19150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bg1"/>
                </a:solidFill>
              </a:rPr>
              <a:t>Перше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виселення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українців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зі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споконвічних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українських</a:t>
            </a:r>
            <a:r>
              <a:rPr lang="ru-RU" sz="2800" b="1" i="1" dirty="0" smtClean="0">
                <a:solidFill>
                  <a:schemeClr val="bg1"/>
                </a:solidFill>
              </a:rPr>
              <a:t> земель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6090" y="5445224"/>
            <a:ext cx="571639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tx1"/>
                </a:solidFill>
              </a:rPr>
              <a:t>підписано</a:t>
            </a:r>
            <a:r>
              <a:rPr lang="ru-RU" sz="2800" b="1" dirty="0">
                <a:solidFill>
                  <a:schemeClr val="tx1"/>
                </a:solidFill>
              </a:rPr>
              <a:t> «</a:t>
            </a:r>
            <a:r>
              <a:rPr lang="ru-RU" sz="2800" b="1" i="1" dirty="0">
                <a:solidFill>
                  <a:schemeClr val="tx1"/>
                </a:solidFill>
              </a:rPr>
              <a:t>Угоду про </a:t>
            </a:r>
            <a:r>
              <a:rPr lang="ru-RU" sz="2800" b="1" i="1" dirty="0" err="1">
                <a:solidFill>
                  <a:schemeClr val="tx1"/>
                </a:solidFill>
              </a:rPr>
              <a:t>взаємний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обмін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населенням</a:t>
            </a:r>
            <a:r>
              <a:rPr lang="ru-RU" sz="2800" b="1" i="1" dirty="0">
                <a:solidFill>
                  <a:schemeClr val="tx1"/>
                </a:solidFill>
              </a:rPr>
              <a:t> у </a:t>
            </a:r>
            <a:r>
              <a:rPr lang="ru-RU" sz="2800" b="1" i="1" dirty="0" err="1">
                <a:solidFill>
                  <a:schemeClr val="tx1"/>
                </a:solidFill>
              </a:rPr>
              <a:t>прикордонних</a:t>
            </a:r>
            <a:r>
              <a:rPr lang="ru-RU" sz="2800" b="1" i="1" dirty="0">
                <a:solidFill>
                  <a:schemeClr val="tx1"/>
                </a:solidFill>
              </a:rPr>
              <a:t> районах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5730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5832648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err="1"/>
              <a:t>позбавлення</a:t>
            </a:r>
            <a:r>
              <a:rPr lang="ru-RU" sz="2400" dirty="0"/>
              <a:t> прав </a:t>
            </a:r>
            <a:r>
              <a:rPr lang="ru-RU" sz="2400" dirty="0" err="1"/>
              <a:t>українців</a:t>
            </a:r>
            <a:r>
              <a:rPr lang="ru-RU" sz="2400" dirty="0"/>
              <a:t> на землю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772816"/>
            <a:ext cx="5832648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err="1"/>
              <a:t>ліквідації</a:t>
            </a:r>
            <a:r>
              <a:rPr lang="ru-RU" sz="2400" dirty="0"/>
              <a:t> </a:t>
            </a:r>
            <a:r>
              <a:rPr lang="ru-RU" sz="2400" dirty="0" err="1"/>
              <a:t>рідного</a:t>
            </a:r>
            <a:r>
              <a:rPr lang="ru-RU" sz="2400" dirty="0"/>
              <a:t> </a:t>
            </a:r>
            <a:r>
              <a:rPr lang="ru-RU" sz="2400" dirty="0" err="1"/>
              <a:t>шкільництва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64957"/>
            <a:ext cx="5832648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err="1"/>
              <a:t>ліквідації</a:t>
            </a:r>
            <a:r>
              <a:rPr lang="ru-RU" sz="2400" dirty="0"/>
              <a:t> культурно-</a:t>
            </a:r>
            <a:r>
              <a:rPr lang="ru-RU" sz="2400" dirty="0" err="1"/>
              <a:t>освітніх</a:t>
            </a:r>
            <a:r>
              <a:rPr lang="ru-RU" sz="2400" dirty="0"/>
              <a:t> </a:t>
            </a:r>
            <a:r>
              <a:rPr lang="ru-RU" sz="2400" dirty="0" err="1"/>
              <a:t>установ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110870"/>
            <a:ext cx="5976664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err="1"/>
              <a:t>ліквідації</a:t>
            </a:r>
            <a:r>
              <a:rPr lang="ru-RU" sz="2400" dirty="0"/>
              <a:t> </a:t>
            </a:r>
            <a:r>
              <a:rPr lang="ru-RU" sz="2400" dirty="0" smtClean="0"/>
              <a:t>греко-</a:t>
            </a:r>
            <a:r>
              <a:rPr lang="ru-RU" sz="2400" dirty="0" err="1" smtClean="0"/>
              <a:t>католицької</a:t>
            </a:r>
            <a:r>
              <a:rPr lang="ru-RU" sz="2400" dirty="0" smtClean="0"/>
              <a:t> церкви </a:t>
            </a:r>
            <a:r>
              <a:rPr lang="ru-RU" sz="2400" dirty="0"/>
              <a:t> </a:t>
            </a:r>
            <a:r>
              <a:rPr lang="ru-RU" sz="2400" dirty="0" err="1"/>
              <a:t>тощо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5719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es-design.ru/library/collage/background/background-20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" t="-13" r="-107" b="-71"/>
          <a:stretch/>
        </p:blipFill>
        <p:spPr bwMode="auto">
          <a:xfrm rot="16200000">
            <a:off x="1082034" y="-1082035"/>
            <a:ext cx="697993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9"/>
            <a:ext cx="7128792" cy="4536504"/>
          </a:xfrm>
        </p:spPr>
        <p:txBody>
          <a:bodyPr anchor="ctr"/>
          <a:lstStyle/>
          <a:p>
            <a:pPr algn="ctr"/>
            <a:r>
              <a:rPr lang="ru-RU" sz="4400" b="1" dirty="0" err="1"/>
              <a:t>Протягом</a:t>
            </a:r>
            <a:r>
              <a:rPr lang="ru-RU" sz="4400" b="1" dirty="0"/>
              <a:t> </a:t>
            </a:r>
            <a:r>
              <a:rPr lang="ru-RU" sz="4400" b="1" dirty="0" err="1">
                <a:hlinkClick r:id="rId3" tooltip="Жовтень"/>
              </a:rPr>
              <a:t>жовтня</a:t>
            </a:r>
            <a:r>
              <a:rPr lang="ru-RU" sz="4400" b="1" dirty="0"/>
              <a:t> </a:t>
            </a:r>
            <a:r>
              <a:rPr lang="ru-RU" sz="4400" b="1" dirty="0">
                <a:hlinkClick r:id="rId4" tooltip="1944"/>
              </a:rPr>
              <a:t>1944</a:t>
            </a:r>
            <a:r>
              <a:rPr lang="ru-RU" sz="4400" b="1" dirty="0"/>
              <a:t> — </a:t>
            </a:r>
            <a:r>
              <a:rPr lang="ru-RU" sz="4400" b="1" dirty="0" err="1">
                <a:hlinkClick r:id="rId5" tooltip="Серпень"/>
              </a:rPr>
              <a:t>серпня</a:t>
            </a:r>
            <a:r>
              <a:rPr lang="ru-RU" sz="4400" b="1" dirty="0"/>
              <a:t> </a:t>
            </a:r>
            <a:r>
              <a:rPr lang="ru-RU" sz="4400" b="1" dirty="0">
                <a:hlinkClick r:id="rId6" tooltip="1946"/>
              </a:rPr>
              <a:t>1946</a:t>
            </a:r>
            <a:r>
              <a:rPr lang="ru-RU" sz="4400" b="1" dirty="0"/>
              <a:t>, за </a:t>
            </a:r>
            <a:r>
              <a:rPr lang="ru-RU" sz="4400" b="1" dirty="0" err="1"/>
              <a:t>даними</a:t>
            </a:r>
            <a:r>
              <a:rPr lang="ru-RU" sz="4400" b="1" dirty="0"/>
              <a:t> </a:t>
            </a:r>
            <a:r>
              <a:rPr lang="ru-RU" sz="4400" b="1" dirty="0" err="1"/>
              <a:t>польських</a:t>
            </a:r>
            <a:r>
              <a:rPr lang="ru-RU" sz="4400" b="1" dirty="0"/>
              <a:t> </a:t>
            </a:r>
            <a:r>
              <a:rPr lang="ru-RU" sz="4400" b="1" dirty="0" err="1"/>
              <a:t>джерел</a:t>
            </a:r>
            <a:r>
              <a:rPr lang="ru-RU" sz="4400" b="1" dirty="0"/>
              <a:t>, до </a:t>
            </a:r>
            <a:r>
              <a:rPr lang="ru-RU" sz="4400" b="1" dirty="0" err="1"/>
              <a:t>України</a:t>
            </a:r>
            <a:r>
              <a:rPr lang="ru-RU" sz="4400" b="1" dirty="0"/>
              <a:t> (</a:t>
            </a:r>
            <a:r>
              <a:rPr lang="ru-RU" sz="4400" b="1" dirty="0" err="1"/>
              <a:t>тоді</a:t>
            </a:r>
            <a:r>
              <a:rPr lang="ru-RU" sz="4400" b="1" dirty="0"/>
              <a:t> — </a:t>
            </a:r>
            <a:r>
              <a:rPr lang="ru-RU" sz="4400" b="1" dirty="0" smtClean="0"/>
              <a:t>УРСР</a:t>
            </a:r>
            <a:r>
              <a:rPr lang="ru-RU" sz="4400" b="1" dirty="0"/>
              <a:t> у </a:t>
            </a:r>
            <a:r>
              <a:rPr lang="ru-RU" sz="4400" b="1" dirty="0" err="1"/>
              <a:t>складі</a:t>
            </a:r>
            <a:r>
              <a:rPr lang="ru-RU" sz="4400" b="1" dirty="0"/>
              <a:t> </a:t>
            </a:r>
            <a:r>
              <a:rPr lang="ru-RU" sz="4400" b="1" dirty="0" smtClean="0"/>
              <a:t>СРСР) </a:t>
            </a:r>
            <a:r>
              <a:rPr lang="ru-RU" sz="4400" b="1" dirty="0" err="1"/>
              <a:t>було</a:t>
            </a:r>
            <a:r>
              <a:rPr lang="ru-RU" sz="4400" b="1" dirty="0"/>
              <a:t> переселено 482 тис. </a:t>
            </a:r>
            <a:r>
              <a:rPr lang="ru-RU" sz="4400" b="1" dirty="0" err="1"/>
              <a:t>осіб</a:t>
            </a:r>
            <a:r>
              <a:rPr lang="ru-RU" sz="44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18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ook.com.ua/pic/201209/1440x900/look.com.ua-1715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15" y="1700808"/>
            <a:ext cx="8730970" cy="26642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5400" b="1" dirty="0" err="1"/>
              <a:t>Планування</a:t>
            </a:r>
            <a:r>
              <a:rPr lang="ru-RU" sz="5400" b="1" dirty="0"/>
              <a:t> </a:t>
            </a:r>
            <a:r>
              <a:rPr lang="ru-RU" sz="5400" b="1" dirty="0" err="1"/>
              <a:t>депортації</a:t>
            </a:r>
            <a:r>
              <a:rPr lang="ru-RU" sz="5400" b="1" dirty="0"/>
              <a:t> 1947 року та </a:t>
            </a:r>
            <a:r>
              <a:rPr lang="ru-RU" sz="5400" b="1" dirty="0" err="1"/>
              <a:t>підготовка</a:t>
            </a:r>
            <a:r>
              <a:rPr lang="ru-RU" sz="5400" b="1" dirty="0"/>
              <a:t> до </a:t>
            </a:r>
            <a:r>
              <a:rPr lang="ru-RU" sz="5400" b="1" dirty="0" err="1"/>
              <a:t>неї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171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783" y="476672"/>
            <a:ext cx="8352928" cy="3543835"/>
          </a:xfrm>
        </p:spPr>
        <p:txBody>
          <a:bodyPr/>
          <a:lstStyle/>
          <a:p>
            <a:r>
              <a:rPr lang="uk-UA" dirty="0"/>
              <a:t>3</a:t>
            </a:r>
            <a:r>
              <a:rPr lang="ru-RU" b="1" dirty="0"/>
              <a:t>1 </a:t>
            </a:r>
            <a:r>
              <a:rPr lang="ru-RU" b="1" dirty="0" err="1"/>
              <a:t>січня</a:t>
            </a:r>
            <a:r>
              <a:rPr lang="ru-RU" b="1" dirty="0"/>
              <a:t> </a:t>
            </a:r>
            <a:r>
              <a:rPr lang="ru-RU" b="1" dirty="0">
                <a:hlinkClick r:id="rId3" tooltip="1947"/>
              </a:rPr>
              <a:t>1947</a:t>
            </a:r>
            <a:r>
              <a:rPr lang="ru-RU" b="1" dirty="0"/>
              <a:t> р. — голова </a:t>
            </a:r>
            <a:r>
              <a:rPr lang="ru-RU" b="1" dirty="0" err="1"/>
              <a:t>Воєводського</a:t>
            </a:r>
            <a:r>
              <a:rPr lang="ru-RU" b="1" dirty="0"/>
              <a:t> </a:t>
            </a:r>
            <a:r>
              <a:rPr lang="ru-RU" b="1" dirty="0" err="1"/>
              <a:t>комітету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 в </a:t>
            </a:r>
            <a:r>
              <a:rPr lang="ru-RU" b="1" dirty="0" err="1" smtClean="0"/>
              <a:t>Ряшеві</a:t>
            </a:r>
            <a:r>
              <a:rPr lang="ru-RU" b="1" dirty="0"/>
              <a:t> полковник </a:t>
            </a:r>
            <a:r>
              <a:rPr lang="ru-RU" b="1" dirty="0" err="1"/>
              <a:t>Іґнаци</a:t>
            </a:r>
            <a:r>
              <a:rPr lang="ru-RU" b="1" dirty="0"/>
              <a:t> </a:t>
            </a:r>
            <a:r>
              <a:rPr lang="ru-RU" b="1" dirty="0" err="1"/>
              <a:t>Вєлічко</a:t>
            </a:r>
            <a:r>
              <a:rPr lang="ru-RU" b="1" dirty="0"/>
              <a:t> </a:t>
            </a:r>
            <a:r>
              <a:rPr lang="ru-RU" b="1" dirty="0" err="1"/>
              <a:t>видає</a:t>
            </a:r>
            <a:r>
              <a:rPr lang="ru-RU" b="1" dirty="0"/>
              <a:t> наказ провести </a:t>
            </a:r>
            <a:r>
              <a:rPr lang="ru-RU" b="1" dirty="0" err="1"/>
              <a:t>облік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 </a:t>
            </a:r>
            <a:r>
              <a:rPr lang="ru-RU" b="1" dirty="0" err="1" smtClean="0"/>
              <a:t>Ряшівського</a:t>
            </a:r>
            <a:r>
              <a:rPr lang="ru-RU" b="1" dirty="0" smtClean="0">
                <a:hlinkClick r:id="rId4" tooltip="Ряшівське воєводство"/>
              </a:rPr>
              <a:t> </a:t>
            </a:r>
            <a:r>
              <a:rPr lang="ru-RU" b="1" dirty="0" err="1" smtClean="0"/>
              <a:t>воєводства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7170" name="Picture 2" descr="http://yak-prosto.com/images/1/f/yak-vivchiti-buhgalterskiy-obl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717429" cy="301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03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3.goodfon.ru/image/271594-6500x4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896544" cy="9361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 лютого 1947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951" y="1484784"/>
            <a:ext cx="3253921" cy="16747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u="sng" dirty="0" smtClean="0"/>
              <a:t>ПОЛЬСЬКИЙ СЕЙМ</a:t>
            </a:r>
            <a:endParaRPr lang="ru-RU" sz="4000" b="1" u="sng" dirty="0"/>
          </a:p>
        </p:txBody>
      </p:sp>
      <p:pic>
        <p:nvPicPr>
          <p:cNvPr id="9225" name="Picture 9" descr="http://usiter.com/uploads/20120126/rukopozhatie+rukopozhatie+v+kartinkah+delovoe+rukopozhatie+rukopozhatie+klipart+762740767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t="25266" r="847" b="11786"/>
          <a:stretch/>
        </p:blipFill>
        <p:spPr bwMode="auto">
          <a:xfrm>
            <a:off x="6084167" y="1287312"/>
            <a:ext cx="2580793" cy="1781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852936"/>
            <a:ext cx="46805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лютого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до 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1947р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933056"/>
            <a:ext cx="7416824" cy="10478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«Закон про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амністію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членів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підпілля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661248"/>
            <a:ext cx="482453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Амністія</a:t>
            </a:r>
            <a:r>
              <a:rPr lang="ru-RU" dirty="0"/>
              <a:t> не </a:t>
            </a:r>
            <a:r>
              <a:rPr lang="ru-RU" dirty="0" err="1"/>
              <a:t>обіймає</a:t>
            </a:r>
            <a:r>
              <a:rPr lang="ru-RU" dirty="0"/>
              <a:t> ОУН і УПА</a:t>
            </a:r>
          </a:p>
        </p:txBody>
      </p:sp>
    </p:spTree>
    <p:extLst>
      <p:ext uri="{BB962C8B-B14F-4D97-AF65-F5344CB8AC3E}">
        <p14:creationId xmlns:p14="http://schemas.microsoft.com/office/powerpoint/2010/main" val="45389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148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ОПЕРАЦІЯ «ВІСЛА»</vt:lpstr>
      <vt:lpstr>Презентация PowerPoint</vt:lpstr>
      <vt:lpstr>Передісторія </vt:lpstr>
      <vt:lpstr>Презентация PowerPoint</vt:lpstr>
      <vt:lpstr>Презентация PowerPoint</vt:lpstr>
      <vt:lpstr>Презентация PowerPoint</vt:lpstr>
      <vt:lpstr>Планування депортації 1947 року та підготовка до неї </vt:lpstr>
      <vt:lpstr>Презентация PowerPoint</vt:lpstr>
      <vt:lpstr>5 лютого 1947</vt:lpstr>
      <vt:lpstr>Презентация PowerPoint</vt:lpstr>
      <vt:lpstr>Формальний привід </vt:lpstr>
      <vt:lpstr>Презентация PowerPoint</vt:lpstr>
      <vt:lpstr>Презентация PowerPoint</vt:lpstr>
      <vt:lpstr>Депортаційні заходи проходили в три етапи: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ОПЕРАЦІЯ «ВІСЛА»</dc:title>
  <dc:creator>Elizaveta</dc:creator>
  <cp:lastModifiedBy>Elizaveta</cp:lastModifiedBy>
  <cp:revision>11</cp:revision>
  <dcterms:created xsi:type="dcterms:W3CDTF">2013-11-28T18:22:04Z</dcterms:created>
  <dcterms:modified xsi:type="dcterms:W3CDTF">2013-11-28T20:16:22Z</dcterms:modified>
</cp:coreProperties>
</file>