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5524" y="2348880"/>
            <a:ext cx="8134672" cy="1470025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uk-UA" dirty="0" smtClean="0"/>
              <a:t>Визвольний похід Червоної армії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797152"/>
            <a:ext cx="6858000" cy="990600"/>
          </a:xfrm>
        </p:spPr>
        <p:txBody>
          <a:bodyPr/>
          <a:lstStyle/>
          <a:p>
            <a:r>
              <a:rPr lang="ru-RU" dirty="0"/>
              <a:t> (17 </a:t>
            </a:r>
            <a:r>
              <a:rPr lang="ru-RU" dirty="0" err="1"/>
              <a:t>вересня</a:t>
            </a:r>
            <a:r>
              <a:rPr lang="ru-RU" dirty="0"/>
              <a:t> 1939 — 6 </a:t>
            </a:r>
            <a:r>
              <a:rPr lang="ru-RU" dirty="0" err="1"/>
              <a:t>жовтня</a:t>
            </a:r>
            <a:r>
              <a:rPr lang="ru-RU" dirty="0"/>
              <a:t> 1939)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19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6781800" cy="798984"/>
          </a:xfrm>
        </p:spPr>
        <p:txBody>
          <a:bodyPr>
            <a:normAutofit fontScale="90000"/>
          </a:bodyPr>
          <a:lstStyle/>
          <a:p>
            <a:r>
              <a:rPr lang="uk-UA" dirty="0"/>
              <a:t>Наступальні дії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7543800" cy="4680520"/>
          </a:xfrm>
        </p:spPr>
        <p:txBody>
          <a:bodyPr>
            <a:normAutofit/>
          </a:bodyPr>
          <a:lstStyle/>
          <a:p>
            <a:r>
              <a:rPr lang="ru-RU" dirty="0"/>
              <a:t>19 </a:t>
            </a:r>
            <a:r>
              <a:rPr lang="ru-RU" dirty="0" err="1"/>
              <a:t>вересня</a:t>
            </a:r>
            <a:r>
              <a:rPr lang="ru-RU" dirty="0"/>
              <a:t> 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smtClean="0"/>
              <a:t>ЧА </a:t>
            </a:r>
            <a:r>
              <a:rPr lang="ru-RU" dirty="0" err="1"/>
              <a:t>підійшли</a:t>
            </a:r>
            <a:r>
              <a:rPr lang="ru-RU" dirty="0"/>
              <a:t> до Львова. Тут </a:t>
            </a:r>
            <a:r>
              <a:rPr lang="ru-RU" dirty="0" err="1"/>
              <a:t>Червона</a:t>
            </a:r>
            <a:r>
              <a:rPr lang="ru-RU" dirty="0"/>
              <a:t> </a:t>
            </a:r>
            <a:r>
              <a:rPr lang="ru-RU" dirty="0" err="1"/>
              <a:t>армія</a:t>
            </a:r>
            <a:r>
              <a:rPr lang="ru-RU" dirty="0"/>
              <a:t> </a:t>
            </a:r>
            <a:r>
              <a:rPr lang="ru-RU" dirty="0" err="1"/>
              <a:t>зустрілась</a:t>
            </a:r>
            <a:r>
              <a:rPr lang="ru-RU" dirty="0"/>
              <a:t> з </a:t>
            </a:r>
            <a:r>
              <a:rPr lang="ru-RU" dirty="0" err="1"/>
              <a:t>частинами</a:t>
            </a:r>
            <a:r>
              <a:rPr lang="ru-RU" dirty="0"/>
              <a:t> вермахту: 1-а і 2-а </a:t>
            </a:r>
            <a:r>
              <a:rPr lang="ru-RU" dirty="0" err="1"/>
              <a:t>гірсько-піхотні</a:t>
            </a:r>
            <a:r>
              <a:rPr lang="ru-RU" dirty="0"/>
              <a:t> </a:t>
            </a:r>
            <a:r>
              <a:rPr lang="ru-RU" dirty="0" err="1"/>
              <a:t>дивізії</a:t>
            </a:r>
            <a:r>
              <a:rPr lang="ru-RU" dirty="0"/>
              <a:t> вермахту,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упродовж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тижня</a:t>
            </a:r>
            <a:r>
              <a:rPr lang="ru-RU" dirty="0"/>
              <a:t> — з 12 </a:t>
            </a:r>
            <a:r>
              <a:rPr lang="ru-RU" dirty="0" err="1"/>
              <a:t>вересня</a:t>
            </a:r>
            <a:r>
              <a:rPr lang="ru-RU" dirty="0"/>
              <a:t> - </a:t>
            </a:r>
            <a:r>
              <a:rPr lang="ru-RU" dirty="0" err="1"/>
              <a:t>блокували</a:t>
            </a:r>
            <a:r>
              <a:rPr lang="ru-RU" dirty="0"/>
              <a:t> з </a:t>
            </a:r>
            <a:r>
              <a:rPr lang="ru-RU" dirty="0" err="1"/>
              <a:t>півночі</a:t>
            </a:r>
            <a:r>
              <a:rPr lang="ru-RU" dirty="0"/>
              <a:t>, заходу і </a:t>
            </a:r>
            <a:r>
              <a:rPr lang="ru-RU" dirty="0" err="1"/>
              <a:t>півдня</a:t>
            </a:r>
            <a:r>
              <a:rPr lang="ru-RU" dirty="0"/>
              <a:t> в </a:t>
            </a:r>
            <a:r>
              <a:rPr lang="ru-RU" dirty="0" err="1"/>
              <a:t>місті</a:t>
            </a:r>
            <a:r>
              <a:rPr lang="ru-RU" dirty="0"/>
              <a:t> 15-тисячний </a:t>
            </a:r>
            <a:r>
              <a:rPr lang="ru-RU" dirty="0" err="1"/>
              <a:t>польський</a:t>
            </a:r>
            <a:r>
              <a:rPr lang="ru-RU" dirty="0"/>
              <a:t> </a:t>
            </a:r>
            <a:r>
              <a:rPr lang="ru-RU" dirty="0" err="1"/>
              <a:t>гарнізон</a:t>
            </a:r>
            <a:r>
              <a:rPr lang="ru-RU" dirty="0"/>
              <a:t> на </a:t>
            </a:r>
            <a:r>
              <a:rPr lang="ru-RU" dirty="0" err="1"/>
              <a:t>чолі</a:t>
            </a:r>
            <a:r>
              <a:rPr lang="ru-RU" dirty="0"/>
              <a:t> з генералом В. </a:t>
            </a:r>
            <a:r>
              <a:rPr lang="ru-RU" dirty="0" err="1"/>
              <a:t>Лянгером</a:t>
            </a:r>
            <a:r>
              <a:rPr lang="ru-RU" dirty="0" smtClean="0"/>
              <a:t>.</a:t>
            </a:r>
          </a:p>
          <a:p>
            <a:r>
              <a:rPr lang="ru-RU" dirty="0" err="1"/>
              <a:t>Радянські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через </a:t>
            </a:r>
            <a:r>
              <a:rPr lang="ru-RU" dirty="0" err="1"/>
              <a:t>непорозуміння</a:t>
            </a:r>
            <a:r>
              <a:rPr lang="ru-RU" dirty="0"/>
              <a:t> </a:t>
            </a:r>
            <a:r>
              <a:rPr lang="ru-RU" dirty="0" err="1"/>
              <a:t>обстріляли</a:t>
            </a:r>
            <a:r>
              <a:rPr lang="ru-RU" dirty="0"/>
              <a:t> </a:t>
            </a:r>
            <a:r>
              <a:rPr lang="ru-RU" dirty="0" err="1"/>
              <a:t>німецьку</a:t>
            </a:r>
            <a:r>
              <a:rPr lang="ru-RU" dirty="0"/>
              <a:t> колону,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відходила</a:t>
            </a:r>
            <a:r>
              <a:rPr lang="ru-RU" dirty="0"/>
              <a:t> з </a:t>
            </a:r>
            <a:r>
              <a:rPr lang="ru-RU" dirty="0" err="1"/>
              <a:t>міста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0"/>
            <a:ext cx="428625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34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781800" cy="87099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Наступальні дії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2"/>
            <a:ext cx="7687816" cy="5040560"/>
          </a:xfrm>
        </p:spPr>
        <p:txBody>
          <a:bodyPr>
            <a:normAutofit/>
          </a:bodyPr>
          <a:lstStyle/>
          <a:p>
            <a:r>
              <a:rPr lang="ru-RU" dirty="0"/>
              <a:t>22 </a:t>
            </a:r>
            <a:r>
              <a:rPr lang="ru-RU" dirty="0" err="1"/>
              <a:t>вересня</a:t>
            </a:r>
            <a:r>
              <a:rPr lang="ru-RU" dirty="0"/>
              <a:t> 1939 року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переговорів</a:t>
            </a:r>
            <a:r>
              <a:rPr lang="ru-RU" dirty="0"/>
              <a:t> з </a:t>
            </a:r>
            <a:r>
              <a:rPr lang="ru-RU" dirty="0" err="1"/>
              <a:t>радянським</a:t>
            </a:r>
            <a:r>
              <a:rPr lang="ru-RU" dirty="0"/>
              <a:t> </a:t>
            </a:r>
            <a:r>
              <a:rPr lang="ru-RU" dirty="0" err="1"/>
              <a:t>командуванням</a:t>
            </a:r>
            <a:r>
              <a:rPr lang="ru-RU" dirty="0"/>
              <a:t> </a:t>
            </a:r>
            <a:r>
              <a:rPr lang="ru-RU" dirty="0" err="1"/>
              <a:t>львівський</a:t>
            </a:r>
            <a:r>
              <a:rPr lang="ru-RU" dirty="0"/>
              <a:t> </a:t>
            </a:r>
            <a:r>
              <a:rPr lang="ru-RU" dirty="0" err="1"/>
              <a:t>гарнізон</a:t>
            </a:r>
            <a:r>
              <a:rPr lang="ru-RU" dirty="0"/>
              <a:t> </a:t>
            </a:r>
            <a:r>
              <a:rPr lang="ru-RU" dirty="0" err="1"/>
              <a:t>погодився</a:t>
            </a:r>
            <a:r>
              <a:rPr lang="ru-RU" dirty="0"/>
              <a:t> </a:t>
            </a:r>
            <a:r>
              <a:rPr lang="ru-RU" dirty="0" err="1"/>
              <a:t>капітулювати</a:t>
            </a:r>
            <a:r>
              <a:rPr lang="ru-RU" dirty="0"/>
              <a:t> на </a:t>
            </a:r>
            <a:r>
              <a:rPr lang="ru-RU" dirty="0" err="1"/>
              <a:t>почесних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, </a:t>
            </a:r>
            <a:r>
              <a:rPr lang="ru-RU" dirty="0" err="1"/>
              <a:t>втім</a:t>
            </a:r>
            <a:r>
              <a:rPr lang="ru-RU" dirty="0"/>
              <a:t>, не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виконано</a:t>
            </a:r>
            <a:r>
              <a:rPr lang="ru-RU" dirty="0"/>
              <a:t>: в 11.00 </a:t>
            </a:r>
            <a:r>
              <a:rPr lang="ru-RU" dirty="0" err="1"/>
              <a:t>підписано</a:t>
            </a:r>
            <a:r>
              <a:rPr lang="ru-RU" dirty="0"/>
              <a:t> угоду, о 14-й </a:t>
            </a:r>
            <a:r>
              <a:rPr lang="ru-RU" dirty="0" err="1"/>
              <a:t>польські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 почали </a:t>
            </a:r>
            <a:r>
              <a:rPr lang="ru-RU" dirty="0" err="1"/>
              <a:t>складати</a:t>
            </a:r>
            <a:r>
              <a:rPr lang="ru-RU" dirty="0"/>
              <a:t> </a:t>
            </a:r>
            <a:r>
              <a:rPr lang="ru-RU" dirty="0" err="1"/>
              <a:t>зброю</a:t>
            </a:r>
            <a:r>
              <a:rPr lang="ru-RU" dirty="0"/>
              <a:t>, о 15.00 </a:t>
            </a:r>
            <a:r>
              <a:rPr lang="ru-RU" dirty="0" err="1"/>
              <a:t>з'єднання</a:t>
            </a:r>
            <a:r>
              <a:rPr lang="ru-RU" dirty="0"/>
              <a:t> 2-го </a:t>
            </a:r>
            <a:r>
              <a:rPr lang="ru-RU" dirty="0" err="1"/>
              <a:t>кавалерійського</a:t>
            </a:r>
            <a:r>
              <a:rPr lang="ru-RU" dirty="0"/>
              <a:t> корпусу у </a:t>
            </a:r>
            <a:r>
              <a:rPr lang="ru-RU" dirty="0" err="1"/>
              <a:t>пішому</a:t>
            </a:r>
            <a:r>
              <a:rPr lang="ru-RU" dirty="0"/>
              <a:t> строю </a:t>
            </a:r>
            <a:r>
              <a:rPr lang="ru-RU" dirty="0" err="1"/>
              <a:t>сумісно</a:t>
            </a:r>
            <a:r>
              <a:rPr lang="ru-RU" dirty="0"/>
              <a:t> з танками 24-ї, 38-ї та 10-ї </a:t>
            </a:r>
            <a:r>
              <a:rPr lang="ru-RU" dirty="0" err="1"/>
              <a:t>танкових</a:t>
            </a:r>
            <a:r>
              <a:rPr lang="ru-RU" dirty="0"/>
              <a:t> бригад вступили у </a:t>
            </a:r>
            <a:r>
              <a:rPr lang="ru-RU" dirty="0" err="1"/>
              <a:t>місто</a:t>
            </a:r>
            <a:r>
              <a:rPr lang="ru-RU" dirty="0"/>
              <a:t>. Пункт 8 </a:t>
            </a:r>
            <a:r>
              <a:rPr lang="ru-RU" dirty="0" err="1"/>
              <a:t>підписаної</a:t>
            </a:r>
            <a:r>
              <a:rPr lang="ru-RU" dirty="0"/>
              <a:t> </a:t>
            </a:r>
            <a:r>
              <a:rPr lang="ru-RU" dirty="0" err="1"/>
              <a:t>польською</a:t>
            </a:r>
            <a:r>
              <a:rPr lang="ru-RU" dirty="0"/>
              <a:t> і </a:t>
            </a:r>
            <a:r>
              <a:rPr lang="ru-RU" dirty="0" err="1"/>
              <a:t>радянською</a:t>
            </a:r>
            <a:r>
              <a:rPr lang="ru-RU" dirty="0"/>
              <a:t> сторонами угоди </a:t>
            </a:r>
            <a:r>
              <a:rPr lang="ru-RU" dirty="0" err="1"/>
              <a:t>гарантував</a:t>
            </a:r>
            <a:r>
              <a:rPr lang="ru-RU" dirty="0"/>
              <a:t> </a:t>
            </a:r>
            <a:r>
              <a:rPr lang="ru-RU" dirty="0" err="1"/>
              <a:t>офіцерам</a:t>
            </a:r>
            <a:r>
              <a:rPr lang="ru-RU" dirty="0"/>
              <a:t> </a:t>
            </a:r>
            <a:r>
              <a:rPr lang="ru-RU" dirty="0" err="1"/>
              <a:t>польської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 </a:t>
            </a:r>
            <a:r>
              <a:rPr lang="ru-RU" dirty="0" err="1"/>
              <a:t>особисту</a:t>
            </a:r>
            <a:r>
              <a:rPr lang="ru-RU" dirty="0"/>
              <a:t> свободу, </a:t>
            </a:r>
            <a:r>
              <a:rPr lang="ru-RU" dirty="0" err="1"/>
              <a:t>недоторканість</a:t>
            </a:r>
            <a:r>
              <a:rPr lang="ru-RU" dirty="0"/>
              <a:t> майна, право на </a:t>
            </a:r>
            <a:r>
              <a:rPr lang="ru-RU" dirty="0" err="1"/>
              <a:t>виїзд</a:t>
            </a:r>
            <a:r>
              <a:rPr lang="ru-RU" dirty="0"/>
              <a:t> до </a:t>
            </a:r>
            <a:r>
              <a:rPr lang="ru-RU" dirty="0" err="1"/>
              <a:t>зарубіжних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. При </a:t>
            </a:r>
            <a:r>
              <a:rPr lang="ru-RU" dirty="0" err="1"/>
              <a:t>виході</a:t>
            </a:r>
            <a:r>
              <a:rPr lang="ru-RU" dirty="0"/>
              <a:t> з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обеззброєні</a:t>
            </a:r>
            <a:r>
              <a:rPr lang="ru-RU" dirty="0"/>
              <a:t> колони </a:t>
            </a:r>
            <a:r>
              <a:rPr lang="ru-RU" dirty="0" err="1"/>
              <a:t>поляків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оточені</a:t>
            </a:r>
            <a:r>
              <a:rPr lang="ru-RU" dirty="0"/>
              <a:t> </a:t>
            </a:r>
            <a:r>
              <a:rPr lang="ru-RU" dirty="0" err="1"/>
              <a:t>частинами</a:t>
            </a:r>
            <a:r>
              <a:rPr lang="ru-RU" dirty="0"/>
              <a:t> </a:t>
            </a:r>
            <a:r>
              <a:rPr lang="ru-RU" dirty="0" err="1"/>
              <a:t>Червоної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 і НКВС та </a:t>
            </a:r>
            <a:r>
              <a:rPr lang="ru-RU" dirty="0" err="1"/>
              <a:t>відправлені</a:t>
            </a:r>
            <a:r>
              <a:rPr lang="ru-RU" dirty="0"/>
              <a:t> до </a:t>
            </a:r>
            <a:r>
              <a:rPr lang="ru-RU" dirty="0" err="1"/>
              <a:t>концтаборів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16085"/>
            <a:ext cx="4381078" cy="2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62000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0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632848" cy="1600200"/>
          </a:xfrm>
        </p:spPr>
        <p:txBody>
          <a:bodyPr>
            <a:normAutofit/>
          </a:bodyPr>
          <a:lstStyle/>
          <a:p>
            <a:r>
              <a:rPr lang="uk-UA" dirty="0" smtClean="0"/>
              <a:t>Кінець наступальних дій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44824"/>
            <a:ext cx="7543800" cy="3886200"/>
          </a:xfrm>
        </p:spPr>
        <p:txBody>
          <a:bodyPr/>
          <a:lstStyle/>
          <a:p>
            <a:r>
              <a:rPr lang="ru-RU" dirty="0"/>
              <a:t>Часом на початок </a:t>
            </a:r>
            <a:r>
              <a:rPr lang="ru-RU" dirty="0" err="1"/>
              <a:t>жовтня</a:t>
            </a:r>
            <a:r>
              <a:rPr lang="ru-RU" dirty="0"/>
              <a:t> у </a:t>
            </a:r>
            <a:r>
              <a:rPr lang="ru-RU" dirty="0" err="1"/>
              <a:t>військах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і </a:t>
            </a:r>
            <a:r>
              <a:rPr lang="ru-RU" dirty="0" err="1"/>
              <a:t>Білоруського</a:t>
            </a:r>
            <a:r>
              <a:rPr lang="ru-RU" dirty="0"/>
              <a:t> </a:t>
            </a:r>
            <a:r>
              <a:rPr lang="ru-RU" dirty="0" err="1"/>
              <a:t>фронтів</a:t>
            </a:r>
            <a:r>
              <a:rPr lang="ru-RU" dirty="0"/>
              <a:t> </a:t>
            </a:r>
            <a:r>
              <a:rPr lang="ru-RU" dirty="0" err="1"/>
              <a:t>нараховувалося</a:t>
            </a:r>
            <a:r>
              <a:rPr lang="ru-RU" dirty="0"/>
              <a:t> до 2 420 000 </a:t>
            </a:r>
            <a:r>
              <a:rPr lang="ru-RU" dirty="0" err="1"/>
              <a:t>військовиків</a:t>
            </a:r>
            <a:r>
              <a:rPr lang="ru-RU" dirty="0"/>
              <a:t> у 60 </a:t>
            </a:r>
            <a:r>
              <a:rPr lang="ru-RU" dirty="0" err="1"/>
              <a:t>стрілецьких</a:t>
            </a:r>
            <a:r>
              <a:rPr lang="ru-RU" dirty="0"/>
              <a:t>, 13 </a:t>
            </a:r>
            <a:r>
              <a:rPr lang="ru-RU" dirty="0" err="1"/>
              <a:t>кавалерійських</a:t>
            </a:r>
            <a:r>
              <a:rPr lang="ru-RU" dirty="0"/>
              <a:t> </a:t>
            </a:r>
            <a:r>
              <a:rPr lang="ru-RU" dirty="0" err="1"/>
              <a:t>дивізіях</a:t>
            </a:r>
            <a:r>
              <a:rPr lang="ru-RU" dirty="0"/>
              <a:t> та 18 </a:t>
            </a:r>
            <a:r>
              <a:rPr lang="ru-RU" dirty="0" err="1"/>
              <a:t>танкових</a:t>
            </a:r>
            <a:r>
              <a:rPr lang="ru-RU" dirty="0"/>
              <a:t> бригадах, </a:t>
            </a:r>
            <a:r>
              <a:rPr lang="ru-RU" dirty="0" err="1"/>
              <a:t>більше</a:t>
            </a:r>
            <a:r>
              <a:rPr lang="ru-RU" dirty="0"/>
              <a:t> 5400 </a:t>
            </a:r>
            <a:r>
              <a:rPr lang="ru-RU" dirty="0" err="1"/>
              <a:t>гармат</a:t>
            </a:r>
            <a:r>
              <a:rPr lang="ru-RU" dirty="0"/>
              <a:t>, 6000 </a:t>
            </a:r>
            <a:r>
              <a:rPr lang="ru-RU" dirty="0" err="1"/>
              <a:t>танків</a:t>
            </a:r>
            <a:r>
              <a:rPr lang="ru-RU" dirty="0"/>
              <a:t> і 3 700 </a:t>
            </a:r>
            <a:r>
              <a:rPr lang="ru-RU" dirty="0" err="1"/>
              <a:t>літаків</a:t>
            </a:r>
            <a:r>
              <a:rPr lang="ru-RU" dirty="0"/>
              <a:t>.</a:t>
            </a:r>
          </a:p>
          <a:p>
            <a:r>
              <a:rPr lang="ru-RU" dirty="0" err="1"/>
              <a:t>Завершальними</a:t>
            </a:r>
            <a:r>
              <a:rPr lang="ru-RU" dirty="0"/>
              <a:t> </a:t>
            </a:r>
            <a:r>
              <a:rPr lang="ru-RU" dirty="0" err="1"/>
              <a:t>акордами</a:t>
            </a:r>
            <a:r>
              <a:rPr lang="ru-RU" dirty="0"/>
              <a:t> 5 </a:t>
            </a:r>
            <a:r>
              <a:rPr lang="ru-RU" dirty="0" err="1"/>
              <a:t>жовтня</a:t>
            </a:r>
            <a:r>
              <a:rPr lang="ru-RU" dirty="0"/>
              <a:t> </a:t>
            </a:r>
            <a:r>
              <a:rPr lang="ru-RU" dirty="0" err="1"/>
              <a:t>радянські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 </a:t>
            </a:r>
            <a:r>
              <a:rPr lang="ru-RU" dirty="0" err="1"/>
              <a:t>розбили</a:t>
            </a:r>
            <a:r>
              <a:rPr lang="ru-RU" dirty="0"/>
              <a:t> </a:t>
            </a:r>
            <a:r>
              <a:rPr lang="ru-RU" dirty="0" err="1"/>
              <a:t>групу</a:t>
            </a:r>
            <a:r>
              <a:rPr lang="ru-RU" dirty="0"/>
              <a:t> полковника </a:t>
            </a:r>
            <a:r>
              <a:rPr lang="ru-RU" dirty="0" err="1"/>
              <a:t>Зелєнєвського</a:t>
            </a:r>
            <a:r>
              <a:rPr lang="ru-RU" dirty="0"/>
              <a:t>, полонили 6500 </a:t>
            </a:r>
            <a:r>
              <a:rPr lang="ru-RU" dirty="0" err="1"/>
              <a:t>польських</a:t>
            </a:r>
            <a:r>
              <a:rPr lang="ru-RU" dirty="0"/>
              <a:t> </a:t>
            </a:r>
            <a:r>
              <a:rPr lang="ru-RU" dirty="0" err="1"/>
              <a:t>вояків</a:t>
            </a:r>
            <a:r>
              <a:rPr lang="ru-RU" dirty="0"/>
              <a:t>, з них </a:t>
            </a:r>
            <a:r>
              <a:rPr lang="ru-RU" dirty="0" err="1"/>
              <a:t>було</a:t>
            </a:r>
            <a:r>
              <a:rPr lang="ru-RU" dirty="0"/>
              <a:t> 360 </a:t>
            </a:r>
            <a:r>
              <a:rPr lang="ru-RU" dirty="0" err="1"/>
              <a:t>офіцерів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82699"/>
            <a:ext cx="4081636" cy="307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71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908720"/>
            <a:ext cx="6781800" cy="1008112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Втрати</a:t>
            </a:r>
            <a:r>
              <a:rPr lang="ru-RU" b="1" dirty="0"/>
              <a:t> </a:t>
            </a:r>
            <a:r>
              <a:rPr lang="ru-RU" b="1" dirty="0" err="1"/>
              <a:t>сторін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845107"/>
              </p:ext>
            </p:extLst>
          </p:nvPr>
        </p:nvGraphicFramePr>
        <p:xfrm>
          <a:off x="539552" y="1700808"/>
          <a:ext cx="7920881" cy="2520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4"/>
                <a:gridCol w="2652221"/>
                <a:gridCol w="2628366"/>
              </a:tblGrid>
              <a:tr h="4741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 Польща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СРСР</a:t>
                      </a:r>
                      <a:endParaRPr lang="ru-RU" dirty="0"/>
                    </a:p>
                  </a:txBody>
                  <a:tcPr/>
                </a:tc>
              </a:tr>
              <a:tr h="474157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Загиблі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795</a:t>
                      </a:r>
                      <a:endParaRPr lang="ru-RU" dirty="0"/>
                    </a:p>
                  </a:txBody>
                  <a:tcPr/>
                </a:tc>
              </a:tr>
              <a:tr h="474157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Зниклі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безвісти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невідомо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  <a:endParaRPr lang="ru-RU" dirty="0"/>
                    </a:p>
                  </a:txBody>
                  <a:tcPr/>
                </a:tc>
              </a:tr>
              <a:tr h="474157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Поранені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2 019</a:t>
                      </a:r>
                      <a:endParaRPr lang="ru-RU" dirty="0"/>
                    </a:p>
                  </a:txBody>
                  <a:tcPr/>
                </a:tc>
              </a:tr>
              <a:tr h="623651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Взяті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полон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452 500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821" y="1772816"/>
            <a:ext cx="480942" cy="31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772816"/>
            <a:ext cx="625223" cy="31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00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6781800" cy="870992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Наслідки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7543800" cy="3886200"/>
          </a:xfrm>
        </p:spPr>
        <p:txBody>
          <a:bodyPr/>
          <a:lstStyle/>
          <a:p>
            <a:r>
              <a:rPr lang="ru-RU" dirty="0"/>
              <a:t>30 </a:t>
            </a:r>
            <a:r>
              <a:rPr lang="ru-RU" dirty="0" err="1"/>
              <a:t>липня</a:t>
            </a:r>
            <a:r>
              <a:rPr lang="ru-RU" dirty="0"/>
              <a:t> 1941 року з </a:t>
            </a:r>
            <a:r>
              <a:rPr lang="ru-RU" dirty="0" err="1"/>
              <a:t>підписанням</a:t>
            </a:r>
            <a:r>
              <a:rPr lang="ru-RU" dirty="0"/>
              <a:t> Угоди </a:t>
            </a:r>
            <a:r>
              <a:rPr lang="ru-RU" dirty="0" err="1"/>
              <a:t>Сікорського-Майського</a:t>
            </a:r>
            <a:r>
              <a:rPr lang="ru-RU" dirty="0"/>
              <a:t> СРСР де-юре </a:t>
            </a:r>
            <a:r>
              <a:rPr lang="ru-RU" dirty="0" err="1"/>
              <a:t>визнав</a:t>
            </a:r>
            <a:r>
              <a:rPr lang="ru-RU" dirty="0"/>
              <a:t> </a:t>
            </a:r>
            <a:r>
              <a:rPr lang="ru-RU" dirty="0" err="1"/>
              <a:t>західноукраїнські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за </a:t>
            </a:r>
            <a:r>
              <a:rPr lang="ru-RU" dirty="0" err="1"/>
              <a:t>Польщею</a:t>
            </a:r>
            <a:r>
              <a:rPr lang="ru-RU" dirty="0"/>
              <a:t>.</a:t>
            </a:r>
          </a:p>
          <a:p>
            <a:r>
              <a:rPr lang="ru-RU" dirty="0"/>
              <a:t>23 </a:t>
            </a:r>
            <a:r>
              <a:rPr lang="ru-RU" dirty="0" err="1"/>
              <a:t>вересня</a:t>
            </a:r>
            <a:r>
              <a:rPr lang="ru-RU" dirty="0"/>
              <a:t> 2009 року Сейм </a:t>
            </a:r>
            <a:r>
              <a:rPr lang="ru-RU" dirty="0" err="1"/>
              <a:t>Польщі</a:t>
            </a:r>
            <a:r>
              <a:rPr lang="ru-RU" dirty="0"/>
              <a:t> </a:t>
            </a:r>
            <a:r>
              <a:rPr lang="ru-RU" dirty="0" err="1"/>
              <a:t>одностайно</a:t>
            </a:r>
            <a:r>
              <a:rPr lang="ru-RU" dirty="0"/>
              <a:t> засудив </a:t>
            </a:r>
            <a:r>
              <a:rPr lang="ru-RU" dirty="0" err="1"/>
              <a:t>агресію</a:t>
            </a:r>
            <a:r>
              <a:rPr lang="ru-RU" dirty="0"/>
              <a:t> СРСР 1939 року, назвавши Польщу «жертвою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тоталітаризмів</a:t>
            </a:r>
            <a:r>
              <a:rPr lang="ru-RU" dirty="0"/>
              <a:t>: нацизму та </a:t>
            </a:r>
            <a:r>
              <a:rPr lang="ru-RU" dirty="0" err="1"/>
              <a:t>комунізму</a:t>
            </a:r>
            <a:r>
              <a:rPr lang="ru-RU" dirty="0"/>
              <a:t>», а </a:t>
            </a:r>
            <a:r>
              <a:rPr lang="ru-RU" dirty="0" err="1"/>
              <a:t>розстріл</a:t>
            </a:r>
            <a:r>
              <a:rPr lang="ru-RU" dirty="0"/>
              <a:t> </a:t>
            </a:r>
            <a:r>
              <a:rPr lang="ru-RU" dirty="0" err="1"/>
              <a:t>польських</a:t>
            </a:r>
            <a:r>
              <a:rPr lang="ru-RU" dirty="0"/>
              <a:t> </a:t>
            </a:r>
            <a:r>
              <a:rPr lang="ru-RU" dirty="0" err="1"/>
              <a:t>офіцерів</a:t>
            </a:r>
            <a:r>
              <a:rPr lang="ru-RU" dirty="0"/>
              <a:t> у </a:t>
            </a:r>
            <a:r>
              <a:rPr lang="ru-RU" dirty="0" err="1"/>
              <a:t>Катині</a:t>
            </a:r>
            <a:r>
              <a:rPr lang="ru-RU" dirty="0"/>
              <a:t> </a:t>
            </a:r>
            <a:r>
              <a:rPr lang="ru-RU" dirty="0" err="1"/>
              <a:t>навесні</a:t>
            </a:r>
            <a:r>
              <a:rPr lang="ru-RU" dirty="0"/>
              <a:t> 1940 року «</a:t>
            </a:r>
            <a:r>
              <a:rPr lang="ru-RU" dirty="0" err="1"/>
              <a:t>військовим</a:t>
            </a:r>
            <a:r>
              <a:rPr lang="ru-RU" dirty="0"/>
              <a:t> </a:t>
            </a:r>
            <a:r>
              <a:rPr lang="ru-RU" dirty="0" err="1"/>
              <a:t>злочином</a:t>
            </a:r>
            <a:r>
              <a:rPr lang="ru-RU" dirty="0"/>
              <a:t> з </a:t>
            </a:r>
            <a:r>
              <a:rPr lang="ru-RU" dirty="0" err="1"/>
              <a:t>ознаками</a:t>
            </a:r>
            <a:r>
              <a:rPr lang="ru-RU" dirty="0"/>
              <a:t> </a:t>
            </a:r>
            <a:r>
              <a:rPr lang="ru-RU" dirty="0" smtClean="0"/>
              <a:t>геноциду».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28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781800" cy="87099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Територіальні зміни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8064896" cy="482453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Результатом </a:t>
            </a:r>
            <a:r>
              <a:rPr lang="ru-RU" dirty="0" err="1"/>
              <a:t>Польського</a:t>
            </a:r>
            <a:r>
              <a:rPr lang="ru-RU" dirty="0"/>
              <a:t> походу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приєднання</a:t>
            </a:r>
            <a:r>
              <a:rPr lang="ru-RU" dirty="0"/>
              <a:t> до </a:t>
            </a:r>
            <a:r>
              <a:rPr lang="ru-RU" dirty="0" err="1"/>
              <a:t>Радянського</a:t>
            </a:r>
            <a:r>
              <a:rPr lang="ru-RU" dirty="0"/>
              <a:t> Союзу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Західної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та </a:t>
            </a:r>
            <a:r>
              <a:rPr lang="ru-RU" dirty="0" err="1"/>
              <a:t>Західної</a:t>
            </a:r>
            <a:r>
              <a:rPr lang="ru-RU" dirty="0"/>
              <a:t> </a:t>
            </a:r>
            <a:r>
              <a:rPr lang="ru-RU" dirty="0" err="1"/>
              <a:t>Білорусії</a:t>
            </a:r>
            <a:r>
              <a:rPr lang="ru-RU" dirty="0"/>
              <a:t>. </a:t>
            </a:r>
            <a:r>
              <a:rPr lang="ru-RU" dirty="0" err="1"/>
              <a:t>Положення</a:t>
            </a:r>
            <a:r>
              <a:rPr lang="ru-RU" dirty="0"/>
              <a:t> нового кордону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закріплено</a:t>
            </a:r>
            <a:r>
              <a:rPr lang="ru-RU" dirty="0"/>
              <a:t> </a:t>
            </a:r>
            <a:r>
              <a:rPr lang="ru-RU" dirty="0" err="1"/>
              <a:t>радянсько-німецьким</a:t>
            </a:r>
            <a:r>
              <a:rPr lang="ru-RU" dirty="0"/>
              <a:t> договором про кордон </a:t>
            </a:r>
            <a:r>
              <a:rPr lang="ru-RU" dirty="0" err="1"/>
              <a:t>від</a:t>
            </a:r>
            <a:r>
              <a:rPr lang="ru-RU" dirty="0"/>
              <a:t> 28 </a:t>
            </a:r>
            <a:r>
              <a:rPr lang="ru-RU" dirty="0" err="1"/>
              <a:t>вересня</a:t>
            </a:r>
            <a:r>
              <a:rPr lang="ru-RU" dirty="0"/>
              <a:t> 1939 року. </a:t>
            </a:r>
            <a:r>
              <a:rPr lang="ru-RU" dirty="0" err="1"/>
              <a:t>Новий</a:t>
            </a:r>
            <a:r>
              <a:rPr lang="ru-RU" dirty="0"/>
              <a:t> кордон в основному </a:t>
            </a:r>
            <a:r>
              <a:rPr lang="ru-RU" dirty="0" err="1"/>
              <a:t>збігався</a:t>
            </a:r>
            <a:r>
              <a:rPr lang="ru-RU" dirty="0"/>
              <a:t> з «</a:t>
            </a:r>
            <a:r>
              <a:rPr lang="ru-RU" dirty="0" err="1"/>
              <a:t>лінією</a:t>
            </a:r>
            <a:r>
              <a:rPr lang="ru-RU" dirty="0"/>
              <a:t> </a:t>
            </a:r>
            <a:r>
              <a:rPr lang="ru-RU" dirty="0" err="1"/>
              <a:t>Керзона</a:t>
            </a:r>
            <a:r>
              <a:rPr lang="ru-RU" dirty="0"/>
              <a:t>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рекомендована в 1919 </a:t>
            </a:r>
            <a:r>
              <a:rPr lang="ru-RU" dirty="0" err="1"/>
              <a:t>році</a:t>
            </a:r>
            <a:r>
              <a:rPr lang="ru-RU" dirty="0"/>
              <a:t> </a:t>
            </a:r>
            <a:r>
              <a:rPr lang="ru-RU" dirty="0" err="1"/>
              <a:t>Паризькою</a:t>
            </a:r>
            <a:r>
              <a:rPr lang="ru-RU" dirty="0"/>
              <a:t> мирною </a:t>
            </a:r>
            <a:r>
              <a:rPr lang="ru-RU" dirty="0" err="1" smtClean="0"/>
              <a:t>конференцією</a:t>
            </a:r>
            <a:r>
              <a:rPr lang="ru-RU" dirty="0"/>
              <a:t> </a:t>
            </a:r>
            <a:r>
              <a:rPr lang="ru-RU" dirty="0" smtClean="0"/>
              <a:t>як </a:t>
            </a:r>
            <a:r>
              <a:rPr lang="ru-RU" dirty="0" err="1"/>
              <a:t>східний</a:t>
            </a:r>
            <a:r>
              <a:rPr lang="ru-RU" dirty="0"/>
              <a:t> кордон </a:t>
            </a:r>
            <a:r>
              <a:rPr lang="ru-RU" dirty="0" err="1"/>
              <a:t>Польщі</a:t>
            </a:r>
            <a:r>
              <a:rPr lang="ru-RU" dirty="0"/>
              <a:t>. Вона </a:t>
            </a:r>
            <a:r>
              <a:rPr lang="ru-RU" dirty="0" err="1"/>
              <a:t>розмежовувала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компактного </a:t>
            </a:r>
            <a:r>
              <a:rPr lang="ru-RU" dirty="0" err="1"/>
              <a:t>проживання</a:t>
            </a:r>
            <a:r>
              <a:rPr lang="ru-RU" dirty="0"/>
              <a:t> </a:t>
            </a:r>
            <a:r>
              <a:rPr lang="ru-RU" dirty="0" err="1"/>
              <a:t>поляків</a:t>
            </a:r>
            <a:r>
              <a:rPr lang="ru-RU" dirty="0"/>
              <a:t> з одного боку, </a:t>
            </a:r>
            <a:r>
              <a:rPr lang="ru-RU" dirty="0" err="1"/>
              <a:t>українців</a:t>
            </a:r>
            <a:r>
              <a:rPr lang="ru-RU" dirty="0"/>
              <a:t> і </a:t>
            </a:r>
            <a:r>
              <a:rPr lang="ru-RU" dirty="0" err="1"/>
              <a:t>білорусів</a:t>
            </a:r>
            <a:r>
              <a:rPr lang="ru-RU" dirty="0"/>
              <a:t> з </a:t>
            </a:r>
            <a:r>
              <a:rPr lang="ru-RU" dirty="0" err="1"/>
              <a:t>іншого</a:t>
            </a:r>
            <a:r>
              <a:rPr lang="ru-RU" dirty="0"/>
              <a:t>.</a:t>
            </a:r>
          </a:p>
          <a:p>
            <a:r>
              <a:rPr lang="ru-RU" dirty="0" err="1"/>
              <a:t>Території</a:t>
            </a:r>
            <a:r>
              <a:rPr lang="ru-RU" dirty="0"/>
              <a:t> на </a:t>
            </a:r>
            <a:r>
              <a:rPr lang="ru-RU" dirty="0" err="1"/>
              <a:t>схід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річок</a:t>
            </a:r>
            <a:r>
              <a:rPr lang="ru-RU" dirty="0"/>
              <a:t> </a:t>
            </a:r>
            <a:r>
              <a:rPr lang="ru-RU" dirty="0" err="1"/>
              <a:t>Західний</a:t>
            </a:r>
            <a:r>
              <a:rPr lang="ru-RU" dirty="0"/>
              <a:t> Буг і </a:t>
            </a:r>
            <a:r>
              <a:rPr lang="ru-RU" dirty="0" err="1"/>
              <a:t>Сян</a:t>
            </a:r>
            <a:r>
              <a:rPr lang="ru-RU" dirty="0"/>
              <a:t> 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приєднані</a:t>
            </a:r>
            <a:r>
              <a:rPr lang="ru-RU" dirty="0"/>
              <a:t> до </a:t>
            </a:r>
            <a:r>
              <a:rPr lang="ru-RU" dirty="0" err="1"/>
              <a:t>Української</a:t>
            </a:r>
            <a:r>
              <a:rPr lang="ru-RU" dirty="0"/>
              <a:t> РСР і </a:t>
            </a:r>
            <a:r>
              <a:rPr lang="ru-RU" dirty="0" err="1"/>
              <a:t>Білоруської</a:t>
            </a:r>
            <a:r>
              <a:rPr lang="ru-RU" dirty="0"/>
              <a:t> РСР.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збільшило</a:t>
            </a:r>
            <a:r>
              <a:rPr lang="ru-RU" dirty="0"/>
              <a:t> </a:t>
            </a:r>
            <a:r>
              <a:rPr lang="ru-RU" dirty="0" err="1"/>
              <a:t>територію</a:t>
            </a:r>
            <a:r>
              <a:rPr lang="ru-RU" dirty="0"/>
              <a:t> СРСР на 196 тис. км² (50,4 %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Польщі</a:t>
            </a:r>
            <a:r>
              <a:rPr lang="ru-RU" dirty="0"/>
              <a:t>), а </a:t>
            </a:r>
            <a:r>
              <a:rPr lang="ru-RU" dirty="0" err="1"/>
              <a:t>населення</a:t>
            </a:r>
            <a:r>
              <a:rPr lang="ru-RU" dirty="0"/>
              <a:t> — на 13 млн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4664"/>
            <a:ext cx="420052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46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96752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uk-UA" dirty="0"/>
              <a:t>Вторгнення СРСР до Польщі (1939)</a:t>
            </a:r>
            <a:br>
              <a:rPr lang="uk-UA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4752528" cy="5805264"/>
          </a:xfrm>
        </p:spPr>
        <p:txBody>
          <a:bodyPr/>
          <a:lstStyle/>
          <a:p>
            <a:r>
              <a:rPr lang="ru-RU" dirty="0" err="1"/>
              <a:t>Офіційна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 в </a:t>
            </a:r>
            <a:r>
              <a:rPr lang="ru-RU" dirty="0" err="1"/>
              <a:t>радянській</a:t>
            </a:r>
            <a:r>
              <a:rPr lang="ru-RU" dirty="0"/>
              <a:t> </a:t>
            </a:r>
            <a:r>
              <a:rPr lang="ru-RU" dirty="0" err="1"/>
              <a:t>історіографії</a:t>
            </a:r>
            <a:r>
              <a:rPr lang="ru-RU" dirty="0"/>
              <a:t> </a:t>
            </a:r>
            <a:r>
              <a:rPr lang="ru-RU" dirty="0" smtClean="0"/>
              <a:t>—</a:t>
            </a:r>
            <a:r>
              <a:rPr lang="ru-RU" dirty="0"/>
              <a:t> </a:t>
            </a:r>
            <a:r>
              <a:rPr lang="ru-RU" b="1" dirty="0" err="1"/>
              <a:t>Визвольний</a:t>
            </a:r>
            <a:r>
              <a:rPr lang="ru-RU" b="1" dirty="0"/>
              <a:t> </a:t>
            </a:r>
            <a:r>
              <a:rPr lang="ru-RU" b="1" dirty="0" err="1"/>
              <a:t>похід</a:t>
            </a:r>
            <a:r>
              <a:rPr lang="ru-RU" b="1" dirty="0"/>
              <a:t> </a:t>
            </a:r>
            <a:r>
              <a:rPr lang="ru-RU" b="1" dirty="0" err="1"/>
              <a:t>Червоної</a:t>
            </a:r>
            <a:r>
              <a:rPr lang="ru-RU" b="1" dirty="0"/>
              <a:t> </a:t>
            </a:r>
            <a:r>
              <a:rPr lang="ru-RU" b="1" dirty="0" err="1"/>
              <a:t>Армії</a:t>
            </a:r>
            <a:r>
              <a:rPr lang="ru-RU" b="1" dirty="0"/>
              <a:t> у </a:t>
            </a:r>
            <a:r>
              <a:rPr lang="ru-RU" b="1" dirty="0" err="1"/>
              <a:t>Західну</a:t>
            </a:r>
            <a:r>
              <a:rPr lang="ru-RU" b="1" dirty="0"/>
              <a:t> </a:t>
            </a:r>
            <a:r>
              <a:rPr lang="ru-RU" b="1" dirty="0" err="1"/>
              <a:t>Україну</a:t>
            </a:r>
            <a:r>
              <a:rPr lang="ru-RU" b="1" dirty="0"/>
              <a:t> й </a:t>
            </a:r>
            <a:r>
              <a:rPr lang="ru-RU" b="1" dirty="0" err="1"/>
              <a:t>Західну</a:t>
            </a:r>
            <a:r>
              <a:rPr lang="ru-RU" b="1" dirty="0"/>
              <a:t> </a:t>
            </a:r>
            <a:r>
              <a:rPr lang="ru-RU" b="1" dirty="0" err="1"/>
              <a:t>Білорусь</a:t>
            </a:r>
            <a:r>
              <a:rPr lang="ru-RU" b="1" dirty="0"/>
              <a:t> 1939 року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16832"/>
            <a:ext cx="3073524" cy="413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34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Підготовка</a:t>
            </a:r>
            <a:r>
              <a:rPr lang="ru-RU" dirty="0"/>
              <a:t> СРСР до </a:t>
            </a:r>
            <a:r>
              <a:rPr lang="ru-RU" dirty="0" err="1"/>
              <a:t>війни</a:t>
            </a:r>
            <a:r>
              <a:rPr lang="ru-RU" dirty="0"/>
              <a:t> з </a:t>
            </a:r>
            <a:r>
              <a:rPr lang="ru-RU" dirty="0" err="1"/>
              <a:t>Польщею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7543800" cy="504056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Підготовка</a:t>
            </a:r>
            <a:r>
              <a:rPr lang="ru-RU" dirty="0" smtClean="0"/>
              <a:t> </a:t>
            </a:r>
            <a:r>
              <a:rPr lang="ru-RU" dirty="0"/>
              <a:t>СРСР до </a:t>
            </a:r>
            <a:r>
              <a:rPr lang="ru-RU" dirty="0" err="1"/>
              <a:t>війни</a:t>
            </a:r>
            <a:r>
              <a:rPr lang="ru-RU" dirty="0"/>
              <a:t> з </a:t>
            </a:r>
            <a:r>
              <a:rPr lang="ru-RU" dirty="0" err="1"/>
              <a:t>Польщею</a:t>
            </a:r>
            <a:r>
              <a:rPr lang="ru-RU" dirty="0"/>
              <a:t> </a:t>
            </a:r>
            <a:r>
              <a:rPr lang="ru-RU" dirty="0" err="1"/>
              <a:t>розпочалася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прихованої</a:t>
            </a:r>
            <a:r>
              <a:rPr lang="ru-RU" dirty="0"/>
              <a:t> </a:t>
            </a:r>
            <a:r>
              <a:rPr lang="ru-RU" dirty="0" err="1"/>
              <a:t>військової</a:t>
            </a:r>
            <a:r>
              <a:rPr lang="ru-RU" dirty="0"/>
              <a:t> </a:t>
            </a:r>
            <a:r>
              <a:rPr lang="ru-RU" dirty="0" err="1"/>
              <a:t>мобілізації</a:t>
            </a:r>
            <a:r>
              <a:rPr lang="ru-RU" dirty="0"/>
              <a:t>. </a:t>
            </a:r>
            <a:r>
              <a:rPr lang="ru-RU" dirty="0" err="1"/>
              <a:t>Вже</a:t>
            </a:r>
            <a:r>
              <a:rPr lang="ru-RU" dirty="0"/>
              <a:t> 3 </a:t>
            </a:r>
            <a:r>
              <a:rPr lang="ru-RU" dirty="0" err="1"/>
              <a:t>вересня</a:t>
            </a:r>
            <a:r>
              <a:rPr lang="ru-RU" dirty="0"/>
              <a:t> 1939 року </a:t>
            </a:r>
            <a:r>
              <a:rPr lang="ru-RU" dirty="0" err="1"/>
              <a:t>політбюро</a:t>
            </a:r>
            <a:r>
              <a:rPr lang="ru-RU" dirty="0"/>
              <a:t> ЦК ВКП(б) </a:t>
            </a:r>
            <a:r>
              <a:rPr lang="ru-RU" dirty="0" err="1"/>
              <a:t>ухвалило</a:t>
            </a:r>
            <a:r>
              <a:rPr lang="ru-RU" dirty="0"/>
              <a:t> </a:t>
            </a:r>
            <a:r>
              <a:rPr lang="ru-RU" dirty="0" err="1"/>
              <a:t>таємне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продовження</a:t>
            </a:r>
            <a:r>
              <a:rPr lang="ru-RU" dirty="0"/>
              <a:t> на </a:t>
            </a:r>
            <a:r>
              <a:rPr lang="ru-RU" dirty="0" err="1"/>
              <a:t>місяць</a:t>
            </a:r>
            <a:r>
              <a:rPr lang="ru-RU" dirty="0"/>
              <a:t> строку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червоноармійців</a:t>
            </a:r>
            <a:r>
              <a:rPr lang="ru-RU" dirty="0"/>
              <a:t> і </a:t>
            </a:r>
            <a:r>
              <a:rPr lang="ru-RU" dirty="0" err="1"/>
              <a:t>молодших</a:t>
            </a:r>
            <a:r>
              <a:rPr lang="ru-RU" dirty="0"/>
              <a:t> </a:t>
            </a:r>
            <a:r>
              <a:rPr lang="ru-RU" dirty="0" err="1"/>
              <a:t>командирів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підлягали</a:t>
            </a:r>
            <a:r>
              <a:rPr lang="ru-RU" dirty="0"/>
              <a:t> </a:t>
            </a:r>
            <a:r>
              <a:rPr lang="ru-RU" dirty="0" err="1"/>
              <a:t>демобілізації</a:t>
            </a:r>
            <a:r>
              <a:rPr lang="ru-RU" dirty="0"/>
              <a:t>,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в РСЧА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затримано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310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чоловік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34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Підготовка</a:t>
            </a:r>
            <a:r>
              <a:rPr lang="ru-RU" dirty="0"/>
              <a:t> СРСР до </a:t>
            </a:r>
            <a:r>
              <a:rPr lang="ru-RU" dirty="0" err="1"/>
              <a:t>війни</a:t>
            </a:r>
            <a:r>
              <a:rPr lang="ru-RU" dirty="0"/>
              <a:t> з </a:t>
            </a:r>
            <a:r>
              <a:rPr lang="ru-RU" dirty="0" err="1"/>
              <a:t>Польщею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7687816" cy="403021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З 7 </a:t>
            </a:r>
            <a:r>
              <a:rPr lang="ru-RU" dirty="0" err="1"/>
              <a:t>вересня</a:t>
            </a:r>
            <a:r>
              <a:rPr lang="ru-RU" dirty="0"/>
              <a:t> 1939 року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виглядом</a:t>
            </a:r>
            <a:r>
              <a:rPr lang="ru-RU" dirty="0"/>
              <a:t> Великих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зборів</a:t>
            </a:r>
            <a:r>
              <a:rPr lang="ru-RU" dirty="0"/>
              <a:t> </a:t>
            </a:r>
            <a:r>
              <a:rPr lang="ru-RU" dirty="0" err="1"/>
              <a:t>розпочався</a:t>
            </a:r>
            <a:r>
              <a:rPr lang="ru-RU" dirty="0"/>
              <a:t> призов 2,6 млн </a:t>
            </a:r>
            <a:r>
              <a:rPr lang="ru-RU" dirty="0" err="1"/>
              <a:t>запасників</a:t>
            </a:r>
            <a:r>
              <a:rPr lang="ru-RU" dirty="0"/>
              <a:t> 7-ми </a:t>
            </a:r>
            <a:r>
              <a:rPr lang="ru-RU" dirty="0" err="1"/>
              <a:t>військових</a:t>
            </a:r>
            <a:r>
              <a:rPr lang="ru-RU" dirty="0"/>
              <a:t> </a:t>
            </a:r>
            <a:r>
              <a:rPr lang="ru-RU" dirty="0" err="1"/>
              <a:t>округів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, </a:t>
            </a:r>
            <a:r>
              <a:rPr lang="ru-RU" dirty="0" err="1"/>
              <a:t>розташованих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 </a:t>
            </a:r>
            <a:r>
              <a:rPr lang="ru-RU" dirty="0" err="1"/>
              <a:t>України</a:t>
            </a:r>
            <a:r>
              <a:rPr lang="ru-RU" dirty="0"/>
              <a:t> —КОВО і ХВО. Через десять </a:t>
            </a:r>
            <a:r>
              <a:rPr lang="ru-RU" dirty="0" err="1"/>
              <a:t>днів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початку </a:t>
            </a:r>
            <a:r>
              <a:rPr lang="ru-RU" dirty="0" err="1"/>
              <a:t>зборів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сформовано 98 </a:t>
            </a:r>
            <a:r>
              <a:rPr lang="ru-RU" dirty="0" err="1"/>
              <a:t>стрілецьких</a:t>
            </a:r>
            <a:r>
              <a:rPr lang="ru-RU" dirty="0"/>
              <a:t>, 14 </a:t>
            </a:r>
            <a:r>
              <a:rPr lang="ru-RU" dirty="0" err="1"/>
              <a:t>кавалерійських</a:t>
            </a:r>
            <a:r>
              <a:rPr lang="ru-RU" dirty="0"/>
              <a:t> </a:t>
            </a:r>
            <a:r>
              <a:rPr lang="ru-RU" dirty="0" err="1"/>
              <a:t>дивізій</a:t>
            </a:r>
            <a:r>
              <a:rPr lang="ru-RU" dirty="0"/>
              <a:t>, 27 </a:t>
            </a:r>
            <a:r>
              <a:rPr lang="ru-RU" dirty="0" err="1"/>
              <a:t>танкових</a:t>
            </a:r>
            <a:r>
              <a:rPr lang="ru-RU" dirty="0"/>
              <a:t> бригад і 24 артполки Резерву Головного </a:t>
            </a:r>
            <a:r>
              <a:rPr lang="ru-RU" dirty="0" err="1"/>
              <a:t>командування</a:t>
            </a:r>
            <a:r>
              <a:rPr lang="ru-RU" dirty="0"/>
              <a:t>. З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41 </a:t>
            </a:r>
            <a:r>
              <a:rPr lang="ru-RU" dirty="0" err="1"/>
              <a:t>стрілецька</a:t>
            </a:r>
            <a:r>
              <a:rPr lang="ru-RU" dirty="0"/>
              <a:t>, 13 </a:t>
            </a:r>
            <a:r>
              <a:rPr lang="ru-RU" dirty="0" err="1"/>
              <a:t>кавалерійських</a:t>
            </a:r>
            <a:r>
              <a:rPr lang="ru-RU" dirty="0"/>
              <a:t> </a:t>
            </a:r>
            <a:r>
              <a:rPr lang="ru-RU" dirty="0" err="1"/>
              <a:t>дивізій</a:t>
            </a:r>
            <a:r>
              <a:rPr lang="ru-RU" dirty="0"/>
              <a:t>, 17 </a:t>
            </a:r>
            <a:r>
              <a:rPr lang="ru-RU" dirty="0" err="1"/>
              <a:t>танкових</a:t>
            </a:r>
            <a:r>
              <a:rPr lang="ru-RU" dirty="0"/>
              <a:t> бригад і 9 </a:t>
            </a:r>
            <a:r>
              <a:rPr lang="ru-RU" dirty="0" err="1"/>
              <a:t>артполків</a:t>
            </a:r>
            <a:r>
              <a:rPr lang="ru-RU" dirty="0"/>
              <a:t> </a:t>
            </a:r>
            <a:r>
              <a:rPr lang="ru-RU" dirty="0" err="1"/>
              <a:t>надалі</a:t>
            </a:r>
            <a:r>
              <a:rPr lang="ru-RU" dirty="0"/>
              <a:t> </a:t>
            </a:r>
            <a:r>
              <a:rPr lang="ru-RU" dirty="0" err="1"/>
              <a:t>увійшли</a:t>
            </a:r>
            <a:r>
              <a:rPr lang="ru-RU" dirty="0"/>
              <a:t> до складу </a:t>
            </a:r>
            <a:r>
              <a:rPr lang="ru-RU" dirty="0" err="1"/>
              <a:t>Білоруського</a:t>
            </a:r>
            <a:r>
              <a:rPr lang="ru-RU" dirty="0"/>
              <a:t> і 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фронтів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34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Підготовка</a:t>
            </a:r>
            <a:r>
              <a:rPr lang="ru-RU" dirty="0"/>
              <a:t> СРСР до </a:t>
            </a:r>
            <a:r>
              <a:rPr lang="ru-RU" dirty="0" err="1"/>
              <a:t>війни</a:t>
            </a:r>
            <a:r>
              <a:rPr lang="ru-RU" dirty="0"/>
              <a:t> з </a:t>
            </a:r>
            <a:r>
              <a:rPr lang="ru-RU" dirty="0" err="1"/>
              <a:t>Польщею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7543800" cy="38862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16 </a:t>
            </a:r>
            <a:r>
              <a:rPr lang="ru-RU" dirty="0" err="1"/>
              <a:t>вересня</a:t>
            </a:r>
            <a:r>
              <a:rPr lang="ru-RU" dirty="0"/>
              <a:t> 1939 </a:t>
            </a:r>
            <a:r>
              <a:rPr lang="ru-RU" dirty="0" err="1"/>
              <a:t>військова</a:t>
            </a:r>
            <a:r>
              <a:rPr lang="ru-RU" dirty="0"/>
              <a:t> Рада </a:t>
            </a:r>
            <a:r>
              <a:rPr lang="ru-RU" dirty="0" err="1"/>
              <a:t>Українського</a:t>
            </a:r>
            <a:r>
              <a:rPr lang="ru-RU" dirty="0"/>
              <a:t> фронту </a:t>
            </a:r>
            <a:r>
              <a:rPr lang="ru-RU" dirty="0" err="1"/>
              <a:t>видала</a:t>
            </a:r>
            <a:r>
              <a:rPr lang="ru-RU" dirty="0"/>
              <a:t> директиву № А0084 — наказ </a:t>
            </a:r>
            <a:r>
              <a:rPr lang="ru-RU" dirty="0" err="1"/>
              <a:t>радянським</a:t>
            </a:r>
            <a:r>
              <a:rPr lang="ru-RU" dirty="0"/>
              <a:t> </a:t>
            </a:r>
            <a:r>
              <a:rPr lang="ru-RU" dirty="0" err="1"/>
              <a:t>військам</a:t>
            </a:r>
            <a:r>
              <a:rPr lang="ru-RU" dirty="0"/>
              <a:t> </a:t>
            </a:r>
            <a:r>
              <a:rPr lang="ru-RU" dirty="0" err="1"/>
              <a:t>увійти</a:t>
            </a:r>
            <a:r>
              <a:rPr lang="ru-RU" dirty="0"/>
              <a:t> на </a:t>
            </a:r>
            <a:r>
              <a:rPr lang="ru-RU" dirty="0" err="1"/>
              <a:t>терени</a:t>
            </a:r>
            <a:r>
              <a:rPr lang="ru-RU" dirty="0"/>
              <a:t> </a:t>
            </a:r>
            <a:r>
              <a:rPr lang="ru-RU" dirty="0" err="1"/>
              <a:t>Польщі</a:t>
            </a:r>
            <a:r>
              <a:rPr lang="ru-RU" dirty="0"/>
              <a:t> з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аби</a:t>
            </a:r>
            <a:r>
              <a:rPr lang="ru-RU" dirty="0"/>
              <a:t> «</a:t>
            </a:r>
            <a:r>
              <a:rPr lang="ru-RU" dirty="0" err="1"/>
              <a:t>рішуче</a:t>
            </a:r>
            <a:r>
              <a:rPr lang="ru-RU" dirty="0"/>
              <a:t> </a:t>
            </a:r>
            <a:r>
              <a:rPr lang="ru-RU" dirty="0" err="1"/>
              <a:t>виступити</a:t>
            </a:r>
            <a:r>
              <a:rPr lang="ru-RU" dirty="0"/>
              <a:t> на </a:t>
            </a:r>
            <a:r>
              <a:rPr lang="ru-RU" dirty="0" err="1"/>
              <a:t>допомогу</a:t>
            </a:r>
            <a:r>
              <a:rPr lang="ru-RU" dirty="0"/>
              <a:t> трудящим </a:t>
            </a:r>
            <a:r>
              <a:rPr lang="ru-RU" dirty="0" err="1"/>
              <a:t>Західної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і </a:t>
            </a:r>
            <a:r>
              <a:rPr lang="ru-RU" dirty="0" err="1"/>
              <a:t>Західної</a:t>
            </a:r>
            <a:r>
              <a:rPr lang="ru-RU" dirty="0"/>
              <a:t> </a:t>
            </a:r>
            <a:r>
              <a:rPr lang="ru-RU" dirty="0" err="1"/>
              <a:t>Білорусії</a:t>
            </a:r>
            <a:r>
              <a:rPr lang="ru-RU" dirty="0"/>
              <a:t>». Перед </a:t>
            </a:r>
            <a:r>
              <a:rPr lang="ru-RU" dirty="0" err="1"/>
              <a:t>вторгненням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фронт </a:t>
            </a:r>
            <a:r>
              <a:rPr lang="ru-RU" dirty="0" err="1"/>
              <a:t>лічив</a:t>
            </a:r>
            <a:r>
              <a:rPr lang="ru-RU" dirty="0"/>
              <a:t>: 28 </a:t>
            </a:r>
            <a:r>
              <a:rPr lang="ru-RU" dirty="0" err="1"/>
              <a:t>стрілецьких</a:t>
            </a:r>
            <a:r>
              <a:rPr lang="ru-RU" dirty="0"/>
              <a:t>, 7 </a:t>
            </a:r>
            <a:r>
              <a:rPr lang="ru-RU" dirty="0" err="1"/>
              <a:t>кінних</a:t>
            </a:r>
            <a:r>
              <a:rPr lang="ru-RU" dirty="0"/>
              <a:t> </a:t>
            </a:r>
            <a:r>
              <a:rPr lang="ru-RU" dirty="0" err="1"/>
              <a:t>дивізій</a:t>
            </a:r>
            <a:r>
              <a:rPr lang="ru-RU" dirty="0"/>
              <a:t>, 10 </a:t>
            </a:r>
            <a:r>
              <a:rPr lang="ru-RU" dirty="0" err="1"/>
              <a:t>танкових</a:t>
            </a:r>
            <a:r>
              <a:rPr lang="ru-RU" dirty="0"/>
              <a:t> і 2 </a:t>
            </a:r>
            <a:r>
              <a:rPr lang="ru-RU" dirty="0" err="1"/>
              <a:t>моторизовані</a:t>
            </a:r>
            <a:r>
              <a:rPr lang="ru-RU" dirty="0"/>
              <a:t> </a:t>
            </a:r>
            <a:r>
              <a:rPr lang="ru-RU" dirty="0" err="1"/>
              <a:t>бригади</a:t>
            </a:r>
            <a:r>
              <a:rPr lang="ru-RU" dirty="0"/>
              <a:t> — </a:t>
            </a:r>
            <a:r>
              <a:rPr lang="ru-RU" dirty="0" err="1"/>
              <a:t>близько</a:t>
            </a:r>
            <a:r>
              <a:rPr lang="ru-RU" dirty="0"/>
              <a:t> 800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бійців</a:t>
            </a:r>
            <a:r>
              <a:rPr lang="ru-RU" dirty="0"/>
              <a:t> і </a:t>
            </a:r>
            <a:r>
              <a:rPr lang="ru-RU" dirty="0" err="1"/>
              <a:t>командирів</a:t>
            </a:r>
            <a:r>
              <a:rPr lang="ru-RU" dirty="0"/>
              <a:t>; у </a:t>
            </a:r>
            <a:r>
              <a:rPr lang="ru-RU" dirty="0" err="1"/>
              <a:t>взаємодії</a:t>
            </a:r>
            <a:r>
              <a:rPr lang="ru-RU" dirty="0"/>
              <a:t> з </a:t>
            </a:r>
            <a:r>
              <a:rPr lang="ru-RU" dirty="0" err="1"/>
              <a:t>військами</a:t>
            </a:r>
            <a:r>
              <a:rPr lang="ru-RU" dirty="0"/>
              <a:t> фронту належало </a:t>
            </a:r>
            <a:r>
              <a:rPr lang="ru-RU" dirty="0" err="1"/>
              <a:t>діяти</a:t>
            </a:r>
            <a:r>
              <a:rPr lang="ru-RU" dirty="0"/>
              <a:t> </a:t>
            </a:r>
            <a:r>
              <a:rPr lang="ru-RU" dirty="0" err="1"/>
              <a:t>військам</a:t>
            </a:r>
            <a:r>
              <a:rPr lang="ru-RU" dirty="0"/>
              <a:t> НКВС — 55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бійців</a:t>
            </a:r>
            <a:r>
              <a:rPr lang="ru-RU" dirty="0"/>
              <a:t>, </a:t>
            </a:r>
            <a:r>
              <a:rPr lang="ru-RU" dirty="0" err="1"/>
              <a:t>близько</a:t>
            </a:r>
            <a:r>
              <a:rPr lang="ru-RU" dirty="0"/>
              <a:t> 2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танків</a:t>
            </a:r>
            <a:r>
              <a:rPr lang="ru-RU" dirty="0"/>
              <a:t>, 1100 </a:t>
            </a:r>
            <a:r>
              <a:rPr lang="ru-RU" dirty="0" err="1"/>
              <a:t>бойових</a:t>
            </a:r>
            <a:r>
              <a:rPr lang="ru-RU" dirty="0"/>
              <a:t> </a:t>
            </a:r>
            <a:r>
              <a:rPr lang="ru-RU" dirty="0" err="1"/>
              <a:t>літаків</a:t>
            </a:r>
            <a:r>
              <a:rPr lang="ru-RU" dirty="0"/>
              <a:t>, 4700 </a:t>
            </a:r>
            <a:r>
              <a:rPr lang="ru-RU" dirty="0" err="1"/>
              <a:t>гармат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34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781800" cy="1600200"/>
          </a:xfrm>
        </p:spPr>
        <p:txBody>
          <a:bodyPr/>
          <a:lstStyle/>
          <a:p>
            <a:r>
              <a:rPr lang="ru-RU" dirty="0" smtClean="0"/>
              <a:t>Початок </a:t>
            </a:r>
            <a:r>
              <a:rPr lang="ru-RU" dirty="0" err="1" smtClean="0"/>
              <a:t>бойових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7543800" cy="3886200"/>
          </a:xfrm>
        </p:spPr>
        <p:txBody>
          <a:bodyPr/>
          <a:lstStyle/>
          <a:p>
            <a:r>
              <a:rPr lang="ru-RU" dirty="0"/>
              <a:t>17 </a:t>
            </a:r>
            <a:r>
              <a:rPr lang="ru-RU" dirty="0" err="1"/>
              <a:t>вересня</a:t>
            </a:r>
            <a:r>
              <a:rPr lang="ru-RU" dirty="0"/>
              <a:t> 1939 року (через 17 </a:t>
            </a:r>
            <a:r>
              <a:rPr lang="ru-RU" dirty="0" err="1"/>
              <a:t>днів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наступу</a:t>
            </a:r>
            <a:r>
              <a:rPr lang="ru-RU" dirty="0"/>
              <a:t> Вермахту на </a:t>
            </a:r>
            <a:r>
              <a:rPr lang="ru-RU" dirty="0" err="1"/>
              <a:t>територію</a:t>
            </a:r>
            <a:r>
              <a:rPr lang="ru-RU" dirty="0"/>
              <a:t> </a:t>
            </a:r>
            <a:r>
              <a:rPr lang="ru-RU" dirty="0" err="1"/>
              <a:t>Польщі</a:t>
            </a:r>
            <a:r>
              <a:rPr lang="ru-RU" dirty="0"/>
              <a:t> та </a:t>
            </a:r>
            <a:r>
              <a:rPr lang="ru-RU" dirty="0" err="1"/>
              <a:t>після</a:t>
            </a:r>
            <a:r>
              <a:rPr lang="ru-RU" dirty="0"/>
              <a:t> переходу </a:t>
            </a:r>
            <a:r>
              <a:rPr lang="ru-RU" dirty="0" err="1"/>
              <a:t>німецьких</a:t>
            </a:r>
            <a:r>
              <a:rPr lang="ru-RU" dirty="0"/>
              <a:t> </a:t>
            </a:r>
            <a:r>
              <a:rPr lang="ru-RU" dirty="0" err="1"/>
              <a:t>військ</a:t>
            </a:r>
            <a:r>
              <a:rPr lang="ru-RU" dirty="0"/>
              <a:t> </a:t>
            </a:r>
            <a:r>
              <a:rPr lang="ru-RU" dirty="0" err="1"/>
              <a:t>річки</a:t>
            </a:r>
            <a:r>
              <a:rPr lang="ru-RU" dirty="0"/>
              <a:t> </a:t>
            </a:r>
            <a:r>
              <a:rPr lang="ru-RU" dirty="0" err="1"/>
              <a:t>Сян</a:t>
            </a:r>
            <a:r>
              <a:rPr lang="ru-RU" dirty="0"/>
              <a:t>) о </a:t>
            </a:r>
            <a:r>
              <a:rPr lang="ru-RU" dirty="0" err="1"/>
              <a:t>другій</a:t>
            </a:r>
            <a:r>
              <a:rPr lang="ru-RU" dirty="0"/>
              <a:t> </a:t>
            </a:r>
            <a:r>
              <a:rPr lang="ru-RU" dirty="0" err="1"/>
              <a:t>годині</a:t>
            </a:r>
            <a:r>
              <a:rPr lang="ru-RU" dirty="0"/>
              <a:t> </a:t>
            </a:r>
            <a:r>
              <a:rPr lang="ru-RU" dirty="0" err="1"/>
              <a:t>ночі</a:t>
            </a:r>
            <a:r>
              <a:rPr lang="ru-RU" dirty="0"/>
              <a:t> </a:t>
            </a:r>
            <a:r>
              <a:rPr lang="ru-RU" dirty="0" err="1"/>
              <a:t>Сталін</a:t>
            </a:r>
            <a:r>
              <a:rPr lang="ru-RU" dirty="0"/>
              <a:t> в </a:t>
            </a:r>
            <a:r>
              <a:rPr lang="ru-RU" dirty="0" err="1"/>
              <a:t>присутності</a:t>
            </a:r>
            <a:r>
              <a:rPr lang="ru-RU" dirty="0"/>
              <a:t> </a:t>
            </a:r>
            <a:r>
              <a:rPr lang="ru-RU" u="sng" dirty="0"/>
              <a:t>Молотова</a:t>
            </a:r>
            <a:r>
              <a:rPr lang="ru-RU" dirty="0"/>
              <a:t> і Ворошилова </a:t>
            </a:r>
            <a:r>
              <a:rPr lang="ru-RU" dirty="0" err="1"/>
              <a:t>прийняв</a:t>
            </a:r>
            <a:r>
              <a:rPr lang="ru-RU" dirty="0"/>
              <a:t> </a:t>
            </a:r>
            <a:r>
              <a:rPr lang="ru-RU" dirty="0" err="1"/>
              <a:t>німецького</a:t>
            </a:r>
            <a:r>
              <a:rPr lang="ru-RU" dirty="0"/>
              <a:t> посла </a:t>
            </a:r>
            <a:r>
              <a:rPr lang="ru-RU" dirty="0" err="1"/>
              <a:t>Шуленбурга</a:t>
            </a:r>
            <a:r>
              <a:rPr lang="ru-RU" dirty="0"/>
              <a:t> і </a:t>
            </a:r>
            <a:r>
              <a:rPr lang="ru-RU" dirty="0" err="1"/>
              <a:t>повідомив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Червона</a:t>
            </a:r>
            <a:r>
              <a:rPr lang="ru-RU" dirty="0"/>
              <a:t> </a:t>
            </a:r>
            <a:r>
              <a:rPr lang="ru-RU" dirty="0" err="1"/>
              <a:t>Армія</a:t>
            </a:r>
            <a:r>
              <a:rPr lang="ru-RU" dirty="0"/>
              <a:t> </a:t>
            </a:r>
            <a:r>
              <a:rPr lang="ru-RU" dirty="0" err="1"/>
              <a:t>приступає</a:t>
            </a:r>
            <a:r>
              <a:rPr lang="ru-RU" dirty="0"/>
              <a:t> до </a:t>
            </a:r>
            <a:r>
              <a:rPr lang="ru-RU" dirty="0" err="1"/>
              <a:t>бойових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Польщі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88840"/>
            <a:ext cx="2657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6027"/>
            <a:ext cx="23907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7915"/>
            <a:ext cx="47625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970" y="2020207"/>
            <a:ext cx="3601445" cy="42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34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136904" cy="1024136"/>
          </a:xfrm>
        </p:spPr>
        <p:txBody>
          <a:bodyPr>
            <a:normAutofit/>
          </a:bodyPr>
          <a:lstStyle/>
          <a:p>
            <a:r>
              <a:rPr lang="uk-UA" dirty="0" smtClean="0"/>
              <a:t>Початок наступальних дій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8"/>
            <a:ext cx="7543800" cy="4462264"/>
          </a:xfrm>
        </p:spPr>
        <p:txBody>
          <a:bodyPr>
            <a:normAutofit/>
          </a:bodyPr>
          <a:lstStyle/>
          <a:p>
            <a:r>
              <a:rPr lang="ru-RU" dirty="0"/>
              <a:t>О 5-00 17 </a:t>
            </a:r>
            <a:r>
              <a:rPr lang="ru-RU" dirty="0" err="1"/>
              <a:t>вересня</a:t>
            </a:r>
            <a:r>
              <a:rPr lang="ru-RU" dirty="0"/>
              <a:t> </a:t>
            </a:r>
            <a:r>
              <a:rPr lang="ru-RU" dirty="0" err="1"/>
              <a:t>передові</a:t>
            </a:r>
            <a:r>
              <a:rPr lang="ru-RU" dirty="0"/>
              <a:t> та </a:t>
            </a:r>
            <a:r>
              <a:rPr lang="ru-RU" dirty="0" err="1"/>
              <a:t>штурмові</a:t>
            </a:r>
            <a:r>
              <a:rPr lang="ru-RU" dirty="0"/>
              <a:t> загони </a:t>
            </a:r>
            <a:r>
              <a:rPr lang="ru-RU" dirty="0" err="1"/>
              <a:t>Червоної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,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сім</a:t>
            </a:r>
            <a:r>
              <a:rPr lang="ru-RU" dirty="0"/>
              <a:t> </a:t>
            </a:r>
            <a:r>
              <a:rPr lang="ru-RU" dirty="0" err="1"/>
              <a:t>армій</a:t>
            </a:r>
            <a:r>
              <a:rPr lang="ru-RU" dirty="0"/>
              <a:t>, 1 </a:t>
            </a:r>
            <a:r>
              <a:rPr lang="ru-RU" dirty="0" err="1"/>
              <a:t>кінно-механізована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, </a:t>
            </a:r>
            <a:r>
              <a:rPr lang="ru-RU" dirty="0" err="1"/>
              <a:t>біля</a:t>
            </a:r>
            <a:r>
              <a:rPr lang="ru-RU" dirty="0"/>
              <a:t> 615 000 </a:t>
            </a:r>
            <a:r>
              <a:rPr lang="ru-RU" dirty="0" err="1"/>
              <a:t>чоловік</a:t>
            </a:r>
            <a:r>
              <a:rPr lang="ru-RU" dirty="0"/>
              <a:t>, 4900 </a:t>
            </a:r>
            <a:r>
              <a:rPr lang="ru-RU" dirty="0" err="1"/>
              <a:t>гармат</a:t>
            </a:r>
            <a:r>
              <a:rPr lang="ru-RU" dirty="0"/>
              <a:t> і </a:t>
            </a:r>
            <a:r>
              <a:rPr lang="ru-RU" dirty="0" err="1"/>
              <a:t>мінометів</a:t>
            </a:r>
            <a:r>
              <a:rPr lang="ru-RU" dirty="0"/>
              <a:t>, 4700 </a:t>
            </a:r>
            <a:r>
              <a:rPr lang="ru-RU" dirty="0" err="1"/>
              <a:t>танків</a:t>
            </a:r>
            <a:r>
              <a:rPr lang="ru-RU" dirty="0"/>
              <a:t>, 3300 </a:t>
            </a:r>
            <a:r>
              <a:rPr lang="ru-RU" dirty="0" err="1"/>
              <a:t>літаків</a:t>
            </a:r>
            <a:r>
              <a:rPr lang="ru-RU" dirty="0"/>
              <a:t>, </a:t>
            </a:r>
            <a:r>
              <a:rPr lang="ru-RU" dirty="0" err="1"/>
              <a:t>перетнули</a:t>
            </a:r>
            <a:r>
              <a:rPr lang="ru-RU" dirty="0"/>
              <a:t> кордон та </a:t>
            </a:r>
            <a:r>
              <a:rPr lang="ru-RU" dirty="0" err="1"/>
              <a:t>розгромили</a:t>
            </a:r>
            <a:r>
              <a:rPr lang="ru-RU" dirty="0"/>
              <a:t> </a:t>
            </a:r>
            <a:r>
              <a:rPr lang="ru-RU" dirty="0" err="1"/>
              <a:t>польську</a:t>
            </a:r>
            <a:r>
              <a:rPr lang="ru-RU" dirty="0"/>
              <a:t> </a:t>
            </a:r>
            <a:r>
              <a:rPr lang="ru-RU" dirty="0" err="1"/>
              <a:t>прикордонну</a:t>
            </a:r>
            <a:r>
              <a:rPr lang="ru-RU" dirty="0"/>
              <a:t> </a:t>
            </a:r>
            <a:r>
              <a:rPr lang="ru-RU" dirty="0" err="1"/>
              <a:t>охорону</a:t>
            </a:r>
            <a:r>
              <a:rPr lang="ru-RU" dirty="0"/>
              <a:t>: полки «</a:t>
            </a:r>
            <a:r>
              <a:rPr lang="ru-RU" dirty="0" err="1"/>
              <a:t>Сарни</a:t>
            </a:r>
            <a:r>
              <a:rPr lang="ru-RU" dirty="0"/>
              <a:t>», «</a:t>
            </a:r>
            <a:r>
              <a:rPr lang="ru-RU" dirty="0" err="1"/>
              <a:t>Здолбунів</a:t>
            </a:r>
            <a:r>
              <a:rPr lang="ru-RU" dirty="0"/>
              <a:t>», «</a:t>
            </a:r>
            <a:r>
              <a:rPr lang="ru-RU" dirty="0" err="1"/>
              <a:t>Чортків</a:t>
            </a:r>
            <a:r>
              <a:rPr lang="ru-RU" dirty="0"/>
              <a:t>» Корпусу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Пограниччя</a:t>
            </a:r>
            <a:r>
              <a:rPr lang="ru-RU" dirty="0"/>
              <a:t> — 12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бійців</a:t>
            </a:r>
            <a:r>
              <a:rPr lang="ru-RU" dirty="0"/>
              <a:t>.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</a:t>
            </a:r>
            <a:r>
              <a:rPr lang="ru-RU" dirty="0" err="1"/>
              <a:t>підтвердили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радянської</a:t>
            </a:r>
            <a:r>
              <a:rPr lang="ru-RU" dirty="0"/>
              <a:t> </a:t>
            </a:r>
            <a:r>
              <a:rPr lang="ru-RU" dirty="0" err="1"/>
              <a:t>розвідки</a:t>
            </a:r>
            <a:r>
              <a:rPr lang="ru-RU" dirty="0"/>
              <a:t> про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значних</a:t>
            </a:r>
            <a:r>
              <a:rPr lang="ru-RU" dirty="0"/>
              <a:t> </a:t>
            </a:r>
            <a:r>
              <a:rPr lang="ru-RU" dirty="0" err="1"/>
              <a:t>угруповань</a:t>
            </a:r>
            <a:r>
              <a:rPr lang="ru-RU" dirty="0"/>
              <a:t> </a:t>
            </a:r>
            <a:r>
              <a:rPr lang="ru-RU" dirty="0" err="1"/>
              <a:t>польських</a:t>
            </a:r>
            <a:r>
              <a:rPr lang="ru-RU" dirty="0"/>
              <a:t> </a:t>
            </a:r>
            <a:r>
              <a:rPr lang="ru-RU" dirty="0" err="1"/>
              <a:t>військ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дозволило </a:t>
            </a:r>
            <a:r>
              <a:rPr lang="ru-RU" dirty="0" err="1"/>
              <a:t>прискорити</a:t>
            </a:r>
            <a:r>
              <a:rPr lang="ru-RU" dirty="0"/>
              <a:t> </a:t>
            </a:r>
            <a:r>
              <a:rPr lang="ru-RU" dirty="0" err="1"/>
              <a:t>наступальні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12976"/>
            <a:ext cx="503514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34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171400"/>
            <a:ext cx="7770440" cy="1600200"/>
          </a:xfrm>
        </p:spPr>
        <p:txBody>
          <a:bodyPr/>
          <a:lstStyle/>
          <a:p>
            <a:r>
              <a:rPr lang="uk-UA" dirty="0" smtClean="0"/>
              <a:t>Наступальні дії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80728"/>
            <a:ext cx="7543800" cy="4896544"/>
          </a:xfrm>
        </p:spPr>
        <p:txBody>
          <a:bodyPr/>
          <a:lstStyle/>
          <a:p>
            <a:r>
              <a:rPr lang="ru-RU" dirty="0"/>
              <a:t>Одержавши </a:t>
            </a:r>
            <a:r>
              <a:rPr lang="ru-RU" dirty="0" err="1"/>
              <a:t>повідомлення</a:t>
            </a:r>
            <a:r>
              <a:rPr lang="ru-RU" dirty="0"/>
              <a:t> про </a:t>
            </a:r>
            <a:r>
              <a:rPr lang="ru-RU" dirty="0" err="1"/>
              <a:t>перехід</a:t>
            </a:r>
            <a:r>
              <a:rPr lang="ru-RU" dirty="0"/>
              <a:t> </a:t>
            </a:r>
            <a:r>
              <a:rPr lang="ru-RU" dirty="0" err="1"/>
              <a:t>Червоною</a:t>
            </a:r>
            <a:r>
              <a:rPr lang="ru-RU" dirty="0"/>
              <a:t> </a:t>
            </a:r>
            <a:r>
              <a:rPr lang="ru-RU" dirty="0" err="1"/>
              <a:t>Армією</a:t>
            </a:r>
            <a:r>
              <a:rPr lang="ru-RU" dirty="0"/>
              <a:t> </a:t>
            </a:r>
            <a:r>
              <a:rPr lang="ru-RU" dirty="0" err="1"/>
              <a:t>польського</a:t>
            </a:r>
            <a:r>
              <a:rPr lang="ru-RU" dirty="0"/>
              <a:t> кордону, </a:t>
            </a:r>
            <a:r>
              <a:rPr lang="ru-RU" dirty="0" err="1"/>
              <a:t>німецьке</a:t>
            </a:r>
            <a:r>
              <a:rPr lang="ru-RU" dirty="0"/>
              <a:t> </a:t>
            </a:r>
            <a:r>
              <a:rPr lang="ru-RU" dirty="0" err="1"/>
              <a:t>командування</a:t>
            </a:r>
            <a:r>
              <a:rPr lang="ru-RU" dirty="0"/>
              <a:t> </a:t>
            </a:r>
            <a:r>
              <a:rPr lang="ru-RU" dirty="0" err="1"/>
              <a:t>віддало</a:t>
            </a:r>
            <a:r>
              <a:rPr lang="ru-RU" dirty="0"/>
              <a:t> наказ </a:t>
            </a:r>
            <a:r>
              <a:rPr lang="ru-RU" dirty="0" err="1"/>
              <a:t>військам</a:t>
            </a:r>
            <a:r>
              <a:rPr lang="ru-RU" dirty="0"/>
              <a:t> </a:t>
            </a:r>
            <a:r>
              <a:rPr lang="ru-RU" dirty="0" err="1"/>
              <a:t>зупинитися</a:t>
            </a:r>
            <a:r>
              <a:rPr lang="ru-RU" dirty="0"/>
              <a:t> на </a:t>
            </a:r>
            <a:r>
              <a:rPr lang="ru-RU" dirty="0" err="1"/>
              <a:t>лінії</a:t>
            </a:r>
            <a:r>
              <a:rPr lang="ru-RU" dirty="0"/>
              <a:t> Сколе — </a:t>
            </a:r>
            <a:r>
              <a:rPr lang="ru-RU" dirty="0" err="1"/>
              <a:t>Львів</a:t>
            </a:r>
            <a:r>
              <a:rPr lang="ru-RU" dirty="0"/>
              <a:t> — </a:t>
            </a:r>
            <a:r>
              <a:rPr lang="ru-RU" dirty="0" err="1"/>
              <a:t>Володимир-Волинський</a:t>
            </a:r>
            <a:r>
              <a:rPr lang="ru-RU" dirty="0"/>
              <a:t> — Брест — </a:t>
            </a:r>
            <a:r>
              <a:rPr lang="ru-RU" dirty="0" err="1" smtClean="0"/>
              <a:t>Білосток</a:t>
            </a:r>
            <a:r>
              <a:rPr lang="ru-RU" dirty="0" smtClean="0"/>
              <a:t>.</a:t>
            </a:r>
          </a:p>
          <a:p>
            <a:r>
              <a:rPr lang="ru-RU" dirty="0" err="1"/>
              <a:t>Близько</a:t>
            </a:r>
            <a:r>
              <a:rPr lang="ru-RU" dirty="0"/>
              <a:t> 18:00 </a:t>
            </a:r>
            <a:r>
              <a:rPr lang="ru-RU" dirty="0" err="1"/>
              <a:t>передовий</a:t>
            </a:r>
            <a:r>
              <a:rPr lang="ru-RU" dirty="0"/>
              <a:t> </a:t>
            </a:r>
            <a:r>
              <a:rPr lang="ru-RU" dirty="0" err="1"/>
              <a:t>загін</a:t>
            </a:r>
            <a:r>
              <a:rPr lang="ru-RU" dirty="0"/>
              <a:t> 45-ї </a:t>
            </a:r>
            <a:r>
              <a:rPr lang="ru-RU" dirty="0" err="1"/>
              <a:t>стрілецької</a:t>
            </a:r>
            <a:r>
              <a:rPr lang="ru-RU" dirty="0"/>
              <a:t> </a:t>
            </a:r>
            <a:r>
              <a:rPr lang="ru-RU" dirty="0" err="1"/>
              <a:t>дивізії</a:t>
            </a:r>
            <a:r>
              <a:rPr lang="ru-RU" dirty="0"/>
              <a:t> РСЧА </a:t>
            </a:r>
            <a:r>
              <a:rPr lang="ru-RU" dirty="0" err="1"/>
              <a:t>зайняв</a:t>
            </a:r>
            <a:r>
              <a:rPr lang="ru-RU" dirty="0"/>
              <a:t> </a:t>
            </a:r>
            <a:r>
              <a:rPr lang="ru-RU" dirty="0" err="1"/>
              <a:t>місто</a:t>
            </a:r>
            <a:r>
              <a:rPr lang="ru-RU" dirty="0"/>
              <a:t> </a:t>
            </a:r>
            <a:r>
              <a:rPr lang="ru-RU" dirty="0" err="1"/>
              <a:t>Рівне</a:t>
            </a:r>
            <a:r>
              <a:rPr lang="ru-RU" dirty="0"/>
              <a:t>, </a:t>
            </a:r>
            <a:r>
              <a:rPr lang="ru-RU" dirty="0" err="1"/>
              <a:t>роззброївши</a:t>
            </a:r>
            <a:r>
              <a:rPr lang="ru-RU" dirty="0"/>
              <a:t> </a:t>
            </a:r>
            <a:r>
              <a:rPr lang="ru-RU" dirty="0" err="1"/>
              <a:t>дрібні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польської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1274"/>
            <a:ext cx="48006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34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6781800" cy="1600200"/>
          </a:xfrm>
        </p:spPr>
        <p:txBody>
          <a:bodyPr/>
          <a:lstStyle/>
          <a:p>
            <a:r>
              <a:rPr lang="uk-UA" dirty="0"/>
              <a:t>Наступальні дії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47502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В </a:t>
            </a:r>
            <a:r>
              <a:rPr lang="ru-RU" dirty="0" err="1"/>
              <a:t>ніч</a:t>
            </a:r>
            <a:r>
              <a:rPr lang="ru-RU" dirty="0"/>
              <a:t> з 17 на 18 </a:t>
            </a:r>
            <a:r>
              <a:rPr lang="ru-RU" dirty="0" err="1"/>
              <a:t>вересня</a:t>
            </a:r>
            <a:r>
              <a:rPr lang="ru-RU" dirty="0"/>
              <a:t> </a:t>
            </a:r>
            <a:r>
              <a:rPr lang="ru-RU" dirty="0" err="1"/>
              <a:t>радянські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 взяли </a:t>
            </a:r>
            <a:r>
              <a:rPr lang="ru-RU" dirty="0" err="1"/>
              <a:t>Тернопіль</a:t>
            </a:r>
            <a:r>
              <a:rPr lang="ru-RU" dirty="0"/>
              <a:t> - </a:t>
            </a:r>
            <a:r>
              <a:rPr lang="ru-RU" dirty="0" err="1"/>
              <a:t>частини</a:t>
            </a:r>
            <a:r>
              <a:rPr lang="ru-RU" dirty="0"/>
              <a:t> і </a:t>
            </a:r>
            <a:r>
              <a:rPr lang="ru-RU" dirty="0" err="1"/>
              <a:t>з'єднання</a:t>
            </a:r>
            <a:r>
              <a:rPr lang="ru-RU" dirty="0"/>
              <a:t> 6-ї </a:t>
            </a:r>
            <a:r>
              <a:rPr lang="ru-RU" dirty="0" err="1"/>
              <a:t>армії</a:t>
            </a:r>
            <a:r>
              <a:rPr lang="ru-RU" dirty="0"/>
              <a:t> РСЧА (24-а </a:t>
            </a:r>
            <a:r>
              <a:rPr lang="ru-RU" dirty="0" err="1"/>
              <a:t>танкова</a:t>
            </a:r>
            <a:r>
              <a:rPr lang="ru-RU" dirty="0"/>
              <a:t> бригада разом </a:t>
            </a:r>
            <a:r>
              <a:rPr lang="ru-RU" dirty="0" err="1"/>
              <a:t>із</a:t>
            </a:r>
            <a:r>
              <a:rPr lang="ru-RU" dirty="0"/>
              <a:t> 136-м полком 97-ї </a:t>
            </a:r>
            <a:r>
              <a:rPr lang="ru-RU" dirty="0" err="1"/>
              <a:t>стрілецької</a:t>
            </a:r>
            <a:r>
              <a:rPr lang="ru-RU" dirty="0"/>
              <a:t> </a:t>
            </a:r>
            <a:r>
              <a:rPr lang="ru-RU" dirty="0" err="1"/>
              <a:t>дивізії</a:t>
            </a:r>
            <a:r>
              <a:rPr lang="ru-RU" dirty="0"/>
              <a:t>, 10-а </a:t>
            </a:r>
            <a:r>
              <a:rPr lang="ru-RU" dirty="0" err="1"/>
              <a:t>танкова</a:t>
            </a:r>
            <a:r>
              <a:rPr lang="ru-RU" dirty="0"/>
              <a:t> бригада та 5-та </a:t>
            </a:r>
            <a:r>
              <a:rPr lang="ru-RU" dirty="0" err="1"/>
              <a:t>кавалерійська</a:t>
            </a:r>
            <a:r>
              <a:rPr lang="ru-RU" dirty="0"/>
              <a:t> </a:t>
            </a:r>
            <a:r>
              <a:rPr lang="ru-RU" dirty="0" err="1"/>
              <a:t>дивізія</a:t>
            </a:r>
            <a:r>
              <a:rPr lang="ru-RU" dirty="0"/>
              <a:t>), полонено 600 </a:t>
            </a:r>
            <a:r>
              <a:rPr lang="ru-RU" dirty="0" err="1"/>
              <a:t>польських</a:t>
            </a:r>
            <a:r>
              <a:rPr lang="ru-RU" dirty="0"/>
              <a:t> </a:t>
            </a:r>
            <a:r>
              <a:rPr lang="ru-RU" dirty="0" err="1"/>
              <a:t>вояків</a:t>
            </a:r>
            <a:r>
              <a:rPr lang="ru-RU" dirty="0"/>
              <a:t>; Збараж, </a:t>
            </a:r>
            <a:r>
              <a:rPr lang="ru-RU" dirty="0" err="1"/>
              <a:t>Коломию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−</a:t>
            </a:r>
            <a:r>
              <a:rPr lang="ru-RU" dirty="0"/>
              <a:t>23-я </a:t>
            </a:r>
            <a:r>
              <a:rPr lang="ru-RU" dirty="0" err="1"/>
              <a:t>танкова</a:t>
            </a:r>
            <a:r>
              <a:rPr lang="ru-RU" dirty="0"/>
              <a:t> бригада РСЧА, </a:t>
            </a:r>
            <a:r>
              <a:rPr lang="ru-RU" dirty="0" err="1"/>
              <a:t>роззброєно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10 000 </a:t>
            </a:r>
            <a:r>
              <a:rPr lang="ru-RU" dirty="0" err="1"/>
              <a:t>військових</a:t>
            </a:r>
            <a:r>
              <a:rPr lang="ru-RU" dirty="0"/>
              <a:t> 3 </a:t>
            </a:r>
            <a:r>
              <a:rPr lang="ru-RU" dirty="0" err="1"/>
              <a:t>польських</a:t>
            </a:r>
            <a:r>
              <a:rPr lang="ru-RU" dirty="0"/>
              <a:t> </a:t>
            </a:r>
            <a:r>
              <a:rPr lang="ru-RU" dirty="0" err="1"/>
              <a:t>піхотних</a:t>
            </a:r>
            <a:r>
              <a:rPr lang="ru-RU" dirty="0"/>
              <a:t> </a:t>
            </a:r>
            <a:r>
              <a:rPr lang="ru-RU" dirty="0" err="1"/>
              <a:t>дивізій</a:t>
            </a:r>
            <a:r>
              <a:rPr lang="ru-RU" dirty="0"/>
              <a:t>. О 7-й ранку 18 </a:t>
            </a:r>
            <a:r>
              <a:rPr lang="ru-RU" dirty="0" err="1"/>
              <a:t>вересня</a:t>
            </a:r>
            <a:r>
              <a:rPr lang="ru-RU" dirty="0"/>
              <a:t> 36-а </a:t>
            </a:r>
            <a:r>
              <a:rPr lang="ru-RU" dirty="0" err="1"/>
              <a:t>танкова</a:t>
            </a:r>
            <a:r>
              <a:rPr lang="ru-RU" dirty="0"/>
              <a:t> бригада РСЧА </a:t>
            </a:r>
            <a:r>
              <a:rPr lang="ru-RU" dirty="0" err="1"/>
              <a:t>зайняла</a:t>
            </a:r>
            <a:r>
              <a:rPr lang="ru-RU" dirty="0"/>
              <a:t> Дубно, </a:t>
            </a:r>
            <a:r>
              <a:rPr lang="ru-RU" dirty="0" err="1"/>
              <a:t>роззброєно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тилу</a:t>
            </a:r>
            <a:r>
              <a:rPr lang="ru-RU" dirty="0"/>
              <a:t> 18-ї і 26-ї </a:t>
            </a:r>
            <a:r>
              <a:rPr lang="ru-RU" dirty="0" err="1"/>
              <a:t>польських</a:t>
            </a:r>
            <a:r>
              <a:rPr lang="ru-RU" dirty="0"/>
              <a:t> </a:t>
            </a:r>
            <a:r>
              <a:rPr lang="ru-RU" dirty="0" err="1"/>
              <a:t>піхотних</a:t>
            </a:r>
            <a:r>
              <a:rPr lang="ru-RU" dirty="0"/>
              <a:t> </a:t>
            </a:r>
            <a:r>
              <a:rPr lang="ru-RU" dirty="0" err="1"/>
              <a:t>дивізій</a:t>
            </a:r>
            <a:r>
              <a:rPr lang="ru-RU" dirty="0"/>
              <a:t>, полонено 6000 </a:t>
            </a:r>
            <a:r>
              <a:rPr lang="ru-RU" dirty="0" err="1"/>
              <a:t>вояків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вечір</a:t>
            </a:r>
            <a:r>
              <a:rPr lang="ru-RU" dirty="0"/>
              <a:t> 18 </a:t>
            </a:r>
            <a:r>
              <a:rPr lang="ru-RU" dirty="0" err="1"/>
              <a:t>вересня</a:t>
            </a:r>
            <a:r>
              <a:rPr lang="ru-RU" dirty="0"/>
              <a:t> 36-а </a:t>
            </a:r>
            <a:r>
              <a:rPr lang="ru-RU" dirty="0" err="1"/>
              <a:t>танкова</a:t>
            </a:r>
            <a:r>
              <a:rPr lang="ru-RU" dirty="0"/>
              <a:t> бригада і </a:t>
            </a:r>
            <a:r>
              <a:rPr lang="ru-RU" dirty="0" err="1"/>
              <a:t>розвідувальний</a:t>
            </a:r>
            <a:r>
              <a:rPr lang="ru-RU" dirty="0"/>
              <a:t> </a:t>
            </a:r>
            <a:r>
              <a:rPr lang="ru-RU" dirty="0" err="1"/>
              <a:t>батальйон</a:t>
            </a:r>
            <a:r>
              <a:rPr lang="ru-RU" dirty="0"/>
              <a:t> 45-ї </a:t>
            </a:r>
            <a:r>
              <a:rPr lang="ru-RU" dirty="0" err="1"/>
              <a:t>стрілецької</a:t>
            </a:r>
            <a:r>
              <a:rPr lang="ru-RU" dirty="0"/>
              <a:t> </a:t>
            </a:r>
            <a:r>
              <a:rPr lang="ru-RU" dirty="0" err="1"/>
              <a:t>дивізії</a:t>
            </a:r>
            <a:r>
              <a:rPr lang="ru-RU" dirty="0"/>
              <a:t> РСЧА в </a:t>
            </a:r>
            <a:r>
              <a:rPr lang="ru-RU" dirty="0" err="1"/>
              <a:t>Луцьку</a:t>
            </a:r>
            <a:r>
              <a:rPr lang="ru-RU" dirty="0"/>
              <a:t>, взято в полон до 9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польських</a:t>
            </a:r>
            <a:r>
              <a:rPr lang="ru-RU" dirty="0"/>
              <a:t> </a:t>
            </a:r>
            <a:r>
              <a:rPr lang="ru-RU" dirty="0" err="1"/>
              <a:t>військових</a:t>
            </a:r>
            <a:r>
              <a:rPr lang="ru-RU" dirty="0"/>
              <a:t>. </a:t>
            </a:r>
            <a:r>
              <a:rPr lang="ru-RU" dirty="0" err="1"/>
              <a:t>Впродовж</a:t>
            </a:r>
            <a:r>
              <a:rPr lang="ru-RU" dirty="0"/>
              <a:t> 18-19 </a:t>
            </a:r>
            <a:r>
              <a:rPr lang="ru-RU" dirty="0" err="1"/>
              <a:t>вересня</a:t>
            </a:r>
            <a:r>
              <a:rPr lang="ru-RU" dirty="0"/>
              <a:t> — Красне, </a:t>
            </a:r>
            <a:r>
              <a:rPr lang="ru-RU" dirty="0" err="1"/>
              <a:t>Озерну</a:t>
            </a:r>
            <a:r>
              <a:rPr lang="ru-RU" dirty="0"/>
              <a:t>, Сокаль, </a:t>
            </a:r>
            <a:r>
              <a:rPr lang="ru-RU" dirty="0" smtClean="0"/>
              <a:t>Броди ,</a:t>
            </a:r>
            <a:r>
              <a:rPr lang="ru-RU" dirty="0" err="1"/>
              <a:t>Бібрку</a:t>
            </a:r>
            <a:r>
              <a:rPr lang="ru-RU" dirty="0"/>
              <a:t>, Рогатин, Долину.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40766"/>
            <a:ext cx="3903340" cy="537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34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102</TotalTime>
  <Words>222</Words>
  <Application>Microsoft Office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NewsPrint</vt:lpstr>
      <vt:lpstr>“Визвольний похід Червоної армії”</vt:lpstr>
      <vt:lpstr>Вторгнення СРСР до Польщі (1939) </vt:lpstr>
      <vt:lpstr>Підготовка СРСР до війни з Польщею </vt:lpstr>
      <vt:lpstr>Підготовка СРСР до війни з Польщею </vt:lpstr>
      <vt:lpstr>Підготовка СРСР до війни з Польщею</vt:lpstr>
      <vt:lpstr>Початок бойових дій</vt:lpstr>
      <vt:lpstr>Початок наступальних дій</vt:lpstr>
      <vt:lpstr>Наступальні дії</vt:lpstr>
      <vt:lpstr>Наступальні дії</vt:lpstr>
      <vt:lpstr>Наступальні дії</vt:lpstr>
      <vt:lpstr>Наступальні дії</vt:lpstr>
      <vt:lpstr>Кінець наступальних дій</vt:lpstr>
      <vt:lpstr>Втрати сторін </vt:lpstr>
      <vt:lpstr>Наслідки </vt:lpstr>
      <vt:lpstr>Територіальні зміни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“Визвольний похід Червоної армії”</dc:title>
  <dc:creator>Владимир</dc:creator>
  <cp:lastModifiedBy>Владимир</cp:lastModifiedBy>
  <cp:revision>8</cp:revision>
  <dcterms:created xsi:type="dcterms:W3CDTF">2013-10-15T17:41:35Z</dcterms:created>
  <dcterms:modified xsi:type="dcterms:W3CDTF">2013-10-16T19:55:58Z</dcterms:modified>
</cp:coreProperties>
</file>