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305800" cy="1981200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Сторінки освоєння Північної Америки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33575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Відкриття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Х</a:t>
            </a:r>
            <a:r>
              <a:rPr lang="en-US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V-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Х</a:t>
            </a:r>
            <a:r>
              <a:rPr lang="en-US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ІІ ст.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мали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величезний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вплив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подальшу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історію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людства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Декілька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поколінь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безстрашних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мужніх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мореплавців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суттєво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розсунули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межі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ойкумени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відомих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земель):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європейці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познайомилися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новими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землями, народами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цивілізаціями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Відбулася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зустріч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двох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світів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-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європейського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американського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зв'язок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між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ними став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постійним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ru-RU" sz="14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3500438"/>
            <a:ext cx="5143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відкриттям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Америки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відбувся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справжній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ривок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у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розвитку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наукових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знань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На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зміну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фантастичним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поглядам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про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будову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Землі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прийшло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підкріплене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досвідом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переконання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її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кулястості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 </a:t>
            </a:r>
            <a:endParaRPr lang="ru-RU" sz="14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4429132"/>
            <a:ext cx="4857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Встановлення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постійних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зв'язків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між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Європою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й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усіма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нововідкритими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землями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змінило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характер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торгівлі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Тепер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головна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роль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відводилася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sz="14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внутрішнім</a:t>
            </a:r>
            <a:r>
              <a:rPr lang="ru-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морям, а океанам.</a:t>
            </a:r>
          </a:p>
          <a:p>
            <a:pPr algn="ctr"/>
            <a:endParaRPr lang="ru-RU" sz="1400" i="1" dirty="0"/>
          </a:p>
        </p:txBody>
      </p:sp>
      <p:pic>
        <p:nvPicPr>
          <p:cNvPr id="9" name="Рисунок 8" descr="post-234-0-02026900-1324323404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928934"/>
            <a:ext cx="3571900" cy="3203548"/>
          </a:xfrm>
          <a:prstGeom prst="rect">
            <a:avLst/>
          </a:prstGeom>
        </p:spPr>
      </p:pic>
      <p:pic>
        <p:nvPicPr>
          <p:cNvPr id="10" name="Рисунок 9" descr="Emigrants-Arriving-Ellis-Isl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28604"/>
            <a:ext cx="4402631" cy="2973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9190" y="285728"/>
            <a:ext cx="4000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err="1" smtClean="0"/>
              <a:t>Відкриття</a:t>
            </a:r>
            <a:r>
              <a:rPr lang="ru-RU" sz="1600" i="1" dirty="0" smtClean="0"/>
              <a:t> Америки </a:t>
            </a:r>
            <a:r>
              <a:rPr lang="ru-RU" sz="1600" i="1" dirty="0" smtClean="0"/>
              <a:t>, </a:t>
            </a:r>
            <a:r>
              <a:rPr lang="ru-RU" sz="1600" i="1" dirty="0" smtClean="0"/>
              <a:t>Нового </a:t>
            </a:r>
            <a:r>
              <a:rPr lang="ru-RU" sz="1600" i="1" dirty="0" err="1" smtClean="0"/>
              <a:t>Світу</a:t>
            </a:r>
            <a:r>
              <a:rPr lang="ru-RU" sz="1600" i="1" dirty="0" smtClean="0"/>
              <a:t> 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пов'язане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пошуками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морського</a:t>
            </a:r>
            <a:r>
              <a:rPr lang="ru-RU" sz="1600" i="1" dirty="0" smtClean="0"/>
              <a:t> шляху до </a:t>
            </a:r>
            <a:r>
              <a:rPr lang="ru-RU" sz="1600" i="1" dirty="0" err="1" smtClean="0"/>
              <a:t>Індії</a:t>
            </a:r>
            <a:r>
              <a:rPr lang="ru-RU" sz="1600" i="1" dirty="0" smtClean="0"/>
              <a:t>.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Дивовижна</a:t>
            </a:r>
            <a:r>
              <a:rPr lang="ru-RU" sz="1600" i="1" dirty="0" smtClean="0"/>
              <a:t> природа Нового </a:t>
            </a:r>
            <a:r>
              <a:rPr lang="ru-RU" sz="1600" i="1" dirty="0" err="1" smtClean="0"/>
              <a:t>Світу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його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населення</a:t>
            </a:r>
            <a:r>
              <a:rPr lang="ru-RU" sz="1600" i="1" dirty="0" smtClean="0"/>
              <a:t> - «</a:t>
            </a:r>
            <a:r>
              <a:rPr lang="ru-RU" sz="1600" i="1" dirty="0" err="1" smtClean="0"/>
              <a:t>добрі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дикуни</a:t>
            </a:r>
            <a:r>
              <a:rPr lang="ru-RU" sz="1600" i="1" dirty="0" smtClean="0"/>
              <a:t>», </a:t>
            </a:r>
            <a:r>
              <a:rPr lang="ru-RU" sz="1600" i="1" dirty="0" err="1" smtClean="0"/>
              <a:t>які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здавалось</a:t>
            </a:r>
            <a:r>
              <a:rPr lang="ru-RU" sz="1600" i="1" dirty="0" smtClean="0"/>
              <a:t>, жили, не </a:t>
            </a:r>
            <a:r>
              <a:rPr lang="ru-RU" sz="1600" i="1" dirty="0" err="1" smtClean="0"/>
              <a:t>маючи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турбот</a:t>
            </a:r>
            <a:r>
              <a:rPr lang="ru-RU" sz="1600" i="1" dirty="0" smtClean="0"/>
              <a:t> про </a:t>
            </a:r>
            <a:r>
              <a:rPr lang="ru-RU" sz="1600" i="1" dirty="0" err="1" smtClean="0"/>
              <a:t>хліб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насущний</a:t>
            </a:r>
            <a:r>
              <a:rPr lang="ru-RU" sz="1600" i="1" dirty="0" smtClean="0"/>
              <a:t>, - усе </a:t>
            </a:r>
            <a:r>
              <a:rPr lang="ru-RU" sz="1600" i="1" dirty="0" err="1" smtClean="0"/>
              <a:t>це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приголомшило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європейців</a:t>
            </a:r>
            <a:r>
              <a:rPr lang="ru-RU" sz="1600" i="1" dirty="0" smtClean="0"/>
              <a:t>. Для </a:t>
            </a:r>
            <a:r>
              <a:rPr lang="ru-RU" sz="1600" i="1" dirty="0" err="1" smtClean="0"/>
              <a:t>індіанців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європейці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були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божественними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істотами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старовинних</a:t>
            </a:r>
            <a:r>
              <a:rPr lang="ru-RU" sz="1600" i="1" dirty="0" smtClean="0"/>
              <a:t> легенд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пророцтв</a:t>
            </a:r>
            <a:r>
              <a:rPr lang="ru-RU" sz="1600" i="1" dirty="0" smtClean="0"/>
              <a:t>, де </a:t>
            </a:r>
            <a:r>
              <a:rPr lang="ru-RU" sz="1600" i="1" dirty="0" err="1" smtClean="0"/>
              <a:t>йшлося</a:t>
            </a:r>
            <a:r>
              <a:rPr lang="ru-RU" sz="1600" i="1" dirty="0" smtClean="0"/>
              <a:t> про </a:t>
            </a:r>
            <a:r>
              <a:rPr lang="ru-RU" sz="1600" i="1" dirty="0" err="1" smtClean="0"/>
              <a:t>білу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бородату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боголюдину</a:t>
            </a:r>
            <a:r>
              <a:rPr lang="ru-RU" sz="1600" i="1" dirty="0" smtClean="0"/>
              <a:t>, яка </a:t>
            </a:r>
            <a:r>
              <a:rPr lang="ru-RU" sz="1600" i="1" dirty="0" err="1" smtClean="0"/>
              <a:t>прийде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зі</a:t>
            </a:r>
            <a:r>
              <a:rPr lang="ru-RU" sz="1600" i="1" dirty="0" smtClean="0"/>
              <a:t> Сходу. </a:t>
            </a:r>
            <a:r>
              <a:rPr lang="ru-RU" sz="1600" i="1" dirty="0" err="1" smtClean="0"/>
              <a:t>Саме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цим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пояснювалася</a:t>
            </a:r>
            <a:r>
              <a:rPr lang="ru-RU" sz="1600" i="1" dirty="0" smtClean="0"/>
              <a:t> дивна для </a:t>
            </a:r>
            <a:r>
              <a:rPr lang="ru-RU" sz="1600" i="1" dirty="0" err="1" smtClean="0"/>
              <a:t>європейців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поведінка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аборигенів</a:t>
            </a:r>
            <a:r>
              <a:rPr lang="ru-RU" sz="1600" i="1" dirty="0" smtClean="0"/>
              <a:t> - </a:t>
            </a:r>
            <a:r>
              <a:rPr lang="ru-RU" sz="1600" i="1" dirty="0" err="1" smtClean="0"/>
              <a:t>їхня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безмежна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гостинність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привітність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щедрість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Священний</a:t>
            </a:r>
            <a:r>
              <a:rPr lang="ru-RU" sz="1600" i="1" dirty="0" smtClean="0"/>
              <a:t> трепет </a:t>
            </a:r>
            <a:r>
              <a:rPr lang="ru-RU" sz="1600" i="1" dirty="0" err="1" smtClean="0"/>
              <a:t>викликали</a:t>
            </a:r>
            <a:r>
              <a:rPr lang="ru-RU" sz="1600" i="1" dirty="0" smtClean="0"/>
              <a:t> в </a:t>
            </a:r>
            <a:r>
              <a:rPr lang="ru-RU" sz="1600" i="1" dirty="0" err="1" smtClean="0"/>
              <a:t>індіанців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вогнепальна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зброя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коні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яких</a:t>
            </a:r>
            <a:r>
              <a:rPr lang="ru-RU" sz="1600" i="1" dirty="0" smtClean="0"/>
              <a:t> вони до </a:t>
            </a:r>
            <a:r>
              <a:rPr lang="ru-RU" sz="1600" i="1" dirty="0" err="1" smtClean="0"/>
              <a:t>цього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ніколи</a:t>
            </a:r>
            <a:r>
              <a:rPr lang="ru-RU" sz="1600" i="1" dirty="0" smtClean="0"/>
              <a:t> не </a:t>
            </a:r>
            <a:r>
              <a:rPr lang="ru-RU" sz="1600" i="1" dirty="0" err="1" smtClean="0"/>
              <a:t>бачили</a:t>
            </a:r>
            <a:r>
              <a:rPr lang="ru-RU" sz="1600" i="1" dirty="0" smtClean="0"/>
              <a:t>. Так </a:t>
            </a:r>
            <a:r>
              <a:rPr lang="ru-RU" sz="1600" i="1" dirty="0" err="1" smtClean="0"/>
              <a:t>відбулася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зустріч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двох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різних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світів</a:t>
            </a:r>
            <a:r>
              <a:rPr lang="ru-RU" sz="1600" i="1" dirty="0" smtClean="0"/>
              <a:t>, несхожих культур, </a:t>
            </a:r>
            <a:r>
              <a:rPr lang="ru-RU" sz="1600" i="1" dirty="0" err="1" smtClean="0"/>
              <a:t>незнайомих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цив</a:t>
            </a:r>
            <a:r>
              <a:rPr lang="uk-UA" sz="1600" i="1" dirty="0" err="1" smtClean="0"/>
              <a:t>ілізацій</a:t>
            </a:r>
            <a:r>
              <a:rPr lang="uk-UA" sz="1600" i="1" dirty="0" smtClean="0"/>
              <a:t>.</a:t>
            </a:r>
            <a:r>
              <a:rPr lang="ru-RU" sz="1600" i="1" dirty="0" smtClean="0"/>
              <a:t> 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357826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/>
              <a:t>Освоєння Північної Америки складалося з 4 етапів</a:t>
            </a:r>
            <a:r>
              <a:rPr lang="uk-UA" sz="2400" dirty="0" smtClean="0"/>
              <a:t>. </a:t>
            </a:r>
            <a:endParaRPr lang="ru-RU" sz="2400" dirty="0"/>
          </a:p>
        </p:txBody>
      </p:sp>
      <p:pic>
        <p:nvPicPr>
          <p:cNvPr id="6" name="Рисунок 5" descr="New_France_2_5_North-America-Bernou-16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4426537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4285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Перший </a:t>
            </a:r>
            <a:r>
              <a:rPr lang="ru-RU" sz="2400" i="1" dirty="0" err="1" smtClean="0"/>
              <a:t>етап</a:t>
            </a:r>
            <a:r>
              <a:rPr lang="ru-RU" sz="2400" i="1" dirty="0" smtClean="0"/>
              <a:t> — </a:t>
            </a:r>
            <a:r>
              <a:rPr lang="ru-RU" sz="2400" i="1" dirty="0" err="1" smtClean="0"/>
              <a:t>плавання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норманнів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1142984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Першими </a:t>
            </a:r>
            <a:r>
              <a:rPr lang="ru-RU" sz="1400" i="1" dirty="0" err="1" smtClean="0"/>
              <a:t>європейцями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побували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Америці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були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норманни</a:t>
            </a:r>
            <a:r>
              <a:rPr lang="ru-RU" sz="1400" i="1" dirty="0" smtClean="0"/>
              <a:t> </a:t>
            </a:r>
            <a:r>
              <a:rPr lang="ru-RU" sz="1400" i="1" dirty="0" smtClean="0"/>
              <a:t>( </a:t>
            </a:r>
            <a:r>
              <a:rPr lang="ru-RU" sz="1400" i="1" dirty="0" err="1" smtClean="0"/>
              <a:t>жителі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нівнічної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Європи</a:t>
            </a:r>
            <a:r>
              <a:rPr lang="ru-RU" sz="1400" i="1" dirty="0" smtClean="0"/>
              <a:t> </a:t>
            </a:r>
            <a:r>
              <a:rPr lang="ru-RU" sz="1400" i="1" dirty="0" smtClean="0"/>
              <a:t>: </a:t>
            </a:r>
            <a:r>
              <a:rPr lang="ru-RU" sz="1400" i="1" dirty="0" err="1" smtClean="0"/>
              <a:t>вікінги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Скандинавії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данни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Англії</a:t>
            </a:r>
            <a:r>
              <a:rPr lang="ru-RU" sz="1400" i="1" dirty="0" smtClean="0"/>
              <a:t>…),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досягли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її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берегів</a:t>
            </a:r>
            <a:r>
              <a:rPr lang="ru-RU" sz="1400" i="1" dirty="0" smtClean="0"/>
              <a:t> у </a:t>
            </a:r>
            <a:r>
              <a:rPr lang="en-US" sz="1400" i="1" dirty="0" smtClean="0"/>
              <a:t>X—XI </a:t>
            </a:r>
            <a:r>
              <a:rPr lang="ru-RU" sz="1400" i="1" dirty="0" smtClean="0"/>
              <a:t>ст. </a:t>
            </a:r>
            <a:r>
              <a:rPr lang="ru-RU" sz="1400" i="1" dirty="0" err="1" smtClean="0"/>
              <a:t>Ейрік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Рауді</a:t>
            </a:r>
            <a:r>
              <a:rPr lang="ru-RU" sz="1400" i="1" dirty="0" smtClean="0"/>
              <a:t> у 981—983 </a:t>
            </a:r>
            <a:r>
              <a:rPr lang="en-US" sz="1400" i="1" dirty="0" smtClean="0"/>
              <a:t>pp. </a:t>
            </a:r>
            <a:r>
              <a:rPr lang="ru-RU" sz="1400" i="1" dirty="0" smtClean="0"/>
              <a:t>плавав </a:t>
            </a:r>
            <a:r>
              <a:rPr lang="ru-RU" sz="1400" i="1" dirty="0" err="1" smtClean="0"/>
              <a:t>уздовж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берегів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Гренландії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його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син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Лейв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Ейрікссон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бл</a:t>
            </a:r>
            <a:r>
              <a:rPr lang="ru-RU" sz="1400" i="1" dirty="0" smtClean="0"/>
              <a:t>. 1000 р. </a:t>
            </a:r>
            <a:r>
              <a:rPr lang="ru-RU" sz="1400" i="1" dirty="0" err="1" smtClean="0"/>
              <a:t>досяг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узбережжя</a:t>
            </a:r>
            <a:r>
              <a:rPr lang="ru-RU" sz="1400" i="1" dirty="0" smtClean="0"/>
              <a:t> п-ова Лабрадор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о. Ньюфаундленд, </a:t>
            </a:r>
            <a:r>
              <a:rPr lang="ru-RU" sz="1400" i="1" dirty="0" err="1" smtClean="0"/>
              <a:t>однак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їхні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подорожі</a:t>
            </a:r>
            <a:r>
              <a:rPr lang="ru-RU" sz="1400" i="1" dirty="0" smtClean="0"/>
              <a:t> в той час не </a:t>
            </a:r>
            <a:r>
              <a:rPr lang="ru-RU" sz="1400" i="1" dirty="0" err="1" smtClean="0"/>
              <a:t>були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відомі</a:t>
            </a:r>
            <a:r>
              <a:rPr lang="ru-RU" sz="1400" i="1" dirty="0" smtClean="0"/>
              <a:t> у Старому </a:t>
            </a:r>
            <a:r>
              <a:rPr lang="ru-RU" sz="1400" i="1" dirty="0" err="1" smtClean="0"/>
              <a:t>Світі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500570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err="1" smtClean="0"/>
              <a:t>Ерік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Рудий</a:t>
            </a:r>
            <a:r>
              <a:rPr lang="ru-RU" sz="1400" i="1" dirty="0" smtClean="0"/>
              <a:t> </a:t>
            </a:r>
            <a:r>
              <a:rPr lang="ru-RU" sz="1400" i="1" dirty="0" smtClean="0"/>
              <a:t>(</a:t>
            </a:r>
            <a:r>
              <a:rPr lang="ru-RU" sz="1400" b="1" i="1" dirty="0" err="1" smtClean="0"/>
              <a:t>Рауді</a:t>
            </a:r>
            <a:r>
              <a:rPr lang="en-US" sz="1400" i="1" dirty="0" smtClean="0"/>
              <a:t>) </a:t>
            </a:r>
            <a:r>
              <a:rPr lang="en-US" sz="1400" i="1" dirty="0" smtClean="0"/>
              <a:t>— </a:t>
            </a:r>
            <a:r>
              <a:rPr lang="ru-RU" sz="1400" i="1" dirty="0" err="1" smtClean="0"/>
              <a:t>першовідкривач</a:t>
            </a:r>
            <a:r>
              <a:rPr lang="ru-RU" sz="1400" i="1" dirty="0" smtClean="0"/>
              <a:t> </a:t>
            </a:r>
            <a:r>
              <a:rPr lang="ru-RU" sz="1400" i="1" dirty="0" err="1" smtClean="0"/>
              <a:t>Гренландії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Ісландський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вікінг</a:t>
            </a:r>
            <a:r>
              <a:rPr lang="ru-RU" sz="1400" i="1" dirty="0" smtClean="0"/>
              <a:t> </a:t>
            </a:r>
            <a:r>
              <a:rPr lang="ru-RU" sz="1400" i="1" dirty="0" err="1" smtClean="0"/>
              <a:t>норвезького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походження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Вважається</a:t>
            </a:r>
            <a:r>
              <a:rPr lang="ru-RU" sz="1400" i="1" dirty="0" smtClean="0"/>
              <a:t> першим </a:t>
            </a:r>
            <a:r>
              <a:rPr lang="ru-RU" sz="1400" i="1" dirty="0" err="1" smtClean="0"/>
              <a:t>європейцем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який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заснував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поселення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Гренландії</a:t>
            </a:r>
            <a:r>
              <a:rPr lang="ru-RU" sz="1400" i="1" dirty="0" smtClean="0"/>
              <a:t>.</a:t>
            </a:r>
          </a:p>
          <a:p>
            <a:pPr algn="ctr"/>
            <a:r>
              <a:rPr lang="ru-RU" sz="1400" i="1" dirty="0" smtClean="0"/>
              <a:t>На </a:t>
            </a:r>
            <a:r>
              <a:rPr lang="ru-RU" sz="1400" i="1" dirty="0" smtClean="0"/>
              <a:t>одному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поєдинків</a:t>
            </a:r>
            <a:r>
              <a:rPr lang="ru-RU" sz="1400" i="1" dirty="0" smtClean="0"/>
              <a:t> за землю </a:t>
            </a:r>
            <a:r>
              <a:rPr lang="ru-RU" sz="1400" i="1" dirty="0" err="1" smtClean="0"/>
              <a:t>Ерік</a:t>
            </a:r>
            <a:r>
              <a:rPr lang="ru-RU" sz="1400" i="1" dirty="0" smtClean="0"/>
              <a:t> вбив </a:t>
            </a:r>
            <a:r>
              <a:rPr lang="ru-RU" sz="1400" i="1" dirty="0" err="1" smtClean="0"/>
              <a:t>людину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після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чого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ісландським</a:t>
            </a:r>
            <a:r>
              <a:rPr lang="ru-RU" sz="1400" i="1" dirty="0" smtClean="0"/>
              <a:t> судом </a:t>
            </a:r>
            <a:r>
              <a:rPr lang="ru-RU" sz="1400" i="1" dirty="0" err="1" smtClean="0"/>
              <a:t>був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засудженим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вигнання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декілька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років</a:t>
            </a:r>
            <a:r>
              <a:rPr lang="ru-RU" sz="1400" i="1" dirty="0" smtClean="0"/>
              <a:t>. </a:t>
            </a:r>
            <a:r>
              <a:rPr lang="ru-RU" sz="1400" i="1" dirty="0" smtClean="0"/>
              <a:t>В 982</a:t>
            </a:r>
            <a:r>
              <a:rPr lang="ru-RU" sz="1400" i="1" dirty="0" smtClean="0"/>
              <a:t> </a:t>
            </a:r>
            <a:r>
              <a:rPr lang="ru-RU" sz="1400" i="1" dirty="0" err="1" smtClean="0"/>
              <a:t>році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своїми</a:t>
            </a:r>
            <a:r>
              <a:rPr lang="ru-RU" sz="1400" i="1" dirty="0" smtClean="0"/>
              <a:t> людьми </a:t>
            </a:r>
            <a:r>
              <a:rPr lang="ru-RU" sz="1400" i="1" dirty="0" err="1" smtClean="0"/>
              <a:t>відплив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захід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Нову</a:t>
            </a:r>
            <a:r>
              <a:rPr lang="ru-RU" sz="1400" i="1" dirty="0" smtClean="0"/>
              <a:t> землю </a:t>
            </a:r>
            <a:r>
              <a:rPr lang="ru-RU" sz="1400" i="1" dirty="0" err="1" smtClean="0"/>
              <a:t>він</a:t>
            </a:r>
            <a:r>
              <a:rPr lang="ru-RU" sz="1400" i="1" dirty="0" smtClean="0"/>
              <a:t> назвав </a:t>
            </a:r>
            <a:r>
              <a:rPr lang="ru-RU" sz="1400" i="1" dirty="0" err="1" smtClean="0"/>
              <a:t>Гренландією</a:t>
            </a:r>
            <a:r>
              <a:rPr lang="ru-RU" sz="1400" i="1" dirty="0" smtClean="0"/>
              <a:t>. В </a:t>
            </a:r>
            <a:r>
              <a:rPr lang="ru-RU" sz="1400" i="1" dirty="0" smtClean="0"/>
              <a:t>986</a:t>
            </a:r>
            <a:r>
              <a:rPr lang="ru-RU" sz="1400" i="1" dirty="0" smtClean="0"/>
              <a:t> </a:t>
            </a:r>
            <a:r>
              <a:rPr lang="ru-RU" sz="1400" i="1" dirty="0" err="1" smtClean="0"/>
              <a:t>році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повернувся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Ісландію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, взявши </a:t>
            </a:r>
            <a:r>
              <a:rPr lang="ru-RU" sz="1400" i="1" dirty="0" err="1" smtClean="0"/>
              <a:t>зі</a:t>
            </a:r>
            <a:r>
              <a:rPr lang="ru-RU" sz="1400" i="1" dirty="0" smtClean="0"/>
              <a:t> собою </a:t>
            </a:r>
            <a:r>
              <a:rPr lang="ru-RU" sz="1400" i="1" dirty="0" err="1" smtClean="0"/>
              <a:t>велику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кількість</a:t>
            </a:r>
            <a:r>
              <a:rPr lang="ru-RU" sz="1400" i="1" dirty="0" smtClean="0"/>
              <a:t> людей, </a:t>
            </a:r>
            <a:r>
              <a:rPr lang="ru-RU" sz="1400" i="1" dirty="0" err="1" smtClean="0"/>
              <a:t>вернувся</a:t>
            </a:r>
            <a:r>
              <a:rPr lang="ru-RU" sz="1400" i="1" dirty="0" smtClean="0"/>
              <a:t> назад.</a:t>
            </a:r>
          </a:p>
          <a:p>
            <a:pPr algn="ctr"/>
            <a:endParaRPr lang="ru-RU" sz="1400" i="1" dirty="0" smtClean="0"/>
          </a:p>
          <a:p>
            <a:pPr algn="ctr"/>
            <a:r>
              <a:rPr lang="ru-RU" sz="1400" i="1" dirty="0" smtClean="0"/>
              <a:t>А </a:t>
            </a:r>
            <a:r>
              <a:rPr lang="ru-RU" sz="1400" i="1" dirty="0" smtClean="0"/>
              <a:t>в 1004 </a:t>
            </a:r>
            <a:r>
              <a:rPr lang="ru-RU" sz="1400" i="1" dirty="0" err="1" smtClean="0"/>
              <a:t>році</a:t>
            </a:r>
            <a:r>
              <a:rPr lang="ru-RU" sz="1400" i="1" dirty="0" smtClean="0"/>
              <a:t> Норманн </a:t>
            </a:r>
            <a:r>
              <a:rPr lang="ru-RU" sz="1400" i="1" dirty="0" err="1" smtClean="0"/>
              <a:t>Лейф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Еріксон</a:t>
            </a:r>
            <a:r>
              <a:rPr lang="ru-RU" sz="1400" i="1" dirty="0" smtClean="0"/>
              <a:t> (</a:t>
            </a:r>
            <a:r>
              <a:rPr lang="ru-RU" sz="1400" i="1" dirty="0" err="1" smtClean="0"/>
              <a:t>Щасливчик</a:t>
            </a:r>
            <a:r>
              <a:rPr lang="ru-RU" sz="1400" i="1" dirty="0" smtClean="0"/>
              <a:t>), </a:t>
            </a:r>
            <a:r>
              <a:rPr lang="ru-RU" sz="1400" i="1" dirty="0" err="1" smtClean="0"/>
              <a:t>син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Еріка</a:t>
            </a:r>
            <a:r>
              <a:rPr lang="ru-RU" sz="1400" i="1" dirty="0" smtClean="0"/>
              <a:t> Рудого, </a:t>
            </a:r>
            <a:r>
              <a:rPr lang="ru-RU" sz="1400" i="1" dirty="0" err="1" smtClean="0"/>
              <a:t>досяг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побережжя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Північної</a:t>
            </a:r>
            <a:r>
              <a:rPr lang="ru-RU" sz="1400" i="1" dirty="0" smtClean="0"/>
              <a:t> Америки (за </a:t>
            </a:r>
            <a:r>
              <a:rPr lang="ru-RU" sz="1400" i="1" dirty="0" err="1" smtClean="0"/>
              <a:t>пів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тисячоліття</a:t>
            </a:r>
            <a:r>
              <a:rPr lang="ru-RU" sz="1400" i="1" dirty="0" smtClean="0"/>
              <a:t> до Христофора Колумба).</a:t>
            </a:r>
            <a:endParaRPr lang="ru-RU" sz="1400" i="1" dirty="0"/>
          </a:p>
        </p:txBody>
      </p:sp>
      <p:pic>
        <p:nvPicPr>
          <p:cNvPr id="7" name="Рисунок 6" descr="Eric_the_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14356"/>
            <a:ext cx="2786082" cy="364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/>
              <a:t>Другий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етап</a:t>
            </a:r>
            <a:r>
              <a:rPr lang="ru-RU" sz="2400" i="1" dirty="0" smtClean="0"/>
              <a:t> </a:t>
            </a:r>
            <a:r>
              <a:rPr lang="ru-RU" sz="2000" i="1" dirty="0" smtClean="0"/>
              <a:t>— </a:t>
            </a:r>
            <a:r>
              <a:rPr lang="ru-RU" sz="2000" i="1" dirty="0" err="1" smtClean="0"/>
              <a:t>іспанські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англійські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французькі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експедиції</a:t>
            </a:r>
            <a:r>
              <a:rPr lang="ru-RU" sz="2000" i="1" dirty="0" smtClean="0"/>
              <a:t> </a:t>
            </a:r>
            <a:r>
              <a:rPr lang="en-US" sz="2000" i="1" dirty="0" smtClean="0"/>
              <a:t>XV — </a:t>
            </a:r>
            <a:r>
              <a:rPr lang="ru-RU" sz="2000" i="1" dirty="0" err="1" smtClean="0"/>
              <a:t>першої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половини</a:t>
            </a:r>
            <a:r>
              <a:rPr lang="ru-RU" sz="2000" i="1" dirty="0" smtClean="0"/>
              <a:t> </a:t>
            </a:r>
            <a:r>
              <a:rPr lang="en-US" sz="2000" i="1" dirty="0" smtClean="0"/>
              <a:t>XVIII </a:t>
            </a:r>
            <a:r>
              <a:rPr lang="ru-RU" sz="2000" i="1" dirty="0" smtClean="0"/>
              <a:t>ст.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785926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err="1" smtClean="0"/>
              <a:t>Знайшовши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морський</a:t>
            </a:r>
            <a:r>
              <a:rPr lang="ru-RU" sz="1200" i="1" dirty="0" smtClean="0"/>
              <a:t> шлях до </a:t>
            </a:r>
            <a:r>
              <a:rPr lang="ru-RU" sz="1200" i="1" dirty="0" err="1" smtClean="0"/>
              <a:t>Індії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португальці</a:t>
            </a:r>
            <a:r>
              <a:rPr lang="ru-RU" sz="1200" i="1" dirty="0" smtClean="0"/>
              <a:t> не допускали </a:t>
            </a:r>
            <a:r>
              <a:rPr lang="ru-RU" sz="1200" i="1" dirty="0" err="1" smtClean="0"/>
              <a:t>кораблів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інших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країн</a:t>
            </a:r>
            <a:r>
              <a:rPr lang="ru-RU" sz="1200" i="1" dirty="0" smtClean="0"/>
              <a:t> у </a:t>
            </a:r>
            <a:r>
              <a:rPr lang="ru-RU" sz="1200" i="1" dirty="0" err="1" smtClean="0"/>
              <a:t>свої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володіння</a:t>
            </a:r>
            <a:r>
              <a:rPr lang="ru-RU" sz="1200" i="1" dirty="0" smtClean="0"/>
              <a:t>. </a:t>
            </a:r>
            <a:r>
              <a:rPr lang="ru-RU" sz="1200" i="1" dirty="0" err="1" smtClean="0"/>
              <a:t>Іспанці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шукали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нових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шляхів</a:t>
            </a:r>
            <a:r>
              <a:rPr lang="ru-RU" sz="1200" i="1" dirty="0" smtClean="0"/>
              <a:t> до </a:t>
            </a:r>
            <a:r>
              <a:rPr lang="ru-RU" sz="1200" i="1" dirty="0" err="1" smtClean="0"/>
              <a:t>цієї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країни</a:t>
            </a:r>
            <a:r>
              <a:rPr lang="ru-RU" sz="1200" i="1" dirty="0" smtClean="0"/>
              <a:t>.</a:t>
            </a:r>
            <a:r>
              <a:rPr lang="ru-RU" sz="1200" i="1" dirty="0" smtClean="0"/>
              <a:t> На той час </a:t>
            </a:r>
            <a:r>
              <a:rPr lang="ru-RU" sz="1200" i="1" dirty="0" err="1" smtClean="0"/>
              <a:t>європейці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вже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здогадувалися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що</a:t>
            </a:r>
            <a:r>
              <a:rPr lang="ru-RU" sz="1200" i="1" dirty="0" smtClean="0"/>
              <a:t> Земля </a:t>
            </a:r>
            <a:r>
              <a:rPr lang="ru-RU" sz="1200" i="1" dirty="0" err="1" smtClean="0"/>
              <a:t>має</a:t>
            </a:r>
            <a:r>
              <a:rPr lang="ru-RU" sz="1200" i="1" dirty="0" smtClean="0"/>
              <a:t> форму </a:t>
            </a:r>
            <a:r>
              <a:rPr lang="ru-RU" sz="1200" i="1" dirty="0" err="1" smtClean="0"/>
              <a:t>кулі</a:t>
            </a:r>
            <a:r>
              <a:rPr lang="ru-RU" sz="1200" i="1" dirty="0" smtClean="0"/>
              <a:t>. </a:t>
            </a:r>
            <a:r>
              <a:rPr lang="ru-RU" sz="1200" i="1" dirty="0" err="1" smtClean="0"/>
              <a:t>Отже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якщо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вирушити</a:t>
            </a:r>
            <a:r>
              <a:rPr lang="ru-RU" sz="1200" i="1" dirty="0" smtClean="0"/>
              <a:t> на </a:t>
            </a:r>
            <a:r>
              <a:rPr lang="ru-RU" sz="1200" i="1" dirty="0" err="1" smtClean="0"/>
              <a:t>захід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можна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досягти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східних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берегів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Азії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казково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багатих</a:t>
            </a:r>
            <a:r>
              <a:rPr lang="ru-RU" sz="1200" i="1" dirty="0" smtClean="0"/>
              <a:t> земель </a:t>
            </a:r>
            <a:r>
              <a:rPr lang="ru-RU" sz="1200" i="1" dirty="0" err="1" smtClean="0"/>
              <a:t>Індії</a:t>
            </a:r>
            <a:r>
              <a:rPr lang="ru-RU" sz="1200" i="1" dirty="0" smtClean="0"/>
              <a:t> та Китаю</a:t>
            </a:r>
            <a:endParaRPr lang="ru-RU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857628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smtClean="0"/>
              <a:t>Христофор Колумб— мореплавець, який був на службі в іспанського короля, добився спорядження експедиції для пошуку західного шляху до Індії. У 1492 р. каравели  вирушили у плавання на захід. Подорож Атлантичним океаном тривала 33 дні. Моряки не вірили в існування суходолу потойбіч Атлантики і готувалися до бунту. Аж раптом вахтовий з корабля «Пінта» сповістив: «Земля!».</a:t>
            </a:r>
          </a:p>
          <a:p>
            <a:r>
              <a:rPr lang="ru-RU" sz="1200" i="1" smtClean="0"/>
              <a:t>Колумб був упевнений, що досяг берегів багатої й таємничої Індії. З легкої руки мандрівника статних і гостинних жителів із червонуватою шкірою назвали індіанцями. А самі острови дістали назву Вест- Індія, тобто Західна Індія. Нині - це Багамські та Антильські острови.</a:t>
            </a:r>
          </a:p>
          <a:p>
            <a:r>
              <a:rPr lang="ru-RU" sz="1200" i="1" smtClean="0"/>
              <a:t>Колумб здійснив до цих берегів ще кілька плавань і твердо був переконаний, що відкрив західний шлях до Індії. З часом стало очевидним — великий мореплавець досяг нової частини світу, тобто Америки. </a:t>
            </a:r>
          </a:p>
          <a:p>
            <a:r>
              <a:rPr lang="ru-RU" sz="1200" i="1" smtClean="0"/>
              <a:t>12 жовтня 1492 р. вважають офіційною датою відкриття Америки європейцями. </a:t>
            </a:r>
            <a:r>
              <a:rPr lang="ru-RU" i="1" smtClean="0"/>
              <a:t/>
            </a:r>
            <a:br>
              <a:rPr lang="ru-RU" i="1" smtClean="0"/>
            </a:br>
            <a:endParaRPr lang="ru-RU" i="1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842337"/>
            <a:ext cx="9072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err="1" smtClean="0"/>
              <a:t>Головним</a:t>
            </a:r>
            <a:r>
              <a:rPr lang="ru-RU" sz="1200" i="1" dirty="0" smtClean="0"/>
              <a:t> результатом </a:t>
            </a:r>
            <a:r>
              <a:rPr lang="ru-RU" sz="1200" i="1" dirty="0" err="1" smtClean="0"/>
              <a:t>плавань</a:t>
            </a:r>
            <a:r>
              <a:rPr lang="ru-RU" sz="1200" i="1" dirty="0" smtClean="0"/>
              <a:t> Колумба </a:t>
            </a:r>
            <a:r>
              <a:rPr lang="ru-RU" sz="1200" i="1" dirty="0" err="1" smtClean="0"/>
              <a:t>було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відкриття</a:t>
            </a:r>
            <a:r>
              <a:rPr lang="ru-RU" sz="1200" i="1" dirty="0" smtClean="0"/>
              <a:t> Нового </a:t>
            </a:r>
            <a:r>
              <a:rPr lang="ru-RU" sz="1200" i="1" dirty="0" err="1" smtClean="0"/>
              <a:t>Світу</a:t>
            </a:r>
            <a:r>
              <a:rPr lang="ru-RU" sz="1200" i="1" dirty="0" smtClean="0"/>
              <a:t> - Америки. </a:t>
            </a:r>
            <a:r>
              <a:rPr lang="ru-RU" sz="1200" i="1" dirty="0" err="1" smtClean="0"/>
              <a:t>Наступна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колонізація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цього</a:t>
            </a:r>
            <a:r>
              <a:rPr lang="ru-RU" sz="1200" i="1" dirty="0" smtClean="0"/>
              <a:t> материка </a:t>
            </a:r>
            <a:r>
              <a:rPr lang="ru-RU" sz="1200" i="1" dirty="0" err="1" smtClean="0"/>
              <a:t>призвела</a:t>
            </a:r>
            <a:r>
              <a:rPr lang="ru-RU" sz="1200" i="1" dirty="0" smtClean="0"/>
              <a:t> до </a:t>
            </a:r>
            <a:r>
              <a:rPr lang="ru-RU" sz="1200" i="1" dirty="0" err="1" smtClean="0"/>
              <a:t>створення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європейцями</a:t>
            </a:r>
            <a:r>
              <a:rPr lang="ru-RU" sz="1200" i="1" dirty="0" smtClean="0"/>
              <a:t> на </a:t>
            </a:r>
            <a:r>
              <a:rPr lang="ru-RU" sz="1200" i="1" dirty="0" err="1" smtClean="0"/>
              <a:t>його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території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нових</a:t>
            </a:r>
            <a:r>
              <a:rPr lang="ru-RU" sz="1200" i="1" dirty="0" smtClean="0"/>
              <a:t> держав, </a:t>
            </a:r>
            <a:r>
              <a:rPr lang="ru-RU" sz="1200" i="1" dirty="0" err="1" smtClean="0"/>
              <a:t>які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насамперед</a:t>
            </a:r>
            <a:r>
              <a:rPr lang="ru-RU" sz="1200" i="1" dirty="0" smtClean="0"/>
              <a:t> США, почали </a:t>
            </a:r>
            <a:r>
              <a:rPr lang="ru-RU" sz="1200" i="1" dirty="0" err="1" smtClean="0"/>
              <a:t>відігравати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стратегічну</a:t>
            </a:r>
            <a:r>
              <a:rPr lang="ru-RU" sz="1200" i="1" dirty="0" smtClean="0"/>
              <a:t> роль у </a:t>
            </a:r>
            <a:r>
              <a:rPr lang="ru-RU" sz="1200" i="1" dirty="0" err="1" smtClean="0"/>
              <a:t>розвитку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людського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суспільства</a:t>
            </a:r>
            <a:r>
              <a:rPr lang="ru-RU" sz="1200" i="1" dirty="0" smtClean="0"/>
              <a:t>. </a:t>
            </a:r>
            <a:r>
              <a:rPr lang="ru-RU" sz="1200" i="1" dirty="0" err="1" smtClean="0"/>
              <a:t>Відкриття</a:t>
            </a:r>
            <a:r>
              <a:rPr lang="ru-RU" sz="1200" i="1" dirty="0" smtClean="0"/>
              <a:t> Америки Колумбом стало </a:t>
            </a:r>
            <a:r>
              <a:rPr lang="ru-RU" sz="1200" i="1" dirty="0" err="1" smtClean="0"/>
              <a:t>чи</a:t>
            </a:r>
            <a:r>
              <a:rPr lang="ru-RU" sz="1200" i="1" dirty="0" smtClean="0"/>
              <a:t> не </a:t>
            </a:r>
            <a:r>
              <a:rPr lang="ru-RU" sz="1200" i="1" dirty="0" err="1" smtClean="0"/>
              <a:t>найбільшим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географічним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відкриттям</a:t>
            </a:r>
            <a:r>
              <a:rPr lang="ru-RU" sz="1200" i="1" dirty="0" smtClean="0"/>
              <a:t> за всю </a:t>
            </a:r>
            <a:r>
              <a:rPr lang="ru-RU" sz="1200" i="1" dirty="0" err="1" smtClean="0"/>
              <a:t>історію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людства</a:t>
            </a:r>
            <a:r>
              <a:rPr lang="ru-RU" sz="1200" i="1" dirty="0" smtClean="0"/>
              <a:t>. Колумб </a:t>
            </a:r>
            <a:r>
              <a:rPr lang="ru-RU" sz="1200" i="1" dirty="0" err="1" smtClean="0"/>
              <a:t>започаткував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відкриття</a:t>
            </a:r>
            <a:r>
              <a:rPr lang="ru-RU" sz="1200" i="1" dirty="0" smtClean="0"/>
              <a:t> материка </a:t>
            </a:r>
            <a:r>
              <a:rPr lang="ru-RU" sz="1200" i="1" dirty="0" err="1" smtClean="0"/>
              <a:t>Південна</a:t>
            </a:r>
            <a:r>
              <a:rPr lang="ru-RU" sz="1200" i="1" dirty="0" smtClean="0"/>
              <a:t> Америка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перешийків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Центральної</a:t>
            </a:r>
            <a:r>
              <a:rPr lang="ru-RU" sz="1200" i="1" dirty="0" smtClean="0"/>
              <a:t> Америки, </a:t>
            </a:r>
            <a:r>
              <a:rPr lang="ru-RU" sz="1200" i="1" dirty="0" err="1" smtClean="0"/>
              <a:t>він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відкрив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архіпелаг</a:t>
            </a:r>
            <a:r>
              <a:rPr lang="ru-RU" sz="1200" i="1" dirty="0" smtClean="0"/>
              <a:t> Великих </a:t>
            </a:r>
            <a:r>
              <a:rPr lang="ru-RU" sz="1200" i="1" dirty="0" err="1" smtClean="0"/>
              <a:t>Антильських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островів</a:t>
            </a:r>
            <a:r>
              <a:rPr lang="ru-RU" sz="1200" i="1" dirty="0" smtClean="0"/>
              <a:t>. </a:t>
            </a:r>
            <a:endParaRPr lang="ru-RU" sz="1200" i="1" dirty="0"/>
          </a:p>
        </p:txBody>
      </p:sp>
      <p:pic>
        <p:nvPicPr>
          <p:cNvPr id="8" name="Рисунок 7" descr="1280223238_792px-columbus_taking_posse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071546"/>
            <a:ext cx="339473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428604"/>
            <a:ext cx="39290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 </a:t>
            </a:r>
            <a:r>
              <a:rPr lang="ru-RU" sz="1400" i="1" dirty="0" err="1" smtClean="0"/>
              <a:t>Англійська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експедиція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під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керівництвом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італійця</a:t>
            </a:r>
            <a:r>
              <a:rPr lang="ru-RU" sz="1400" i="1" dirty="0" smtClean="0"/>
              <a:t> Дж. Кабота у 1497—1498 </a:t>
            </a:r>
            <a:r>
              <a:rPr lang="en-US" sz="1400" i="1" dirty="0" smtClean="0"/>
              <a:t>pp. </a:t>
            </a:r>
            <a:r>
              <a:rPr lang="ru-RU" sz="1400" i="1" dirty="0" err="1" smtClean="0"/>
              <a:t>пройшла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вздовж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східного</a:t>
            </a:r>
            <a:r>
              <a:rPr lang="ru-RU" sz="1400" i="1" dirty="0" smtClean="0"/>
              <a:t> берега </a:t>
            </a:r>
            <a:r>
              <a:rPr lang="ru-RU" sz="1400" i="1" dirty="0" err="1" smtClean="0"/>
              <a:t>Північної</a:t>
            </a:r>
            <a:r>
              <a:rPr lang="ru-RU" sz="1400" i="1" dirty="0" smtClean="0"/>
              <a:t> Америки </a:t>
            </a:r>
            <a:r>
              <a:rPr lang="ru-RU" sz="1400" i="1" dirty="0" err="1" smtClean="0"/>
              <a:t>від</a:t>
            </a:r>
            <a:r>
              <a:rPr lang="ru-RU" sz="1400" i="1" dirty="0" smtClean="0"/>
              <a:t> Ньюфаундленда </a:t>
            </a:r>
            <a:r>
              <a:rPr lang="ru-RU" sz="1400" i="1" dirty="0" err="1" smtClean="0"/>
              <a:t>майже</a:t>
            </a:r>
            <a:r>
              <a:rPr lang="ru-RU" sz="1400" i="1" dirty="0" smtClean="0"/>
              <a:t> до </a:t>
            </a:r>
            <a:r>
              <a:rPr lang="ru-RU" sz="1400" i="1" dirty="0" err="1" smtClean="0"/>
              <a:t>Флориди</a:t>
            </a:r>
            <a:r>
              <a:rPr lang="ru-RU" sz="1400" i="1" dirty="0" smtClean="0"/>
              <a:t>.</a:t>
            </a:r>
          </a:p>
          <a:p>
            <a:pPr algn="ctr"/>
            <a:endParaRPr lang="ru-RU" sz="1400" i="1" dirty="0" smtClean="0"/>
          </a:p>
          <a:p>
            <a:pPr algn="ctr"/>
            <a:r>
              <a:rPr lang="ru-RU" sz="1400" i="1" dirty="0" smtClean="0"/>
              <a:t> </a:t>
            </a:r>
            <a:r>
              <a:rPr lang="ru-RU" sz="1400" i="1" dirty="0" smtClean="0"/>
              <a:t>У 1513 р. </a:t>
            </a:r>
            <a:r>
              <a:rPr lang="ru-RU" sz="1400" i="1" dirty="0" err="1" smtClean="0"/>
              <a:t>іспанський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конкістадор</a:t>
            </a:r>
            <a:r>
              <a:rPr lang="ru-RU" sz="1400" i="1" dirty="0" smtClean="0"/>
              <a:t> </a:t>
            </a:r>
            <a:r>
              <a:rPr lang="en-US" sz="1400" i="1" dirty="0" smtClean="0"/>
              <a:t>X. </a:t>
            </a:r>
            <a:r>
              <a:rPr lang="ru-RU" sz="1400" i="1" dirty="0" err="1" smtClean="0"/>
              <a:t>Понсе</a:t>
            </a:r>
            <a:r>
              <a:rPr lang="ru-RU" sz="1400" i="1" dirty="0" smtClean="0"/>
              <a:t> де Леон </a:t>
            </a:r>
            <a:r>
              <a:rPr lang="ru-RU" sz="1400" i="1" dirty="0" err="1" smtClean="0"/>
              <a:t>відкрив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п-ів</a:t>
            </a:r>
            <a:r>
              <a:rPr lang="ru-RU" sz="1400" i="1" dirty="0" smtClean="0"/>
              <a:t> Флориду, а В. </a:t>
            </a:r>
            <a:r>
              <a:rPr lang="ru-RU" sz="1400" i="1" dirty="0" err="1" smtClean="0"/>
              <a:t>Нуньєс</a:t>
            </a:r>
            <a:r>
              <a:rPr lang="ru-RU" sz="1400" i="1" dirty="0" smtClean="0"/>
              <a:t> де Бальбоа </a:t>
            </a:r>
            <a:r>
              <a:rPr lang="ru-RU" sz="1400" i="1" dirty="0" err="1" smtClean="0"/>
              <a:t>перетнув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Панамський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перешийок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першим </a:t>
            </a:r>
            <a:r>
              <a:rPr lang="ru-RU" sz="1400" i="1" dirty="0" err="1" smtClean="0"/>
              <a:t>побачив</a:t>
            </a:r>
            <a:r>
              <a:rPr lang="ru-RU" sz="1400" i="1" dirty="0" smtClean="0"/>
              <a:t> Тихий океан</a:t>
            </a:r>
            <a:r>
              <a:rPr lang="ru-RU" sz="1400" i="1" dirty="0" smtClean="0"/>
              <a:t>.</a:t>
            </a:r>
          </a:p>
          <a:p>
            <a:pPr algn="ctr"/>
            <a:endParaRPr lang="ru-RU" sz="1400" i="1" dirty="0" smtClean="0"/>
          </a:p>
          <a:p>
            <a:pPr algn="ctr"/>
            <a:r>
              <a:rPr lang="ru-RU" sz="1400" i="1" dirty="0" smtClean="0"/>
              <a:t> </a:t>
            </a:r>
            <a:r>
              <a:rPr lang="ru-RU" sz="1400" i="1" dirty="0" err="1" smtClean="0"/>
              <a:t>П-ів</a:t>
            </a:r>
            <a:r>
              <a:rPr lang="ru-RU" sz="1400" i="1" dirty="0" smtClean="0"/>
              <a:t> Юкатан, </a:t>
            </a:r>
            <a:r>
              <a:rPr lang="ru-RU" sz="1400" i="1" dirty="0" err="1" smtClean="0"/>
              <a:t>західні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північно-західні</a:t>
            </a:r>
            <a:r>
              <a:rPr lang="ru-RU" sz="1400" i="1" dirty="0" smtClean="0"/>
              <a:t> та </a:t>
            </a:r>
            <a:r>
              <a:rPr lang="ru-RU" sz="1400" i="1" dirty="0" err="1" smtClean="0"/>
              <a:t>південні</a:t>
            </a:r>
            <a:r>
              <a:rPr lang="ru-RU" sz="1400" i="1" dirty="0" smtClean="0"/>
              <a:t> береги </a:t>
            </a:r>
            <a:r>
              <a:rPr lang="ru-RU" sz="1400" i="1" dirty="0" err="1" smtClean="0"/>
              <a:t>Мексиканської</a:t>
            </a:r>
            <a:r>
              <a:rPr lang="ru-RU" sz="1400" i="1" dirty="0" smtClean="0"/>
              <a:t> затоки </a:t>
            </a:r>
            <a:r>
              <a:rPr lang="ru-RU" sz="1400" i="1" dirty="0" err="1" smtClean="0"/>
              <a:t>були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відкриті</a:t>
            </a:r>
            <a:r>
              <a:rPr lang="ru-RU" sz="1400" i="1" dirty="0" smtClean="0"/>
              <a:t> у 1517—1519 </a:t>
            </a:r>
            <a:r>
              <a:rPr lang="en-US" sz="1400" i="1" dirty="0" smtClean="0"/>
              <a:t>pp. </a:t>
            </a:r>
            <a:r>
              <a:rPr lang="ru-RU" sz="1400" i="1" dirty="0" err="1" smtClean="0"/>
              <a:t>іспанськими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кон­кістадорами</a:t>
            </a:r>
            <a:r>
              <a:rPr lang="ru-RU" sz="1400" i="1" dirty="0" smtClean="0"/>
              <a:t> (Ф. </a:t>
            </a:r>
            <a:r>
              <a:rPr lang="ru-RU" sz="1400" i="1" dirty="0" err="1" smtClean="0"/>
              <a:t>Ернандес</a:t>
            </a:r>
            <a:r>
              <a:rPr lang="ru-RU" sz="1400" i="1" dirty="0" smtClean="0"/>
              <a:t> Кордова, </a:t>
            </a:r>
            <a:r>
              <a:rPr lang="en-US" sz="1400" i="1" dirty="0" smtClean="0"/>
              <a:t>X. </a:t>
            </a:r>
            <a:r>
              <a:rPr lang="ru-RU" sz="1400" i="1" dirty="0" err="1" smtClean="0"/>
              <a:t>Гріхальва</a:t>
            </a:r>
            <a:r>
              <a:rPr lang="ru-RU" sz="1400" i="1" dirty="0" smtClean="0"/>
              <a:t> та </a:t>
            </a:r>
            <a:r>
              <a:rPr lang="ru-RU" sz="1400" i="1" dirty="0" err="1" smtClean="0"/>
              <a:t>інші</a:t>
            </a:r>
            <a:r>
              <a:rPr lang="ru-RU" sz="1400" i="1" dirty="0" smtClean="0"/>
              <a:t>).</a:t>
            </a:r>
          </a:p>
          <a:p>
            <a:pPr algn="ctr"/>
            <a:endParaRPr lang="ru-RU" sz="1400" i="1" dirty="0" smtClean="0"/>
          </a:p>
          <a:p>
            <a:pPr algn="ctr"/>
            <a:r>
              <a:rPr lang="ru-RU" sz="1400" i="1" dirty="0" smtClean="0"/>
              <a:t> </a:t>
            </a:r>
            <a:r>
              <a:rPr lang="ru-RU" sz="1400" i="1" dirty="0" smtClean="0"/>
              <a:t>У1519—1521 </a:t>
            </a:r>
            <a:r>
              <a:rPr lang="en-US" sz="1400" i="1" dirty="0" smtClean="0"/>
              <a:t>pp. </a:t>
            </a:r>
            <a:r>
              <a:rPr lang="ru-RU" sz="1400" i="1" dirty="0" smtClean="0"/>
              <a:t>Е. Кортес </a:t>
            </a:r>
            <a:r>
              <a:rPr lang="ru-RU" sz="1400" i="1" dirty="0" err="1" smtClean="0"/>
              <a:t>відкрив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протягом</a:t>
            </a:r>
            <a:r>
              <a:rPr lang="ru-RU" sz="1400" i="1" dirty="0" smtClean="0"/>
              <a:t> короткого часу </a:t>
            </a:r>
            <a:r>
              <a:rPr lang="ru-RU" sz="1400" i="1" dirty="0" err="1" smtClean="0"/>
              <a:t>завоював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величезну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імперію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ацтеків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Мексиці</a:t>
            </a:r>
            <a:endParaRPr lang="ru-RU" sz="1400" i="1" dirty="0" smtClean="0"/>
          </a:p>
          <a:p>
            <a:pPr algn="ctr"/>
            <a:r>
              <a:rPr lang="ru-RU" sz="1400" i="1" dirty="0" smtClean="0"/>
              <a:t>У </a:t>
            </a:r>
            <a:r>
              <a:rPr lang="ru-RU" sz="1400" i="1" dirty="0" smtClean="0"/>
              <a:t>1524 р. загони Кортеса в </a:t>
            </a:r>
            <a:r>
              <a:rPr lang="ru-RU" sz="1400" i="1" dirty="0" err="1" smtClean="0"/>
              <a:t>пошуках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морського</a:t>
            </a:r>
            <a:r>
              <a:rPr lang="ru-RU" sz="1400" i="1" dirty="0" smtClean="0"/>
              <a:t> прохо­ду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Тихого океану в </a:t>
            </a:r>
            <a:r>
              <a:rPr lang="ru-RU" sz="1400" i="1" dirty="0" err="1" smtClean="0"/>
              <a:t>Атлантичний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перетнули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Центральну</a:t>
            </a:r>
            <a:r>
              <a:rPr lang="ru-RU" sz="1400" i="1" dirty="0" smtClean="0"/>
              <a:t> Америку, через </a:t>
            </a:r>
            <a:r>
              <a:rPr lang="ru-RU" sz="1400" i="1" dirty="0" err="1" smtClean="0"/>
              <a:t>Мексиканське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плоскогір'я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вийшли</a:t>
            </a:r>
            <a:r>
              <a:rPr lang="ru-RU" sz="1400" i="1" dirty="0" smtClean="0"/>
              <a:t> до Тихого океану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по суходолу </a:t>
            </a:r>
            <a:r>
              <a:rPr lang="ru-RU" sz="1400" i="1" dirty="0" err="1" smtClean="0"/>
              <a:t>про­сунулися</a:t>
            </a:r>
            <a:r>
              <a:rPr lang="ru-RU" sz="1400" i="1" dirty="0" smtClean="0"/>
              <a:t> до </a:t>
            </a:r>
            <a:r>
              <a:rPr lang="ru-RU" sz="1400" i="1" dirty="0" err="1" smtClean="0"/>
              <a:t>Гватемали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smtClean="0"/>
              <a:t>Гондурасу</a:t>
            </a:r>
            <a:endParaRPr lang="ru-RU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4643446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У </a:t>
            </a:r>
            <a:r>
              <a:rPr lang="ru-RU" sz="1400" i="1" dirty="0" err="1" smtClean="0"/>
              <a:t>цьому</a:t>
            </a:r>
            <a:r>
              <a:rPr lang="ru-RU" sz="1400" i="1" dirty="0" smtClean="0"/>
              <a:t> ж </a:t>
            </a:r>
            <a:r>
              <a:rPr lang="ru-RU" sz="1400" i="1" dirty="0" err="1" smtClean="0"/>
              <a:t>році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італієць</a:t>
            </a:r>
            <a:r>
              <a:rPr lang="ru-RU" sz="1400" i="1" dirty="0" smtClean="0"/>
              <a:t> Дж. </a:t>
            </a:r>
            <a:r>
              <a:rPr lang="ru-RU" sz="1400" i="1" dirty="0" err="1" smtClean="0"/>
              <a:t>Верраццано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обстежив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східне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узбережжя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між</a:t>
            </a:r>
            <a:r>
              <a:rPr lang="ru-RU" sz="1400" i="1" dirty="0" smtClean="0"/>
              <a:t> 34°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46° пн. </a:t>
            </a:r>
            <a:r>
              <a:rPr lang="ru-RU" sz="1400" i="1" dirty="0" err="1" smtClean="0"/>
              <a:t>ш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Іспанська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експедиція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під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керівництвом</a:t>
            </a:r>
            <a:r>
              <a:rPr lang="ru-RU" sz="1400" i="1" dirty="0" smtClean="0"/>
              <a:t> </a:t>
            </a:r>
            <a:r>
              <a:rPr lang="en-US" sz="1400" i="1" dirty="0" smtClean="0"/>
              <a:t>X. </a:t>
            </a:r>
            <a:r>
              <a:rPr lang="ru-RU" sz="1400" i="1" dirty="0" err="1" smtClean="0"/>
              <a:t>Авіли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пройшовши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вздовж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узбережжя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Панамської</a:t>
            </a:r>
            <a:r>
              <a:rPr lang="ru-RU" sz="1400" i="1" dirty="0" smtClean="0"/>
              <a:t> </a:t>
            </a:r>
            <a:r>
              <a:rPr lang="ru-RU" sz="1400" i="1" dirty="0" smtClean="0"/>
              <a:t>затоки до затоки </a:t>
            </a:r>
            <a:r>
              <a:rPr lang="ru-RU" sz="1400" i="1" dirty="0" err="1" smtClean="0"/>
              <a:t>Фонсека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висадилася</a:t>
            </a:r>
            <a:r>
              <a:rPr lang="ru-RU" sz="1400" i="1" dirty="0" smtClean="0"/>
              <a:t> на берег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відкрила</a:t>
            </a:r>
            <a:r>
              <a:rPr lang="ru-RU" sz="1400" i="1" dirty="0" smtClean="0"/>
              <a:t> озе­ра </a:t>
            </a:r>
            <a:r>
              <a:rPr lang="ru-RU" sz="1400" i="1" dirty="0" err="1" smtClean="0"/>
              <a:t>Нікарагуа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Манагуа.</a:t>
            </a:r>
            <a:endParaRPr lang="ru-RU" sz="1400" i="1" dirty="0"/>
          </a:p>
        </p:txBody>
      </p:sp>
      <p:pic>
        <p:nvPicPr>
          <p:cNvPr id="6" name="Рисунок 5" descr="starinnaya-karta-severnoi-ameriki-0000789847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85728"/>
            <a:ext cx="3357586" cy="43245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/>
              <a:t>Третій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етап</a:t>
            </a:r>
            <a:r>
              <a:rPr lang="ru-RU" sz="2400" i="1" dirty="0" smtClean="0"/>
              <a:t> — </a:t>
            </a:r>
            <a:r>
              <a:rPr lang="ru-RU" sz="2400" i="1" dirty="0" err="1" smtClean="0"/>
              <a:t>російські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французькі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англійські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експедиції</a:t>
            </a:r>
            <a:r>
              <a:rPr lang="ru-RU" sz="2400" i="1" dirty="0" smtClean="0"/>
              <a:t> </a:t>
            </a:r>
            <a:r>
              <a:rPr lang="en-US" sz="2400" i="1" dirty="0" smtClean="0"/>
              <a:t>XVIII—XIX </a:t>
            </a:r>
            <a:r>
              <a:rPr lang="ru-RU" sz="2400" i="1" dirty="0" smtClean="0"/>
              <a:t>ст.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32861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До </a:t>
            </a:r>
            <a:r>
              <a:rPr lang="ru-RU" sz="1400" i="1" dirty="0" err="1" smtClean="0"/>
              <a:t>середини</a:t>
            </a:r>
            <a:r>
              <a:rPr lang="ru-RU" sz="1400" i="1" dirty="0" smtClean="0"/>
              <a:t> 30-х </a:t>
            </a:r>
            <a:r>
              <a:rPr lang="en-US" sz="1400" i="1" dirty="0" smtClean="0"/>
              <a:t>pp. XVII</a:t>
            </a:r>
            <a:r>
              <a:rPr lang="ru-RU" sz="1400" i="1" dirty="0" smtClean="0"/>
              <a:t>І ст. </a:t>
            </a:r>
            <a:r>
              <a:rPr lang="ru-RU" sz="1400" i="1" dirty="0" err="1" smtClean="0"/>
              <a:t>численні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російські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експедиції</a:t>
            </a:r>
            <a:r>
              <a:rPr lang="ru-RU" sz="1400" i="1" dirty="0" smtClean="0"/>
              <a:t> (В. Беринга, П. </a:t>
            </a:r>
            <a:r>
              <a:rPr lang="ru-RU" sz="1400" i="1" dirty="0" err="1" smtClean="0"/>
              <a:t>Нагібіна</a:t>
            </a:r>
            <a:r>
              <a:rPr lang="ru-RU" sz="1400" i="1" dirty="0" smtClean="0"/>
              <a:t>, А. Мельникова </a:t>
            </a:r>
            <a:r>
              <a:rPr lang="ru-RU" sz="1400" i="1" dirty="0" err="1" smtClean="0"/>
              <a:t>тощо</a:t>
            </a:r>
            <a:r>
              <a:rPr lang="ru-RU" sz="1400" i="1" dirty="0" smtClean="0"/>
              <a:t>) </a:t>
            </a:r>
            <a:r>
              <a:rPr lang="ru-RU" sz="1400" i="1" dirty="0" err="1" smtClean="0"/>
              <a:t>уперше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обстежили</a:t>
            </a:r>
            <a:r>
              <a:rPr lang="ru-RU" sz="1400" i="1" dirty="0" smtClean="0"/>
              <a:t> береги </a:t>
            </a:r>
            <a:r>
              <a:rPr lang="ru-RU" sz="1400" i="1" dirty="0" err="1" smtClean="0"/>
              <a:t>Північної</a:t>
            </a:r>
            <a:r>
              <a:rPr lang="ru-RU" sz="1400" i="1" dirty="0" smtClean="0"/>
              <a:t> Америки в </a:t>
            </a:r>
            <a:r>
              <a:rPr lang="ru-RU" sz="1400" i="1" dirty="0" err="1" smtClean="0"/>
              <a:t>районі</a:t>
            </a:r>
            <a:r>
              <a:rPr lang="ru-RU" sz="1400" i="1" dirty="0" smtClean="0"/>
              <a:t> затоки Аляска. У 1732 г. І. Федоров першим </a:t>
            </a:r>
            <a:r>
              <a:rPr lang="ru-RU" sz="1400" i="1" dirty="0" err="1" smtClean="0"/>
              <a:t>серед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мандрівників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побачив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обидва</a:t>
            </a:r>
            <a:r>
              <a:rPr lang="ru-RU" sz="1400" i="1" dirty="0" smtClean="0"/>
              <a:t> береги </a:t>
            </a:r>
            <a:r>
              <a:rPr lang="ru-RU" sz="1400" i="1" dirty="0" err="1" smtClean="0"/>
              <a:t>Берингової</a:t>
            </a:r>
            <a:r>
              <a:rPr lang="ru-RU" sz="1400" i="1" dirty="0" smtClean="0"/>
              <a:t> протоки, по </a:t>
            </a:r>
            <a:r>
              <a:rPr lang="ru-RU" sz="1400" i="1" dirty="0" err="1" smtClean="0"/>
              <a:t>матеріалах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його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експедиції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було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складено</a:t>
            </a:r>
            <a:r>
              <a:rPr lang="ru-RU" sz="1400" i="1" dirty="0" smtClean="0"/>
              <a:t> першу карту протоки. </a:t>
            </a:r>
            <a:r>
              <a:rPr lang="ru-RU" sz="1400" i="1" dirty="0" err="1" smtClean="0"/>
              <a:t>Відкриття</a:t>
            </a:r>
            <a:r>
              <a:rPr lang="ru-RU" sz="1400" i="1" dirty="0" smtClean="0"/>
              <a:t> </a:t>
            </a:r>
            <a:r>
              <a:rPr lang="ru-RU" sz="1400" i="1" dirty="0" smtClean="0"/>
              <a:t>Аляски </a:t>
            </a:r>
            <a:r>
              <a:rPr lang="ru-RU" sz="1400" i="1" dirty="0" err="1" smtClean="0"/>
              <a:t>пов'язують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експедицією</a:t>
            </a:r>
            <a:r>
              <a:rPr lang="ru-RU" sz="1400" i="1" dirty="0" smtClean="0"/>
              <a:t> В. Беринга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О. </a:t>
            </a:r>
            <a:r>
              <a:rPr lang="ru-RU" sz="1400" i="1" dirty="0" err="1" smtClean="0"/>
              <a:t>Чирикова</a:t>
            </a:r>
            <a:r>
              <a:rPr lang="ru-RU" sz="1400" i="1" dirty="0" smtClean="0"/>
              <a:t>, яка у 1741 р. нанесла на карту </a:t>
            </a:r>
            <a:r>
              <a:rPr lang="ru-RU" sz="1400" i="1" dirty="0" err="1" smtClean="0"/>
              <a:t>бл</a:t>
            </a:r>
            <a:r>
              <a:rPr lang="ru-RU" sz="1400" i="1" dirty="0" smtClean="0"/>
              <a:t>. 400 верст </a:t>
            </a:r>
            <a:r>
              <a:rPr lang="ru-RU" sz="1400" i="1" dirty="0" err="1" smtClean="0"/>
              <a:t>північно-західного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узбережжя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Північної</a:t>
            </a:r>
            <a:r>
              <a:rPr lang="ru-RU" sz="1400" i="1" dirty="0" smtClean="0"/>
              <a:t> Америки, </a:t>
            </a:r>
            <a:r>
              <a:rPr lang="ru-RU" sz="1400" i="1" dirty="0" err="1" smtClean="0"/>
              <a:t>відкрила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декілька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Алеутських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о-вів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Промислов­ці</a:t>
            </a:r>
            <a:r>
              <a:rPr lang="ru-RU" sz="1400" i="1" dirty="0" smtClean="0"/>
              <a:t> А. </a:t>
            </a:r>
            <a:r>
              <a:rPr lang="ru-RU" sz="1400" i="1" dirty="0" err="1" smtClean="0"/>
              <a:t>Толстих</a:t>
            </a:r>
            <a:r>
              <a:rPr lang="ru-RU" sz="1400" i="1" dirty="0" smtClean="0"/>
              <a:t>, С. Глотов, С. </a:t>
            </a:r>
            <a:r>
              <a:rPr lang="ru-RU" sz="1400" i="1" dirty="0" err="1" smtClean="0"/>
              <a:t>Пономарьов</a:t>
            </a:r>
            <a:r>
              <a:rPr lang="ru-RU" sz="1400" i="1" dirty="0" smtClean="0"/>
              <a:t> та </a:t>
            </a:r>
            <a:r>
              <a:rPr lang="ru-RU" sz="1400" i="1" dirty="0" err="1" smtClean="0"/>
              <a:t>інші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відкрили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Пацюкові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Андріянівські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Лисячі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о-ови</a:t>
            </a:r>
            <a:r>
              <a:rPr lang="ru-RU" sz="1400" i="1" dirty="0" smtClean="0"/>
              <a:t>. У 1768—1769 </a:t>
            </a:r>
            <a:r>
              <a:rPr lang="en-US" sz="1400" i="1" dirty="0" smtClean="0"/>
              <a:t>pp. </a:t>
            </a:r>
            <a:r>
              <a:rPr lang="ru-RU" sz="1400" i="1" dirty="0" smtClean="0"/>
              <a:t>П. К. </a:t>
            </a:r>
            <a:r>
              <a:rPr lang="ru-RU" sz="1400" i="1" dirty="0" err="1" smtClean="0"/>
              <a:t>Креницин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М. Д. Левашов завершили </a:t>
            </a:r>
            <a:r>
              <a:rPr lang="ru-RU" sz="1400" i="1" dirty="0" err="1" smtClean="0"/>
              <a:t>обстеження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Алеутських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о-вів</a:t>
            </a:r>
            <a:r>
              <a:rPr lang="ru-RU" sz="1400" i="1" dirty="0" smtClean="0"/>
              <a:t>. На одному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них (о. </a:t>
            </a:r>
            <a:r>
              <a:rPr lang="ru-RU" sz="1400" i="1" dirty="0" err="1" smtClean="0"/>
              <a:t>Кадьяк</a:t>
            </a:r>
            <a:r>
              <a:rPr lang="ru-RU" sz="1400" i="1" dirty="0" smtClean="0"/>
              <a:t>) </a:t>
            </a:r>
            <a:r>
              <a:rPr lang="ru-RU" sz="1400" i="1" dirty="0" err="1" smtClean="0"/>
              <a:t>купець</a:t>
            </a:r>
            <a:r>
              <a:rPr lang="ru-RU" sz="1400" i="1" dirty="0" smtClean="0"/>
              <a:t> Г. І. </a:t>
            </a:r>
            <a:r>
              <a:rPr lang="ru-RU" sz="1400" i="1" dirty="0" err="1" smtClean="0"/>
              <a:t>Шеліхов</a:t>
            </a:r>
            <a:r>
              <a:rPr lang="ru-RU" sz="1400" i="1" dirty="0" smtClean="0"/>
              <a:t> у 1784 р. </a:t>
            </a:r>
            <a:r>
              <a:rPr lang="ru-RU" sz="1400" i="1" dirty="0" err="1" smtClean="0"/>
              <a:t>заснував</a:t>
            </a:r>
            <a:r>
              <a:rPr lang="ru-RU" sz="1400" i="1" dirty="0" smtClean="0"/>
              <a:t> перше </a:t>
            </a:r>
            <a:r>
              <a:rPr lang="ru-RU" sz="1400" i="1" dirty="0" err="1" smtClean="0"/>
              <a:t>російське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поселення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6" name="Рисунок 5" descr="05f30e0ac307e2d3da9c5c0be2cf22b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785926"/>
            <a:ext cx="511594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929198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У 1784— 1795 </a:t>
            </a:r>
            <a:r>
              <a:rPr lang="en-US" sz="1400" i="1" dirty="0" smtClean="0"/>
              <a:t>pp. </a:t>
            </a:r>
            <a:r>
              <a:rPr lang="ru-RU" sz="1400" i="1" dirty="0" err="1" smtClean="0"/>
              <a:t>російські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дослідники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підприємці</a:t>
            </a:r>
            <a:r>
              <a:rPr lang="ru-RU" sz="1400" i="1" dirty="0" smtClean="0"/>
              <a:t> завершили </a:t>
            </a:r>
            <a:r>
              <a:rPr lang="ru-RU" sz="1400" i="1" dirty="0" err="1" smtClean="0"/>
              <a:t>обстеження</a:t>
            </a:r>
            <a:r>
              <a:rPr lang="ru-RU" sz="1400" i="1" dirty="0" smtClean="0"/>
              <a:t> </a:t>
            </a:r>
            <a:r>
              <a:rPr lang="ru-RU" sz="1400" i="1" dirty="0" smtClean="0"/>
              <a:t>Аляски. Великий </a:t>
            </a:r>
            <a:r>
              <a:rPr lang="ru-RU" sz="1400" i="1" dirty="0" err="1" smtClean="0"/>
              <a:t>внесок</a:t>
            </a:r>
            <a:r>
              <a:rPr lang="ru-RU" sz="1400" i="1" dirty="0" smtClean="0"/>
              <a:t> у </a:t>
            </a:r>
            <a:r>
              <a:rPr lang="ru-RU" sz="1400" i="1" dirty="0" err="1" smtClean="0"/>
              <a:t>це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зробили</a:t>
            </a:r>
            <a:r>
              <a:rPr lang="ru-RU" sz="1400" i="1" dirty="0" smtClean="0"/>
              <a:t> Г. І. </a:t>
            </a:r>
            <a:r>
              <a:rPr lang="ru-RU" sz="1400" i="1" dirty="0" err="1" smtClean="0"/>
              <a:t>Шеліхов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результати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спостережень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якого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Алясці</a:t>
            </a:r>
            <a:r>
              <a:rPr lang="ru-RU" sz="1400" i="1" dirty="0" smtClean="0"/>
              <a:t> та в </a:t>
            </a:r>
            <a:r>
              <a:rPr lang="ru-RU" sz="1400" i="1" dirty="0" err="1" smtClean="0"/>
              <a:t>інших</a:t>
            </a:r>
            <a:r>
              <a:rPr lang="ru-RU" sz="1400" i="1" dirty="0" smtClean="0"/>
              <a:t> районах </a:t>
            </a:r>
            <a:r>
              <a:rPr lang="ru-RU" sz="1400" i="1" dirty="0" err="1" smtClean="0"/>
              <a:t>були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викладені</a:t>
            </a:r>
            <a:r>
              <a:rPr lang="ru-RU" sz="1400" i="1" dirty="0" smtClean="0"/>
              <a:t> у </a:t>
            </a:r>
            <a:r>
              <a:rPr lang="ru-RU" sz="1400" i="1" dirty="0" err="1" smtClean="0"/>
              <a:t>звіті</a:t>
            </a:r>
            <a:r>
              <a:rPr lang="ru-RU" sz="1400" i="1" dirty="0" smtClean="0"/>
              <a:t> (</a:t>
            </a:r>
            <a:r>
              <a:rPr lang="ru-RU" sz="1400" i="1" dirty="0" err="1" smtClean="0"/>
              <a:t>переведеному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потім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багато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мов</a:t>
            </a:r>
            <a:r>
              <a:rPr lang="ru-RU" sz="1400" i="1" dirty="0" smtClean="0"/>
              <a:t>),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підприємець</a:t>
            </a:r>
            <a:r>
              <a:rPr lang="ru-RU" sz="1400" i="1" dirty="0" smtClean="0"/>
              <a:t> О. А. Баранов,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склав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географічний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опис</a:t>
            </a:r>
            <a:r>
              <a:rPr lang="ru-RU" sz="1400" i="1" dirty="0" smtClean="0"/>
              <a:t> о. </a:t>
            </a:r>
            <a:r>
              <a:rPr lang="ru-RU" sz="1400" i="1" dirty="0" err="1" smtClean="0"/>
              <a:t>Кадьяк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обстежив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північний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східний</a:t>
            </a:r>
            <a:r>
              <a:rPr lang="ru-RU" sz="1400" i="1" dirty="0" smtClean="0"/>
              <a:t> бере­ги затоки Аляска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метою </a:t>
            </a:r>
            <a:r>
              <a:rPr lang="ru-RU" sz="1400" i="1" dirty="0" err="1" smtClean="0"/>
              <a:t>розвитку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хутрового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промислу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пошуку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корисних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копалин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Споряджені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Барановим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експедиції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досягли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Каліфорнії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заснували</a:t>
            </a:r>
            <a:r>
              <a:rPr lang="ru-RU" sz="1400" i="1" dirty="0" smtClean="0"/>
              <a:t> там </a:t>
            </a:r>
            <a:r>
              <a:rPr lang="ru-RU" sz="1400" i="1" dirty="0" err="1" smtClean="0"/>
              <a:t>поселення</a:t>
            </a:r>
            <a:r>
              <a:rPr lang="ru-RU" sz="1400" i="1" dirty="0" smtClean="0"/>
              <a:t> Росс.</a:t>
            </a:r>
            <a:endParaRPr lang="ru-RU" sz="1400" i="1" dirty="0"/>
          </a:p>
        </p:txBody>
      </p:sp>
      <p:pic>
        <p:nvPicPr>
          <p:cNvPr id="6" name="Рисунок 5" descr="Alyaska_v_fotografiyah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00042"/>
            <a:ext cx="6381750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1429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Четвертий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етап</a:t>
            </a:r>
            <a:r>
              <a:rPr lang="ru-RU" sz="2400" i="1" dirty="0" smtClean="0"/>
              <a:t> — </a:t>
            </a:r>
            <a:r>
              <a:rPr lang="ru-RU" sz="2400" i="1" dirty="0" err="1" smtClean="0"/>
              <a:t>експедиції</a:t>
            </a:r>
            <a:r>
              <a:rPr lang="ru-RU" sz="2400" i="1" dirty="0" smtClean="0"/>
              <a:t> XIX—XX </a:t>
            </a:r>
            <a:r>
              <a:rPr lang="ru-RU" sz="2400" i="1" dirty="0" err="1" smtClean="0"/>
              <a:t>ст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30718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У 1816— 1844 </a:t>
            </a:r>
            <a:r>
              <a:rPr lang="en-US" sz="1400" i="1" dirty="0" smtClean="0"/>
              <a:t>pp. </a:t>
            </a:r>
            <a:r>
              <a:rPr lang="ru-RU" sz="1400" i="1" dirty="0" err="1" smtClean="0"/>
              <a:t>російські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дослідники</a:t>
            </a:r>
            <a:r>
              <a:rPr lang="ru-RU" sz="1400" i="1" dirty="0" smtClean="0"/>
              <a:t> О. Е. </a:t>
            </a:r>
            <a:r>
              <a:rPr lang="ru-RU" sz="1400" i="1" dirty="0" err="1" smtClean="0"/>
              <a:t>Коцебу</a:t>
            </a:r>
            <a:r>
              <a:rPr lang="ru-RU" sz="1400" i="1" dirty="0" smtClean="0"/>
              <a:t>, М. </a:t>
            </a:r>
            <a:r>
              <a:rPr lang="ru-RU" sz="1400" i="1" dirty="0" err="1" smtClean="0"/>
              <a:t>Васильєв</a:t>
            </a:r>
            <a:r>
              <a:rPr lang="ru-RU" sz="1400" i="1" dirty="0" smtClean="0"/>
              <a:t>, В. Малахов та </a:t>
            </a:r>
            <a:r>
              <a:rPr lang="ru-RU" sz="1400" i="1" dirty="0" err="1" smtClean="0"/>
              <a:t>інші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відкрили</a:t>
            </a:r>
            <a:r>
              <a:rPr lang="ru-RU" sz="1400" i="1" dirty="0" smtClean="0"/>
              <a:t> затоку </a:t>
            </a:r>
            <a:r>
              <a:rPr lang="ru-RU" sz="1400" i="1" dirty="0" err="1" smtClean="0"/>
              <a:t>Коцебу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острів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Нунівак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багато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річок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Алясці</a:t>
            </a:r>
            <a:r>
              <a:rPr lang="ru-RU" sz="1400" i="1" dirty="0" smtClean="0"/>
              <a:t>. У </a:t>
            </a:r>
            <a:r>
              <a:rPr lang="ru-RU" sz="1400" i="1" dirty="0" err="1" smtClean="0"/>
              <a:t>цей</a:t>
            </a:r>
            <a:r>
              <a:rPr lang="ru-RU" sz="1400" i="1" dirty="0" smtClean="0"/>
              <a:t> же </a:t>
            </a:r>
            <a:r>
              <a:rPr lang="ru-RU" sz="1400" i="1" dirty="0" err="1" smtClean="0"/>
              <a:t>період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американські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мандрівники</a:t>
            </a:r>
            <a:r>
              <a:rPr lang="ru-RU" sz="1400" i="1" dirty="0" smtClean="0"/>
              <a:t> М. </a:t>
            </a:r>
            <a:r>
              <a:rPr lang="ru-RU" sz="1400" i="1" dirty="0" err="1" smtClean="0"/>
              <a:t>Льюїс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У. Кларк </a:t>
            </a:r>
            <a:r>
              <a:rPr lang="ru-RU" sz="1400" i="1" dirty="0" err="1" smtClean="0"/>
              <a:t>простежили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течію</a:t>
            </a:r>
            <a:r>
              <a:rPr lang="ru-RU" sz="1400" i="1" dirty="0" smtClean="0"/>
              <a:t> р. </a:t>
            </a:r>
            <a:r>
              <a:rPr lang="ru-RU" sz="1400" i="1" dirty="0" err="1" smtClean="0"/>
              <a:t>Міссурі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подолали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Скелясті</a:t>
            </a:r>
            <a:r>
              <a:rPr lang="ru-RU" sz="1400" i="1" dirty="0" smtClean="0"/>
              <a:t> гори у </a:t>
            </a:r>
            <a:r>
              <a:rPr lang="ru-RU" sz="1400" i="1" dirty="0" err="1" smtClean="0"/>
              <a:t>середній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частині</a:t>
            </a:r>
            <a:r>
              <a:rPr lang="ru-RU" sz="1400" i="1" dirty="0" smtClean="0"/>
              <a:t> (1804—1806), Дж. </a:t>
            </a:r>
            <a:r>
              <a:rPr lang="ru-RU" sz="1400" i="1" dirty="0" err="1" smtClean="0"/>
              <a:t>Бріджер</a:t>
            </a:r>
            <a:r>
              <a:rPr lang="ru-RU" sz="1400" i="1" dirty="0" smtClean="0"/>
              <a:t>, П. Огден та </a:t>
            </a:r>
            <a:r>
              <a:rPr lang="ru-RU" sz="1400" i="1" dirty="0" err="1" smtClean="0"/>
              <a:t>інші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вивчили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Каліфорнійську</a:t>
            </a:r>
            <a:r>
              <a:rPr lang="ru-RU" sz="1400" i="1" dirty="0" smtClean="0"/>
              <a:t> долину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Великий </a:t>
            </a:r>
            <a:r>
              <a:rPr lang="ru-RU" sz="1400" i="1" dirty="0" err="1" smtClean="0"/>
              <a:t>Басейн</a:t>
            </a:r>
            <a:r>
              <a:rPr lang="ru-RU" sz="1400" i="1" dirty="0" smtClean="0"/>
              <a:t> (1824—1853).</a:t>
            </a:r>
            <a:endParaRPr lang="ru-RU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786190"/>
            <a:ext cx="85011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/>
              <a:t>Англійські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дослідники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зосередили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свої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зусилля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головним</a:t>
            </a:r>
            <a:r>
              <a:rPr lang="ru-RU" sz="1400" i="1" dirty="0" smtClean="0"/>
              <a:t> чином на </a:t>
            </a:r>
            <a:r>
              <a:rPr lang="ru-RU" sz="1400" i="1" dirty="0" err="1" smtClean="0"/>
              <a:t>пошуках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Північно-Західного</a:t>
            </a:r>
            <a:r>
              <a:rPr lang="ru-RU" sz="1400" i="1" dirty="0" smtClean="0"/>
              <a:t> проходу. У 1818 р. Джон Росс </a:t>
            </a:r>
            <a:r>
              <a:rPr lang="ru-RU" sz="1400" i="1" dirty="0" err="1" smtClean="0"/>
              <a:t>досяг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Баффінової</a:t>
            </a:r>
            <a:r>
              <a:rPr lang="ru-RU" sz="1400" i="1" dirty="0" smtClean="0"/>
              <a:t> затоки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увійшов</a:t>
            </a:r>
            <a:r>
              <a:rPr lang="ru-RU" sz="1400" i="1" dirty="0" smtClean="0"/>
              <a:t> у протоку Ланкастера, яку </a:t>
            </a:r>
            <a:r>
              <a:rPr lang="ru-RU" sz="1400" i="1" dirty="0" err="1" smtClean="0"/>
              <a:t>він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помилково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прийняв</a:t>
            </a:r>
            <a:r>
              <a:rPr lang="ru-RU" sz="1400" i="1" dirty="0" smtClean="0"/>
              <a:t> за затоку, </a:t>
            </a:r>
            <a:r>
              <a:rPr lang="ru-RU" sz="1400" i="1" dirty="0" err="1" smtClean="0"/>
              <a:t>після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чого</a:t>
            </a:r>
            <a:r>
              <a:rPr lang="ru-RU" sz="1400" i="1" dirty="0" smtClean="0"/>
              <a:t> повернув назад. У. Е. </a:t>
            </a:r>
            <a:r>
              <a:rPr lang="ru-RU" sz="1400" i="1" dirty="0" err="1" smtClean="0"/>
              <a:t>Паррі</a:t>
            </a:r>
            <a:r>
              <a:rPr lang="ru-RU" sz="1400" i="1" dirty="0" smtClean="0"/>
              <a:t> в 1819— 1824 </a:t>
            </a:r>
            <a:r>
              <a:rPr lang="en-US" sz="1400" i="1" dirty="0" smtClean="0"/>
              <a:t>pp. </a:t>
            </a:r>
            <a:r>
              <a:rPr lang="ru-RU" sz="1400" i="1" dirty="0" smtClean="0"/>
              <a:t>першим </a:t>
            </a:r>
            <a:r>
              <a:rPr lang="ru-RU" sz="1400" i="1" dirty="0" err="1" smtClean="0"/>
              <a:t>пройшов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цю</a:t>
            </a:r>
            <a:r>
              <a:rPr lang="ru-RU" sz="1400" i="1" dirty="0" smtClean="0"/>
              <a:t> протоку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обстежив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значну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частину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о-вів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Канадського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Арктичного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архіпелагу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довівши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Баффінова</a:t>
            </a:r>
            <a:r>
              <a:rPr lang="ru-RU" sz="1400" i="1" dirty="0" smtClean="0"/>
              <a:t> Земля </a:t>
            </a:r>
            <a:r>
              <a:rPr lang="ru-RU" sz="1400" i="1" dirty="0" err="1" smtClean="0"/>
              <a:t>є</a:t>
            </a:r>
            <a:r>
              <a:rPr lang="ru-RU" sz="1400" i="1" dirty="0" smtClean="0"/>
              <a:t> островом. У 1830—1831 </a:t>
            </a:r>
            <a:r>
              <a:rPr lang="en-US" sz="1400" i="1" dirty="0" smtClean="0"/>
              <a:t>pp. </a:t>
            </a:r>
            <a:r>
              <a:rPr lang="ru-RU" sz="1400" i="1" dirty="0" err="1" smtClean="0"/>
              <a:t>племінник</a:t>
            </a:r>
            <a:r>
              <a:rPr lang="ru-RU" sz="1400" i="1" dirty="0" smtClean="0"/>
              <a:t> Джона Росса — Джеймс Росс </a:t>
            </a:r>
            <a:r>
              <a:rPr lang="ru-RU" sz="1400" i="1" dirty="0" err="1" smtClean="0"/>
              <a:t>під</a:t>
            </a:r>
            <a:r>
              <a:rPr lang="ru-RU" sz="1400" i="1" dirty="0" smtClean="0"/>
              <a:t> час </a:t>
            </a:r>
            <a:r>
              <a:rPr lang="ru-RU" sz="1400" i="1" dirty="0" err="1" smtClean="0"/>
              <a:t>зимівлі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п-ові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Бутія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визначив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положення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Північного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магнітного</a:t>
            </a:r>
            <a:r>
              <a:rPr lang="ru-RU" sz="1400" i="1" dirty="0" smtClean="0"/>
              <a:t> </a:t>
            </a:r>
            <a:r>
              <a:rPr lang="ru-RU" sz="1400" i="1" dirty="0" smtClean="0"/>
              <a:t>полюса. У 1819—1822 </a:t>
            </a:r>
            <a:r>
              <a:rPr lang="en-US" sz="1400" i="1" dirty="0" smtClean="0"/>
              <a:t>pp.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1825—1827 </a:t>
            </a:r>
            <a:r>
              <a:rPr lang="en-US" sz="1400" i="1" dirty="0" smtClean="0"/>
              <a:t>pp. </a:t>
            </a:r>
            <a:r>
              <a:rPr lang="ru-RU" sz="1400" i="1" dirty="0" smtClean="0"/>
              <a:t>Дж. </a:t>
            </a:r>
            <a:r>
              <a:rPr lang="ru-RU" sz="1400" i="1" dirty="0" err="1" smtClean="0"/>
              <a:t>Франклін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керував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експедиціями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вивчення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Американського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Арктичного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узбережжя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які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зокрема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відкрили</a:t>
            </a:r>
            <a:r>
              <a:rPr lang="ru-RU" sz="1400" i="1" dirty="0" smtClean="0"/>
              <a:t> один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найбільших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островів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Канадського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Арктичного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архіпелагу</a:t>
            </a:r>
            <a:r>
              <a:rPr lang="ru-RU" sz="1400" i="1" dirty="0" smtClean="0"/>
              <a:t> — о. </a:t>
            </a:r>
            <a:r>
              <a:rPr lang="ru-RU" sz="1400" i="1" dirty="0" err="1" smtClean="0"/>
              <a:t>Вікторія</a:t>
            </a:r>
            <a:r>
              <a:rPr lang="ru-RU" sz="1400" i="1" dirty="0" smtClean="0"/>
              <a:t>. У 1845 р. </a:t>
            </a:r>
            <a:r>
              <a:rPr lang="ru-RU" sz="1400" i="1" dirty="0" err="1" smtClean="0"/>
              <a:t>він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двох</a:t>
            </a:r>
            <a:r>
              <a:rPr lang="ru-RU" sz="1400" i="1" dirty="0" smtClean="0"/>
              <a:t> кораблях </a:t>
            </a:r>
            <a:r>
              <a:rPr lang="ru-RU" sz="1400" i="1" dirty="0" err="1" smtClean="0"/>
              <a:t>відправився</a:t>
            </a:r>
            <a:r>
              <a:rPr lang="ru-RU" sz="1400" i="1" dirty="0" smtClean="0"/>
              <a:t> </a:t>
            </a:r>
            <a:r>
              <a:rPr lang="ru-RU" sz="1400" i="1" dirty="0" smtClean="0"/>
              <a:t>в </a:t>
            </a:r>
            <a:r>
              <a:rPr lang="ru-RU" sz="1400" i="1" dirty="0" err="1" smtClean="0"/>
              <a:t>плавання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метою </a:t>
            </a:r>
            <a:r>
              <a:rPr lang="ru-RU" sz="1400" i="1" dirty="0" err="1" smtClean="0"/>
              <a:t>пошуку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Північно-Західного</a:t>
            </a:r>
            <a:r>
              <a:rPr lang="ru-RU" sz="1400" i="1" dirty="0" smtClean="0"/>
              <a:t> проходу, </a:t>
            </a:r>
            <a:r>
              <a:rPr lang="ru-RU" sz="1400" i="1" dirty="0" err="1" smtClean="0"/>
              <a:t>однак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експедиція</a:t>
            </a:r>
            <a:r>
              <a:rPr lang="ru-RU" sz="1400" i="1" dirty="0" smtClean="0"/>
              <a:t> пропала </a:t>
            </a:r>
            <a:r>
              <a:rPr lang="ru-RU" sz="1400" i="1" dirty="0" err="1" smtClean="0"/>
              <a:t>безвісти</a:t>
            </a:r>
            <a:r>
              <a:rPr lang="ru-RU" sz="1400" i="1" dirty="0" smtClean="0"/>
              <a:t>. На </a:t>
            </a:r>
            <a:r>
              <a:rPr lang="ru-RU" sz="1400" i="1" dirty="0" err="1" smtClean="0"/>
              <a:t>її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пошуки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були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споряджені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бл</a:t>
            </a:r>
            <a:r>
              <a:rPr lang="ru-RU" sz="1400" i="1" dirty="0" smtClean="0"/>
              <a:t>. 50 </a:t>
            </a:r>
            <a:r>
              <a:rPr lang="ru-RU" sz="1400" i="1" dirty="0" err="1" smtClean="0"/>
              <a:t>експедицій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які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зробили</a:t>
            </a:r>
            <a:r>
              <a:rPr lang="ru-RU" sz="1400" i="1" dirty="0" smtClean="0"/>
              <a:t> великий </a:t>
            </a:r>
            <a:r>
              <a:rPr lang="ru-RU" sz="1400" i="1" dirty="0" err="1" smtClean="0"/>
              <a:t>внесок</a:t>
            </a:r>
            <a:r>
              <a:rPr lang="ru-RU" sz="1400" i="1" dirty="0" smtClean="0"/>
              <a:t> у </a:t>
            </a:r>
            <a:r>
              <a:rPr lang="ru-RU" sz="1400" i="1" dirty="0" err="1" smtClean="0"/>
              <a:t>дослідження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Канадсь­кої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частини</a:t>
            </a:r>
            <a:r>
              <a:rPr lang="ru-RU" sz="1400" i="1" dirty="0" smtClean="0"/>
              <a:t> Арктики.</a:t>
            </a:r>
            <a:endParaRPr lang="ru-RU" sz="1400" i="1" dirty="0"/>
          </a:p>
        </p:txBody>
      </p:sp>
      <p:pic>
        <p:nvPicPr>
          <p:cNvPr id="7" name="Рисунок 6" descr="d4db730c91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785794"/>
            <a:ext cx="3786214" cy="29784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35719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У 1858—1871 </a:t>
            </a:r>
            <a:r>
              <a:rPr lang="en-US" sz="1400" i="1" dirty="0" smtClean="0"/>
              <a:t>pp. </a:t>
            </a:r>
            <a:r>
              <a:rPr lang="ru-RU" sz="1400" i="1" dirty="0" err="1" smtClean="0"/>
              <a:t>американські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мандрівники</a:t>
            </a:r>
            <a:r>
              <a:rPr lang="ru-RU" sz="1400" i="1" dirty="0" smtClean="0"/>
              <a:t> Й. </a:t>
            </a:r>
            <a:r>
              <a:rPr lang="ru-RU" sz="1400" i="1" dirty="0" err="1" smtClean="0"/>
              <a:t>Кейн</a:t>
            </a:r>
            <a:r>
              <a:rPr lang="ru-RU" sz="1400" i="1" dirty="0" smtClean="0"/>
              <a:t>, І. </a:t>
            </a:r>
            <a:r>
              <a:rPr lang="ru-RU" sz="1400" i="1" dirty="0" err="1" smtClean="0"/>
              <a:t>Хейс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Ч. Холл </a:t>
            </a:r>
            <a:r>
              <a:rPr lang="ru-RU" sz="1400" i="1" dirty="0" err="1" smtClean="0"/>
              <a:t>відкрили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басейни</a:t>
            </a:r>
            <a:r>
              <a:rPr lang="ru-RU" sz="1400" i="1" dirty="0" smtClean="0"/>
              <a:t> </a:t>
            </a:r>
            <a:r>
              <a:rPr lang="en-US" sz="1400" i="1" dirty="0" smtClean="0"/>
              <a:t>pp. </a:t>
            </a:r>
            <a:r>
              <a:rPr lang="ru-RU" sz="1400" i="1" dirty="0" err="1" smtClean="0"/>
              <a:t>Кейн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Холл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потрапили</a:t>
            </a:r>
            <a:r>
              <a:rPr lang="ru-RU" sz="1400" i="1" dirty="0" smtClean="0"/>
              <a:t> у море </a:t>
            </a:r>
            <a:r>
              <a:rPr lang="ru-RU" sz="1400" i="1" dirty="0" err="1" smtClean="0"/>
              <a:t>Лінкольна</a:t>
            </a:r>
            <a:r>
              <a:rPr lang="ru-RU" sz="1400" i="1" dirty="0" smtClean="0"/>
              <a:t>. У 1898— 1902 </a:t>
            </a:r>
            <a:r>
              <a:rPr lang="ru-RU" sz="1400" i="1" dirty="0" err="1" smtClean="0"/>
              <a:t>рр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норвезький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дослідник</a:t>
            </a:r>
            <a:r>
              <a:rPr lang="ru-RU" sz="1400" i="1" dirty="0" smtClean="0"/>
              <a:t> О. </a:t>
            </a:r>
            <a:r>
              <a:rPr lang="ru-RU" sz="1400" i="1" dirty="0" err="1" smtClean="0"/>
              <a:t>Свердруп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відкрив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західний</a:t>
            </a:r>
            <a:r>
              <a:rPr lang="ru-RU" sz="1400" i="1" dirty="0" smtClean="0"/>
              <a:t> берег о. </a:t>
            </a:r>
            <a:r>
              <a:rPr lang="ru-RU" sz="1400" i="1" dirty="0" err="1" smtClean="0"/>
              <a:t>Елсмір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групу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островів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названу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його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ім'ям</a:t>
            </a:r>
            <a:r>
              <a:rPr lang="ru-RU" sz="1400" i="1" dirty="0" smtClean="0"/>
              <a:t>. Ф. Нансен у 1888 р. </a:t>
            </a:r>
            <a:r>
              <a:rPr lang="ru-RU" sz="1400" i="1" dirty="0" err="1" smtClean="0"/>
              <a:t>здійснив</a:t>
            </a:r>
            <a:r>
              <a:rPr lang="ru-RU" sz="1400" i="1" dirty="0" smtClean="0"/>
              <a:t> перший в </a:t>
            </a:r>
            <a:r>
              <a:rPr lang="ru-RU" sz="1400" i="1" dirty="0" err="1" smtClean="0"/>
              <a:t>історії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лижний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перехід</a:t>
            </a:r>
            <a:r>
              <a:rPr lang="ru-RU" sz="1400" i="1" dirty="0" smtClean="0"/>
              <a:t> через </a:t>
            </a:r>
            <a:r>
              <a:rPr lang="ru-RU" sz="1400" i="1" dirty="0" err="1" smtClean="0"/>
              <a:t>Гренландію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пройшовши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її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зі</a:t>
            </a:r>
            <a:r>
              <a:rPr lang="ru-RU" sz="1400" i="1" dirty="0" smtClean="0"/>
              <a:t> </a:t>
            </a:r>
            <a:r>
              <a:rPr lang="ru-RU" sz="1400" i="1" dirty="0" smtClean="0"/>
              <a:t>сходу </a:t>
            </a:r>
            <a:r>
              <a:rPr lang="ru-RU" sz="1400" i="1" dirty="0" smtClean="0"/>
              <a:t>на </a:t>
            </a:r>
            <a:r>
              <a:rPr lang="ru-RU" sz="1400" i="1" dirty="0" err="1" smtClean="0"/>
              <a:t>захід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її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південній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частині</a:t>
            </a:r>
            <a:r>
              <a:rPr lang="ru-RU" sz="1400" i="1" dirty="0" smtClean="0"/>
              <a:t>. Через </a:t>
            </a:r>
            <a:r>
              <a:rPr lang="ru-RU" sz="1400" i="1" dirty="0" err="1" smtClean="0"/>
              <a:t>чотири</a:t>
            </a:r>
            <a:r>
              <a:rPr lang="ru-RU" sz="1400" i="1" dirty="0" smtClean="0"/>
              <a:t> роки </a:t>
            </a:r>
            <a:r>
              <a:rPr lang="ru-RU" sz="1400" i="1" dirty="0" err="1" smtClean="0"/>
              <a:t>американець</a:t>
            </a:r>
            <a:r>
              <a:rPr lang="ru-RU" sz="1400" i="1" dirty="0" smtClean="0"/>
              <a:t> Р. </a:t>
            </a:r>
            <a:r>
              <a:rPr lang="ru-RU" sz="1400" i="1" dirty="0" err="1" smtClean="0"/>
              <a:t>Пірі</a:t>
            </a:r>
            <a:r>
              <a:rPr lang="ru-RU" sz="1400" i="1" dirty="0" smtClean="0"/>
              <a:t> на собаках </a:t>
            </a:r>
            <a:r>
              <a:rPr lang="ru-RU" sz="1400" i="1" dirty="0" err="1" smtClean="0"/>
              <a:t>перетнув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Гренландію</a:t>
            </a:r>
            <a:r>
              <a:rPr lang="ru-RU" sz="1400" i="1" dirty="0" smtClean="0"/>
              <a:t> у </a:t>
            </a:r>
            <a:r>
              <a:rPr lang="ru-RU" sz="1400" i="1" dirty="0" err="1" smtClean="0"/>
              <a:t>зворотному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напрямі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вийшов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її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північний</a:t>
            </a:r>
            <a:r>
              <a:rPr lang="ru-RU" sz="1400" i="1" dirty="0" smtClean="0"/>
              <a:t> </a:t>
            </a:r>
            <a:r>
              <a:rPr lang="ru-RU" sz="1400" i="1" dirty="0" smtClean="0"/>
              <a:t>край, остаточно </a:t>
            </a:r>
            <a:r>
              <a:rPr lang="ru-RU" sz="1400" i="1" dirty="0" err="1" smtClean="0"/>
              <a:t>встановивши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це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острів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Дослідження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о-вів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Канадського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Арктичного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архіпелагу</a:t>
            </a:r>
            <a:r>
              <a:rPr lang="ru-RU" sz="1400" i="1" dirty="0" smtClean="0"/>
              <a:t> завершили у 1914—1917 </a:t>
            </a:r>
            <a:r>
              <a:rPr lang="en-US" sz="1400" i="1" dirty="0" smtClean="0"/>
              <a:t>pp. </a:t>
            </a:r>
            <a:r>
              <a:rPr lang="ru-RU" sz="1400" i="1" dirty="0" err="1" smtClean="0"/>
              <a:t>канадські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дослідники</a:t>
            </a:r>
            <a:r>
              <a:rPr lang="ru-RU" sz="1400" i="1" dirty="0" smtClean="0"/>
              <a:t> В. </a:t>
            </a:r>
            <a:r>
              <a:rPr lang="ru-RU" sz="1400" i="1" dirty="0" err="1" smtClean="0"/>
              <a:t>Стефансон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С. </a:t>
            </a:r>
            <a:r>
              <a:rPr lang="ru-RU" sz="1400" i="1" dirty="0" err="1" smtClean="0"/>
              <a:t>Сторкерсон</a:t>
            </a:r>
            <a:r>
              <a:rPr lang="ru-RU" sz="1400" i="1" dirty="0" smtClean="0"/>
              <a:t>. Першим </a:t>
            </a:r>
            <a:r>
              <a:rPr lang="ru-RU" sz="1400" i="1" dirty="0" err="1" smtClean="0"/>
              <a:t>проплив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Північно-Західним</a:t>
            </a:r>
            <a:r>
              <a:rPr lang="ru-RU" sz="1400" i="1" dirty="0" smtClean="0"/>
              <a:t> проходом </a:t>
            </a:r>
            <a:r>
              <a:rPr lang="ru-RU" sz="1400" i="1" dirty="0" err="1" smtClean="0"/>
              <a:t>від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Гренландії</a:t>
            </a:r>
            <a:r>
              <a:rPr lang="ru-RU" sz="1400" i="1" dirty="0" smtClean="0"/>
              <a:t> до Аляски у 1903—1906 </a:t>
            </a:r>
            <a:r>
              <a:rPr lang="en-US" sz="1400" i="1" dirty="0" smtClean="0"/>
              <a:t>pp. </a:t>
            </a:r>
            <a:r>
              <a:rPr lang="ru-RU" sz="1400" i="1" dirty="0" err="1" smtClean="0"/>
              <a:t>норвезький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мандрівник</a:t>
            </a:r>
            <a:r>
              <a:rPr lang="ru-RU" sz="1400" i="1" dirty="0" smtClean="0"/>
              <a:t> Р. Амундсен, </a:t>
            </a:r>
            <a:r>
              <a:rPr lang="ru-RU" sz="1400" i="1" dirty="0" err="1" smtClean="0"/>
              <a:t>який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виконав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під</a:t>
            </a:r>
            <a:r>
              <a:rPr lang="ru-RU" sz="1400" i="1" dirty="0" smtClean="0"/>
              <a:t> час </a:t>
            </a:r>
            <a:r>
              <a:rPr lang="ru-RU" sz="1400" i="1" dirty="0" err="1" smtClean="0"/>
              <a:t>плавання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важливі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геомагнітні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спостереження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наніс</a:t>
            </a:r>
            <a:r>
              <a:rPr lang="ru-RU" sz="1400" i="1" dirty="0" smtClean="0"/>
              <a:t> на карту </a:t>
            </a:r>
            <a:r>
              <a:rPr lang="ru-RU" sz="1400" i="1" dirty="0" err="1" smtClean="0"/>
              <a:t>понад</a:t>
            </a:r>
            <a:r>
              <a:rPr lang="ru-RU" sz="1400" i="1" dirty="0" smtClean="0"/>
              <a:t> 100 </a:t>
            </a:r>
            <a:r>
              <a:rPr lang="ru-RU" sz="1400" i="1" dirty="0" err="1" smtClean="0"/>
              <a:t>островів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4429132"/>
            <a:ext cx="4857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У </a:t>
            </a:r>
            <a:r>
              <a:rPr lang="ru-RU" sz="1400" i="1" dirty="0" err="1" smtClean="0"/>
              <a:t>кінці</a:t>
            </a:r>
            <a:r>
              <a:rPr lang="ru-RU" sz="1400" i="1" dirty="0" smtClean="0"/>
              <a:t> </a:t>
            </a:r>
            <a:r>
              <a:rPr lang="en-US" sz="1400" i="1" dirty="0" smtClean="0"/>
              <a:t>XIX — </a:t>
            </a:r>
            <a:r>
              <a:rPr lang="ru-RU" sz="1400" i="1" dirty="0" smtClean="0"/>
              <a:t>на початку </a:t>
            </a:r>
            <a:r>
              <a:rPr lang="en-US" sz="1400" i="1" dirty="0" smtClean="0"/>
              <a:t>XX </a:t>
            </a:r>
            <a:r>
              <a:rPr lang="ru-RU" sz="1400" i="1" dirty="0" smtClean="0"/>
              <a:t>вв. </a:t>
            </a:r>
            <a:r>
              <a:rPr lang="ru-RU" sz="1400" i="1" dirty="0" err="1" smtClean="0"/>
              <a:t>американські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канадські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дослідники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головним</a:t>
            </a:r>
            <a:r>
              <a:rPr lang="ru-RU" sz="1400" i="1" dirty="0" smtClean="0"/>
              <a:t> чином геологи, провели </a:t>
            </a:r>
            <a:r>
              <a:rPr lang="ru-RU" sz="1400" i="1" dirty="0" err="1" smtClean="0"/>
              <a:t>регулярні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роботи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вивчення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Скелястих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гір</a:t>
            </a:r>
            <a:r>
              <a:rPr lang="ru-RU" sz="1400" i="1" dirty="0" smtClean="0"/>
              <a:t>, плато Юкон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відкрили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вищу</a:t>
            </a:r>
            <a:r>
              <a:rPr lang="ru-RU" sz="1400" i="1" dirty="0" smtClean="0"/>
              <a:t> точку </a:t>
            </a:r>
            <a:r>
              <a:rPr lang="ru-RU" sz="1400" i="1" dirty="0" err="1" smtClean="0"/>
              <a:t>Північної</a:t>
            </a:r>
            <a:r>
              <a:rPr lang="ru-RU" sz="1400" i="1" dirty="0" smtClean="0"/>
              <a:t> Америки — гору </a:t>
            </a:r>
            <a:r>
              <a:rPr lang="ru-RU" sz="1400" i="1" dirty="0" err="1" smtClean="0"/>
              <a:t>Мак-Кінлі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Алясці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pic>
        <p:nvPicPr>
          <p:cNvPr id="6" name="Рисунок 5" descr="4_Mac_Kin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571480"/>
            <a:ext cx="4500594" cy="33717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</TotalTime>
  <Words>1379</Words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Сторінки освоєння Північної Америки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Сторінки освоєння Північної Америки</dc:title>
  <dc:creator>Komp</dc:creator>
  <cp:lastModifiedBy>Komp</cp:lastModifiedBy>
  <cp:revision>13</cp:revision>
  <dcterms:created xsi:type="dcterms:W3CDTF">2013-03-24T17:16:51Z</dcterms:created>
  <dcterms:modified xsi:type="dcterms:W3CDTF">2013-03-24T19:23:40Z</dcterms:modified>
</cp:coreProperties>
</file>