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5200" y="1498602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500042"/>
            <a:ext cx="6143636" cy="4214818"/>
          </a:xfrm>
        </p:spPr>
        <p:txBody>
          <a:bodyPr/>
          <a:lstStyle/>
          <a:p>
            <a:pPr algn="ctr"/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Міжнародні конфлікти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4927600"/>
            <a:ext cx="6429420" cy="1930400"/>
          </a:xfrm>
        </p:spPr>
        <p:txBody>
          <a:bodyPr>
            <a:normAutofit/>
          </a:bodyPr>
          <a:lstStyle/>
          <a:p>
            <a:pPr algn="r"/>
            <a:r>
              <a:rPr lang="uk-UA" sz="2400" b="1" dirty="0" err="1" smtClean="0"/>
              <a:t>Презетнацію</a:t>
            </a:r>
            <a:r>
              <a:rPr lang="uk-UA" sz="2400" b="1" dirty="0" smtClean="0"/>
              <a:t> з курсу </a:t>
            </a:r>
            <a:r>
              <a:rPr lang="uk-UA" sz="2400" b="1" dirty="0" err="1" smtClean="0"/>
              <a:t>“Людина</a:t>
            </a:r>
            <a:r>
              <a:rPr lang="uk-UA" sz="2400" b="1" dirty="0" smtClean="0"/>
              <a:t> і </a:t>
            </a:r>
            <a:r>
              <a:rPr lang="uk-UA" sz="2400" b="1" dirty="0" err="1" smtClean="0"/>
              <a:t>світ”</a:t>
            </a:r>
            <a:endParaRPr lang="uk-UA" sz="2400" b="1" dirty="0" smtClean="0"/>
          </a:p>
          <a:p>
            <a:pPr algn="r"/>
            <a:r>
              <a:rPr lang="uk-UA" sz="2400" b="1" dirty="0" err="1" smtClean="0"/>
              <a:t>Підготув</a:t>
            </a:r>
            <a:r>
              <a:rPr lang="uk-UA" sz="2400" b="1" dirty="0" smtClean="0"/>
              <a:t>:</a:t>
            </a:r>
            <a:endParaRPr lang="uk-UA" sz="2400" b="1" dirty="0" smtClean="0"/>
          </a:p>
          <a:p>
            <a:pPr algn="r"/>
            <a:r>
              <a:rPr lang="uk-UA" sz="2400" b="1" dirty="0" smtClean="0"/>
              <a:t>Учень 11 класу</a:t>
            </a:r>
          </a:p>
          <a:p>
            <a:pPr algn="r"/>
            <a:r>
              <a:rPr lang="uk-UA" sz="2400" b="1" dirty="0" smtClean="0"/>
              <a:t>Авраменко Гліб</a:t>
            </a:r>
            <a:endParaRPr lang="uk-UA" sz="2400" b="1" dirty="0" smtClean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4305304" cy="458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Пряме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настільки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поганим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вирішенням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будь-якої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вдаються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малі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r">
              <a:buNone/>
            </a:pP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Девід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Фрідман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 descr="http://kingislandchristmas.com/wp-content/uploads/2012/10/DavidFried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928670"/>
            <a:ext cx="4360961" cy="5143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3786214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Міжнародна криза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це конфліктна ситуація, за якої: зачіпаються життєво важливі цілі діючих суб'єктів міжнародної політики; для прийняття рішення суб'єкти мають украй обмежений час; події зазвичай розвиваються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непередбачувано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ситуація, однак, не переростає у збройний конфлікт.</a:t>
            </a:r>
          </a:p>
          <a:p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малої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інтенсивності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Відносини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недержавними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суб'єктами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доволі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часто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захмарюються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дрібними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сутичками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кордонах,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індивідуальним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невеликим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груповим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насильством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Тероризм.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Основна його мета — це розв'язання спору. Багато держав підтримують терористичну діяльність — Іран, Лівія, Сирія. Усі вони заперечують свою причетність до тероризму, проте відвойовують право боротися збройними методами проти "американського імперіалізму".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image.tsn.ua/media/images2/original/Aug2011/383465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929066"/>
            <a:ext cx="4057988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4" name="Picture 4" descr="http://intv.ua/uploads/posts/2013-09/1378976535_f_67670781368446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880" y="4143380"/>
            <a:ext cx="4069108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9072626" cy="400050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Громадянська війна і революція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це конфлікти у самій державі між двома чи більше сторонами через розбіжності поглядів щодо майбутнього ладу цієї держави чи кланових протиріч. Водночас, у громадянських війнах зазвичай бодай одна з воюючих сторін здобуває підтримку від закордонних політичних сил, причому зовнішні суб'єкти політики часто життєво зацікавлені у конкретному результаті.</a:t>
            </a:r>
          </a:p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це великомасштабний конфлікт між державами, що прагнуть досягти своїх політичних цілей за допомогою організованої збройної боротьби. Світова війна виникає, коли у військовий конфлікт утягуються групи держав, що переслідують глобальні цілі, вона призводить до чималих людських і матеріальних втрат.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s://encrypted-tbn3.gstatic.com/images?q=tbn:ANd9GcRDhF2b0bZBO_152EszDzp8zW2sUOaip0fC5w6iNLY9vvI8ig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857628"/>
            <a:ext cx="425522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https://encrypted-tbn3.gstatic.com/images?q=tbn:ANd9GcSC3S2qF9yMlruZfm2LKZHRgSDKadb3e_FLOW0lE3TOn4Py594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643314"/>
            <a:ext cx="2559840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9144064" cy="28575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виділити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фази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86874" cy="550072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фаза конфлікту — це формування ставлення протилежних сторін одна до одної, яке зазвичай виражається в більш-менш конфліктній формі.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Друга фаза — це суб'єктивне визначення конфліктуючими сторонами своїх інтересів, цілей, стратегій і форм боротьби для вирішення суперечностей.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Третя фаза — пов'язана із залученням до конфлікту економічних, політичних, ідеологічних, психологічних, моральних, правових, дипломатичних засобів, а також інших держав, через блоки або договори.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Четверта фаза — передбачає наростання боротьби до найбільш гострого політичного рівня — міжнародної політичної кризи, яка може охопити відносини безпосередніх учасників, держави певного регіону, інших регіонів. На цій фазі можливий перехід до застосування військової сили.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П'ята фаза — міжнародний збройний конфлікт, який може розвинутися до високого рівня збройної боротьби із застосуванням сучасної зброї, можливим залученням спільників.</a:t>
            </a:r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715436" cy="423842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Шляхи вирішення конфліктів 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929718" cy="35004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розв'язання проблеми потрібні: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визнання сторонами взаємної відповідальності в конфлікті, включаючи відповідальність за його початок та форми;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відповідальність передбачає готовність до подолання негативних наслідків конфлікту та виправлення здійснених в його ході помилок. Для їх встановлення часто необхідні спеціальні процедури, як-то суди, трибунали, допомога посередників та ін.;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 в сферах, що породили конфлікт – знаходження нових форм взаємодії та розподілу цінностей, що стосуються інтересів всіх сторін конфлікту;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перебудова старих та, якщо необхідно, запровадження нових інститутів підтримки відносин між сторонами</a:t>
            </a:r>
            <a:r>
              <a:rPr lang="uk-UA" dirty="0" smtClean="0"/>
              <a:t>.</a:t>
            </a:r>
            <a:endParaRPr lang="uk-UA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https://encrypted-tbn0.gstatic.com/images?q=tbn:ANd9GcQ7lhT7H0jNzhSKi5ckZleRB6ADWv4CMo1yFnHEr4fHFGO3SUFP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86256"/>
            <a:ext cx="3500462" cy="232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6200"/>
            <a:ext cx="8715436" cy="9239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шляхи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попередження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подолання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конфліктів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 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3429024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інтеграційні процеси в економіці (країни мають об'єднуватись в економічні та політичні союзи для подолання конфліктних ситуацій, такі як ЄС);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посилення миротворчої ролі міжнародних організацій (ООН, ОБСЄ, ОАД, ОАЕ (Організація Африканської Єдності) та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зниження рівня військового протистояння під взаємним контролем;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звичка до поваги норм міжнародного права;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всебічне розширення спілкування між народами;</a:t>
            </a:r>
          </a:p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демократизація внутрішніх політичних порядків у національних державах (це особливо важливо з огляду на те, що саме за тоталітарного режиму правління багато міжнародних конфліктів переходить у форму військових зіткнень).</a:t>
            </a:r>
          </a:p>
          <a:p>
            <a:endParaRPr lang="uk-UA" dirty="0"/>
          </a:p>
        </p:txBody>
      </p:sp>
      <p:pic>
        <p:nvPicPr>
          <p:cNvPr id="28674" name="Picture 2" descr="http://www.day.kiev.ua/sites/default/files/news/02112013/o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14818"/>
            <a:ext cx="3048021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http://primetour.ua/~uploads/fck/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143380"/>
            <a:ext cx="2357454" cy="2410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Picture 6" descr="http://www.bankoboev.ru/images/MzI1MjEw/Bankoboev.Ru_oon_organizaciya_obedinennyh_nacii_fla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4214818"/>
            <a:ext cx="2601329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66" cy="57148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Приклади міжнародних конфліктів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71546"/>
            <a:ext cx="2357454" cy="9413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Лівія</a:t>
            </a:r>
            <a:endParaRPr lang="uk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700" name="Picture 4" descr="http://upload.wikimedia.org/wikipedia/commons/8/83/Palmaria_bengasi_1903_0612_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2333">
            <a:off x="521185" y="2770682"/>
            <a:ext cx="6313768" cy="380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698" name="Picture 2" descr="http://www.nato.int/nato_static/assets/pictures/topics_graphics/20110404_110404-operations-missions_rdax_270x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785794"/>
            <a:ext cx="375049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357298"/>
            <a:ext cx="3143272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Індонезія та Індія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www.naiau.kiev.ua/smc/images/misii/pivdennuy-sudan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6143668" cy="34814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24" name="Picture 4" descr="http://www.naiau.kiev.ua/smc/images/misii/kongo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9376">
            <a:off x="4539677" y="380141"/>
            <a:ext cx="39624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142984"/>
            <a:ext cx="2643174" cy="15001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Пакистан та Індія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C:\Users\Карина\Desktop\Сним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496"/>
            <a:ext cx="5715040" cy="3535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1747" name="Picture 3" descr="C:\Users\Карина\Desktop\Сним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0119">
            <a:off x="3974949" y="423505"/>
            <a:ext cx="4229332" cy="27843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852470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429684" cy="358458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 є процесом. Йому властиві мінливість та динаміка. Цим він подібний до життя. «Війни зникнуть тоді, коли загиблі зможуть повернутися» - слова Стенлі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Болдуіна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підсумовують людський досвід участі в конфліктах. Конфлікти супроводжують всі соціальні процеси, набуваючи різних форм – від смертельних загроз до інноваційних факторів. Вміти уникати конфліктів – корисна навичка, але зуміти жити із ними – ще корисніше. Керуючись приблизно такими міркуваннями, і стародавні філософи, і сучасні науковці шукали шляхи співіснування із конфліктом. Комплекс теоретичного знання про конфлікт, яки вони виробили, ми розглянемо в наступній главі.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091518" cy="781032"/>
          </a:xfrm>
        </p:spPr>
        <p:txBody>
          <a:bodyPr/>
          <a:lstStyle/>
          <a:p>
            <a:pPr algn="ctr"/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143248"/>
            <a:ext cx="8715436" cy="114300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 відносинах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інколи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призводили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криз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збройної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боротьби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спричиняли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небезпечні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/>
              <a:t> </a:t>
            </a:r>
            <a:endParaRPr lang="uk-UA" dirty="0"/>
          </a:p>
        </p:txBody>
      </p:sp>
      <p:pic>
        <p:nvPicPr>
          <p:cNvPr id="1028" name="Picture 4" descr="https://encrypted-tbn1.gstatic.com/images?q=tbn:ANd9GcQkpKsbbpLt_bvnhz5hFe_MCHi0vB5aW2onnJMZqB5j5RTlBvS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66"/>
            <a:ext cx="2786082" cy="2481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http://i.wp.pl/a/f/jpeg/26445/libia_walki_onz_ap_55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816" y="4143380"/>
            <a:ext cx="347268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32" name="Picture 8" descr="http://bintel.com.ua/uploads/articlesImages/projects_6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59409">
            <a:off x="4913177" y="495711"/>
            <a:ext cx="3181959" cy="2386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4" name="Picture 10" descr="http://image.zn.ua/media/images/original/Sep2013/702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214818"/>
            <a:ext cx="4247499" cy="239778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000" dirty="0" smtClean="0"/>
              <a:t>Кінець</a:t>
            </a:r>
            <a:endParaRPr lang="uk-UA" sz="80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001156" cy="42384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Поняття  міжнародного конфлікту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858280" cy="607220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 </a:t>
            </a:r>
            <a:r>
              <a:rPr lang="uk-U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ситуація, за якої учасники відносин поєднуються єдиним об’єктом, стосовно нього існує усвідомлена кожним несумісність їхніх інтересів; та діють на основі такого усвідомлення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Міжнародним конфліктом</a:t>
            </a:r>
            <a:r>
              <a:rPr lang="uk-UA" sz="20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 конфлікт, який виникає за участі двох чи декількох міжнародних акторів та має міжнародно-політичні наслідки;об’єкт конфлікту при цьому виходить за межі юрисдикції будь-якого з його учасників.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 конфлікт можна розглядати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457200" indent="-457200">
              <a:buAutoNum type="arabicParenR"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філософську категорію, що позначає зіткнення однієї сили з іншою; </a:t>
            </a:r>
          </a:p>
          <a:p>
            <a:pPr marL="457200" indent="-457200">
              <a:buAutoNum type="arabicParenR"/>
            </a:pP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як наукову категорію, методологічною функцією якої є </a:t>
            </a:r>
            <a:r>
              <a:rPr lang="uk-UA" sz="2000" spc="-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операціоналізація</a:t>
            </a: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основних ознак конфліктних ситуацій в світовій політиці; </a:t>
            </a:r>
          </a:p>
          <a:p>
            <a:pPr marL="457200" indent="-457200">
              <a:buAutoNum type="arabicParenR"/>
            </a:pP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категорію соціальної поведінки для позначення ситуації існування двох чи декількох сторін в боротьбі за щось, що не може належати їм всім одночасно; </a:t>
            </a:r>
          </a:p>
          <a:p>
            <a:pPr marL="457200" indent="-457200">
              <a:buAutoNum type="arabicParenR"/>
            </a:pP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можливість або ситуацію;</a:t>
            </a:r>
          </a:p>
          <a:p>
            <a:pPr marL="457200" indent="-457200">
              <a:buAutoNum type="arabicParenR"/>
            </a:pP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структуру; </a:t>
            </a:r>
          </a:p>
          <a:p>
            <a:pPr marL="457200" indent="-457200">
              <a:buAutoNum type="arabicParenR"/>
            </a:pPr>
            <a:r>
              <a:rPr lang="uk-UA" sz="2000" spc="-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подію або процес. </a:t>
            </a:r>
            <a:endParaRPr lang="uk-UA" sz="2000" spc="-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28575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Основні причини міжнародних конфліктів</a:t>
            </a:r>
            <a:endParaRPr lang="uk-UA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9001156" cy="25003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Декілька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основних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причин </a:t>
            </a:r>
            <a:r>
              <a:rPr lang="ru-RU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міжнародних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конфліктів</a:t>
            </a:r>
            <a:r>
              <a:rPr lang="ru-RU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70000"/>
              </a:lnSpc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недосконалість людської природи; </a:t>
            </a:r>
          </a:p>
          <a:p>
            <a:pPr>
              <a:lnSpc>
                <a:spcPct val="70000"/>
              </a:lnSpc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бідність та нерівність у добробуті народів різних країн;</a:t>
            </a:r>
          </a:p>
          <a:p>
            <a:pPr>
              <a:lnSpc>
                <a:spcPct val="70000"/>
              </a:lnSpc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соціально-економічний та політичний лад держави, рівень її культури і цивілізованості; </a:t>
            </a:r>
          </a:p>
          <a:p>
            <a:pPr>
              <a:lnSpc>
                <a:spcPct val="70000"/>
              </a:lnSpc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невпорядкованість міжнародних стосунків.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catholicnews.org.ua/sites/default/files/styles/large/public/field/image/606x341_212538_syrian-refugees-need-billion-euros.jpg?itok=PP2_OC0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71810"/>
            <a:ext cx="3143272" cy="17680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8" name="Picture 4" descr="http://bodyguards.com.ua/uploads/posts/2013-01/1359460205_krupneishie_voiny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5882" y="3071811"/>
            <a:ext cx="5362928" cy="3429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90" name="Picture 6" descr="http://www.nato.int/docu/review/2007/issue3/graphics/contents/op_2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929198"/>
            <a:ext cx="2634144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638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Міжнародному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конфлікту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715436" cy="3786214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 учасниками конфлікту можуть бути як держави, так і інші міжнародні актори, здатні переслідувати політичні цілі;</a:t>
            </a:r>
          </a:p>
          <a:p>
            <a:r>
              <a:rPr lang="uk-UA" dirty="0" smtClean="0"/>
              <a:t>міжнародний конфлікт може розпочинатися як внутрішній, але його ескалація здатна виводити об’єкт конфлікту за межі юрисдикції його учасників, внаслідок чого конфлікт призводить до міжнародних наслідків;</a:t>
            </a:r>
          </a:p>
          <a:p>
            <a:r>
              <a:rPr lang="uk-UA" dirty="0" smtClean="0"/>
              <a:t>розвиток міжнародного конфлікту відбувається в специфічних умовах анархії міжнародної системи, яка зменшує ефективність міжнародно-правових інструментів його вирішення;</a:t>
            </a:r>
          </a:p>
          <a:p>
            <a:r>
              <a:rPr lang="uk-UA" dirty="0" smtClean="0"/>
              <a:t>міжнародний конфлікт може приймати різні форми, і часто поняття, що асоціюються із конфліктом, позначають лише один із можливих шляхів його вирішення (наприклад, ультиматум).</a:t>
            </a:r>
            <a:br>
              <a:rPr lang="uk-UA" dirty="0" smtClean="0"/>
            </a:br>
            <a:endParaRPr lang="uk-UA" dirty="0"/>
          </a:p>
        </p:txBody>
      </p:sp>
      <p:pic>
        <p:nvPicPr>
          <p:cNvPr id="18434" name="Picture 2" descr="http://m.ruvr.ru/data/2013/09/05/1319458599/4RIAN_02272730.LR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4500570"/>
            <a:ext cx="3786214" cy="2205881"/>
          </a:xfrm>
          <a:prstGeom prst="roundRect">
            <a:avLst>
              <a:gd name="adj" fmla="val 1627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436" name="Picture 4" descr="http://poglyad.com/Content/posts/1618/images%2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429132"/>
            <a:ext cx="2786082" cy="2084351"/>
          </a:xfrm>
          <a:prstGeom prst="roundRect">
            <a:avLst>
              <a:gd name="adj" fmla="val 3446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785794"/>
            <a:ext cx="9358346" cy="2857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Зверніть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афоризми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4429156" cy="442915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«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справою,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шляхетною.Це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заняття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задля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якому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стати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жорстокою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брехливою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схильною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насильства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r">
              <a:buNone/>
            </a:pP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Ніколо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Макіавеллі</a:t>
            </a:r>
            <a:endParaRPr lang="uk-UA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ellibr.ucoz.ru/books/m/makiavelli/makiave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142984"/>
            <a:ext cx="3810000" cy="4895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4376742" cy="458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«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правий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Вона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визначає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залишиться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Бертран Рассел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tsikave.ostriv.in.ua/images/publications/4/12953/content/russell-bertr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85794"/>
            <a:ext cx="4175551" cy="50006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588"/>
            <a:ext cx="428628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покласти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край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війнам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інакше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війни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покладуть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людству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Кеннеді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://ru.hasarakutyun.am/wp-content/uploads/JohnF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57231"/>
            <a:ext cx="4143404" cy="50756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4500594" cy="43704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Вбивати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заборонено. Тому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всих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вбивць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карають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вони не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вбивають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великій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кількості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звуки фанфар»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Вольтер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vokrugsveta.ru/encyclopedia/images/f/f3/Voltai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57232"/>
            <a:ext cx="4090400" cy="50720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136</TotalTime>
  <Words>677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Books_16x9</vt:lpstr>
      <vt:lpstr>Міжнародні конфлікти </vt:lpstr>
      <vt:lpstr>Слайд 2</vt:lpstr>
      <vt:lpstr>Поняття  міжнародного конфлікту</vt:lpstr>
      <vt:lpstr>Основні причини міжнародних конфліктів</vt:lpstr>
      <vt:lpstr>Міжнародному конфлікту властиві наступні особливості:</vt:lpstr>
      <vt:lpstr>Зверніть увагу на деякі афоризми про війну:</vt:lpstr>
      <vt:lpstr>Слайд 7</vt:lpstr>
      <vt:lpstr>Слайд 8</vt:lpstr>
      <vt:lpstr>Слайд 9</vt:lpstr>
      <vt:lpstr>Слайд 10</vt:lpstr>
      <vt:lpstr>Слайд 11</vt:lpstr>
      <vt:lpstr>Слайд 12</vt:lpstr>
      <vt:lpstr>Можна виділити такі фази розвитку конфлікту:</vt:lpstr>
      <vt:lpstr>Шляхи вирішення конфліктів </vt:lpstr>
      <vt:lpstr>Основні шляхи попередження та подолання міжнародних конфліктів: </vt:lpstr>
      <vt:lpstr>Приклади міжнародних конфліктів</vt:lpstr>
      <vt:lpstr>Слайд 17</vt:lpstr>
      <vt:lpstr>Слайд 18</vt:lpstr>
      <vt:lpstr>Висновок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Міжнародні конфлікти </dc:title>
  <dc:creator>Карина</dc:creator>
  <cp:lastModifiedBy>ddd</cp:lastModifiedBy>
  <cp:revision>16</cp:revision>
  <dcterms:created xsi:type="dcterms:W3CDTF">2013-11-25T18:04:55Z</dcterms:created>
  <dcterms:modified xsi:type="dcterms:W3CDTF">2014-12-08T05:41:54Z</dcterms:modified>
</cp:coreProperties>
</file>