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26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6811A9E-D77B-4D9C-8B45-049E7639ABF9}" type="datetimeFigureOut">
              <a:rPr lang="ru-RU" smtClean="0"/>
              <a:t>25.01.2015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9D4B2BD-A079-4CD7-86B9-D840051CFD2F}" type="slidenum">
              <a:rPr lang="ru-RU" smtClean="0"/>
              <a:t>‹#›</a:t>
            </a:fld>
            <a:endParaRPr lang="ru-RU"/>
          </a:p>
        </p:txBody>
      </p:sp>
    </p:spTree>
    <p:extLst>
      <p:ext uri="{BB962C8B-B14F-4D97-AF65-F5344CB8AC3E}">
        <p14:creationId xmlns:p14="http://schemas.microsoft.com/office/powerpoint/2010/main" val="2256513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6811A9E-D77B-4D9C-8B45-049E7639ABF9}" type="datetimeFigureOut">
              <a:rPr lang="ru-RU" smtClean="0"/>
              <a:t>25.01.2015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9D4B2BD-A079-4CD7-86B9-D840051CFD2F}" type="slidenum">
              <a:rPr lang="ru-RU" smtClean="0"/>
              <a:t>‹#›</a:t>
            </a:fld>
            <a:endParaRPr lang="ru-RU"/>
          </a:p>
        </p:txBody>
      </p:sp>
    </p:spTree>
    <p:extLst>
      <p:ext uri="{BB962C8B-B14F-4D97-AF65-F5344CB8AC3E}">
        <p14:creationId xmlns:p14="http://schemas.microsoft.com/office/powerpoint/2010/main" val="987154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6811A9E-D77B-4D9C-8B45-049E7639ABF9}" type="datetimeFigureOut">
              <a:rPr lang="ru-RU" smtClean="0"/>
              <a:t>25.01.2015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9D4B2BD-A079-4CD7-86B9-D840051CFD2F}" type="slidenum">
              <a:rPr lang="ru-RU" smtClean="0"/>
              <a:t>‹#›</a:t>
            </a:fld>
            <a:endParaRPr lang="ru-RU"/>
          </a:p>
        </p:txBody>
      </p:sp>
    </p:spTree>
    <p:extLst>
      <p:ext uri="{BB962C8B-B14F-4D97-AF65-F5344CB8AC3E}">
        <p14:creationId xmlns:p14="http://schemas.microsoft.com/office/powerpoint/2010/main" val="982281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6811A9E-D77B-4D9C-8B45-049E7639ABF9}" type="datetimeFigureOut">
              <a:rPr lang="ru-RU" smtClean="0"/>
              <a:t>25.01.2015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9D4B2BD-A079-4CD7-86B9-D840051CFD2F}" type="slidenum">
              <a:rPr lang="ru-RU" smtClean="0"/>
              <a:t>‹#›</a:t>
            </a:fld>
            <a:endParaRPr lang="ru-RU"/>
          </a:p>
        </p:txBody>
      </p:sp>
    </p:spTree>
    <p:extLst>
      <p:ext uri="{BB962C8B-B14F-4D97-AF65-F5344CB8AC3E}">
        <p14:creationId xmlns:p14="http://schemas.microsoft.com/office/powerpoint/2010/main" val="378983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6811A9E-D77B-4D9C-8B45-049E7639ABF9}" type="datetimeFigureOut">
              <a:rPr lang="ru-RU" smtClean="0"/>
              <a:t>25.01.2015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9D4B2BD-A079-4CD7-86B9-D840051CFD2F}" type="slidenum">
              <a:rPr lang="ru-RU" smtClean="0"/>
              <a:t>‹#›</a:t>
            </a:fld>
            <a:endParaRPr lang="ru-RU"/>
          </a:p>
        </p:txBody>
      </p:sp>
    </p:spTree>
    <p:extLst>
      <p:ext uri="{BB962C8B-B14F-4D97-AF65-F5344CB8AC3E}">
        <p14:creationId xmlns:p14="http://schemas.microsoft.com/office/powerpoint/2010/main" val="2189154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6811A9E-D77B-4D9C-8B45-049E7639ABF9}" type="datetimeFigureOut">
              <a:rPr lang="ru-RU" smtClean="0"/>
              <a:t>25.01.2015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9D4B2BD-A079-4CD7-86B9-D840051CFD2F}" type="slidenum">
              <a:rPr lang="ru-RU" smtClean="0"/>
              <a:t>‹#›</a:t>
            </a:fld>
            <a:endParaRPr lang="ru-RU"/>
          </a:p>
        </p:txBody>
      </p:sp>
    </p:spTree>
    <p:extLst>
      <p:ext uri="{BB962C8B-B14F-4D97-AF65-F5344CB8AC3E}">
        <p14:creationId xmlns:p14="http://schemas.microsoft.com/office/powerpoint/2010/main" val="2015708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6811A9E-D77B-4D9C-8B45-049E7639ABF9}" type="datetimeFigureOut">
              <a:rPr lang="ru-RU" smtClean="0"/>
              <a:t>25.01.2015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9D4B2BD-A079-4CD7-86B9-D840051CFD2F}" type="slidenum">
              <a:rPr lang="ru-RU" smtClean="0"/>
              <a:t>‹#›</a:t>
            </a:fld>
            <a:endParaRPr lang="ru-RU"/>
          </a:p>
        </p:txBody>
      </p:sp>
    </p:spTree>
    <p:extLst>
      <p:ext uri="{BB962C8B-B14F-4D97-AF65-F5344CB8AC3E}">
        <p14:creationId xmlns:p14="http://schemas.microsoft.com/office/powerpoint/2010/main" val="2781268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6811A9E-D77B-4D9C-8B45-049E7639ABF9}" type="datetimeFigureOut">
              <a:rPr lang="ru-RU" smtClean="0"/>
              <a:t>25.01.2015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9D4B2BD-A079-4CD7-86B9-D840051CFD2F}" type="slidenum">
              <a:rPr lang="ru-RU" smtClean="0"/>
              <a:t>‹#›</a:t>
            </a:fld>
            <a:endParaRPr lang="ru-RU"/>
          </a:p>
        </p:txBody>
      </p:sp>
    </p:spTree>
    <p:extLst>
      <p:ext uri="{BB962C8B-B14F-4D97-AF65-F5344CB8AC3E}">
        <p14:creationId xmlns:p14="http://schemas.microsoft.com/office/powerpoint/2010/main" val="3309840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6811A9E-D77B-4D9C-8B45-049E7639ABF9}" type="datetimeFigureOut">
              <a:rPr lang="ru-RU" smtClean="0"/>
              <a:t>25.01.2015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9D4B2BD-A079-4CD7-86B9-D840051CFD2F}" type="slidenum">
              <a:rPr lang="ru-RU" smtClean="0"/>
              <a:t>‹#›</a:t>
            </a:fld>
            <a:endParaRPr lang="ru-RU"/>
          </a:p>
        </p:txBody>
      </p:sp>
    </p:spTree>
    <p:extLst>
      <p:ext uri="{BB962C8B-B14F-4D97-AF65-F5344CB8AC3E}">
        <p14:creationId xmlns:p14="http://schemas.microsoft.com/office/powerpoint/2010/main" val="1133738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6811A9E-D77B-4D9C-8B45-049E7639ABF9}" type="datetimeFigureOut">
              <a:rPr lang="ru-RU" smtClean="0"/>
              <a:t>25.01.2015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9D4B2BD-A079-4CD7-86B9-D840051CFD2F}" type="slidenum">
              <a:rPr lang="ru-RU" smtClean="0"/>
              <a:t>‹#›</a:t>
            </a:fld>
            <a:endParaRPr lang="ru-RU"/>
          </a:p>
        </p:txBody>
      </p:sp>
    </p:spTree>
    <p:extLst>
      <p:ext uri="{BB962C8B-B14F-4D97-AF65-F5344CB8AC3E}">
        <p14:creationId xmlns:p14="http://schemas.microsoft.com/office/powerpoint/2010/main" val="985258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6811A9E-D77B-4D9C-8B45-049E7639ABF9}" type="datetimeFigureOut">
              <a:rPr lang="ru-RU" smtClean="0"/>
              <a:t>25.01.2015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9D4B2BD-A079-4CD7-86B9-D840051CFD2F}" type="slidenum">
              <a:rPr lang="ru-RU" smtClean="0"/>
              <a:t>‹#›</a:t>
            </a:fld>
            <a:endParaRPr lang="ru-RU"/>
          </a:p>
        </p:txBody>
      </p:sp>
    </p:spTree>
    <p:extLst>
      <p:ext uri="{BB962C8B-B14F-4D97-AF65-F5344CB8AC3E}">
        <p14:creationId xmlns:p14="http://schemas.microsoft.com/office/powerpoint/2010/main" val="3523439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811A9E-D77B-4D9C-8B45-049E7639ABF9}" type="datetimeFigureOut">
              <a:rPr lang="ru-RU" smtClean="0"/>
              <a:t>25.01.2015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D4B2BD-A079-4CD7-86B9-D840051CFD2F}" type="slidenum">
              <a:rPr lang="ru-RU" smtClean="0"/>
              <a:t>‹#›</a:t>
            </a:fld>
            <a:endParaRPr lang="ru-RU"/>
          </a:p>
        </p:txBody>
      </p:sp>
    </p:spTree>
    <p:extLst>
      <p:ext uri="{BB962C8B-B14F-4D97-AF65-F5344CB8AC3E}">
        <p14:creationId xmlns:p14="http://schemas.microsoft.com/office/powerpoint/2010/main" val="641802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577" y="0"/>
            <a:ext cx="10923781" cy="6858000"/>
          </a:xfrm>
          <a:prstGeom prst="rect">
            <a:avLst/>
          </a:prstGeom>
        </p:spPr>
      </p:pic>
      <p:sp>
        <p:nvSpPr>
          <p:cNvPr id="2" name="Заголовок 1"/>
          <p:cNvSpPr>
            <a:spLocks noGrp="1"/>
          </p:cNvSpPr>
          <p:nvPr>
            <p:ph type="ctrTitle"/>
          </p:nvPr>
        </p:nvSpPr>
        <p:spPr>
          <a:xfrm>
            <a:off x="611560" y="332656"/>
            <a:ext cx="7772400" cy="1470025"/>
          </a:xfrm>
        </p:spPr>
        <p:txBody>
          <a:bodyPr/>
          <a:lstStyle/>
          <a:p>
            <a:r>
              <a:rPr lang="en-US" dirty="0"/>
              <a:t>P</a:t>
            </a:r>
            <a:r>
              <a:rPr lang="en-US" dirty="0" smtClean="0"/>
              <a:t>ollution</a:t>
            </a:r>
            <a:endParaRPr lang="ru-RU" dirty="0"/>
          </a:p>
        </p:txBody>
      </p:sp>
      <p:sp>
        <p:nvSpPr>
          <p:cNvPr id="3" name="Подзаголовок 2"/>
          <p:cNvSpPr>
            <a:spLocks noGrp="1"/>
          </p:cNvSpPr>
          <p:nvPr>
            <p:ph type="subTitle" idx="1"/>
          </p:nvPr>
        </p:nvSpPr>
        <p:spPr>
          <a:xfrm>
            <a:off x="4859694" y="5137406"/>
            <a:ext cx="5360640" cy="1705744"/>
          </a:xfrm>
        </p:spPr>
        <p:txBody>
          <a:bodyPr/>
          <a:lstStyle/>
          <a:p>
            <a:r>
              <a:rPr lang="en-US" dirty="0" smtClean="0">
                <a:solidFill>
                  <a:schemeClr val="tx1"/>
                </a:solidFill>
              </a:rPr>
              <a:t>From 11</a:t>
            </a:r>
          </a:p>
          <a:p>
            <a:r>
              <a:rPr lang="en-US" dirty="0" err="1" smtClean="0">
                <a:solidFill>
                  <a:schemeClr val="tx1"/>
                </a:solidFill>
              </a:rPr>
              <a:t>Filimonova</a:t>
            </a:r>
            <a:r>
              <a:rPr lang="en-US" dirty="0" smtClean="0">
                <a:solidFill>
                  <a:schemeClr val="tx1"/>
                </a:solidFill>
              </a:rPr>
              <a:t> </a:t>
            </a:r>
            <a:r>
              <a:rPr lang="en-US" dirty="0" smtClean="0">
                <a:solidFill>
                  <a:schemeClr val="tx1"/>
                </a:solidFill>
              </a:rPr>
              <a:t>Katya</a:t>
            </a:r>
            <a:endParaRPr lang="ru-RU" dirty="0">
              <a:solidFill>
                <a:schemeClr val="tx1"/>
              </a:solidFill>
            </a:endParaRPr>
          </a:p>
        </p:txBody>
      </p:sp>
    </p:spTree>
    <p:extLst>
      <p:ext uri="{BB962C8B-B14F-4D97-AF65-F5344CB8AC3E}">
        <p14:creationId xmlns:p14="http://schemas.microsoft.com/office/powerpoint/2010/main" val="21133269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49" y="0"/>
            <a:ext cx="9153349" cy="6858000"/>
          </a:xfrm>
        </p:spPr>
      </p:pic>
    </p:spTree>
    <p:extLst>
      <p:ext uri="{BB962C8B-B14F-4D97-AF65-F5344CB8AC3E}">
        <p14:creationId xmlns:p14="http://schemas.microsoft.com/office/powerpoint/2010/main" val="2754406599"/>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7284720"/>
          </a:xfrm>
        </p:spPr>
      </p:pic>
      <p:sp>
        <p:nvSpPr>
          <p:cNvPr id="2" name="Заголовок 1"/>
          <p:cNvSpPr>
            <a:spLocks noGrp="1"/>
          </p:cNvSpPr>
          <p:nvPr>
            <p:ph type="title"/>
          </p:nvPr>
        </p:nvSpPr>
        <p:spPr>
          <a:xfrm>
            <a:off x="1259632" y="5864069"/>
            <a:ext cx="6924892" cy="1143000"/>
          </a:xfrm>
        </p:spPr>
        <p:txBody>
          <a:bodyPr>
            <a:normAutofit/>
          </a:bodyPr>
          <a:lstStyle/>
          <a:p>
            <a:r>
              <a:rPr lang="en-US" dirty="0" smtClean="0"/>
              <a:t>Alternative electric cars </a:t>
            </a:r>
            <a:endParaRPr lang="ru-RU" dirty="0"/>
          </a:p>
        </p:txBody>
      </p:sp>
    </p:spTree>
    <p:extLst>
      <p:ext uri="{BB962C8B-B14F-4D97-AF65-F5344CB8AC3E}">
        <p14:creationId xmlns:p14="http://schemas.microsoft.com/office/powerpoint/2010/main" val="68483136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70581" cy="6858000"/>
          </a:xfrm>
          <a:prstGeom prst="rect">
            <a:avLst/>
          </a:prstGeom>
        </p:spPr>
      </p:pic>
      <p:sp>
        <p:nvSpPr>
          <p:cNvPr id="2" name="Заголовок 1"/>
          <p:cNvSpPr>
            <a:spLocks noGrp="1"/>
          </p:cNvSpPr>
          <p:nvPr>
            <p:ph type="title"/>
          </p:nvPr>
        </p:nvSpPr>
        <p:spPr/>
        <p:txBody>
          <a:bodyPr/>
          <a:lstStyle/>
          <a:p>
            <a:r>
              <a:rPr lang="en-US" dirty="0" smtClean="0">
                <a:solidFill>
                  <a:schemeClr val="accent3">
                    <a:lumMod val="40000"/>
                    <a:lumOff val="60000"/>
                  </a:schemeClr>
                </a:solidFill>
              </a:rPr>
              <a:t>Municipal wastewater</a:t>
            </a:r>
            <a:endParaRPr lang="ru-RU" dirty="0">
              <a:solidFill>
                <a:schemeClr val="accent3">
                  <a:lumMod val="40000"/>
                  <a:lumOff val="60000"/>
                </a:schemeClr>
              </a:solidFill>
            </a:endParaRPr>
          </a:p>
        </p:txBody>
      </p:sp>
      <p:sp>
        <p:nvSpPr>
          <p:cNvPr id="3" name="Объект 2"/>
          <p:cNvSpPr>
            <a:spLocks noGrp="1"/>
          </p:cNvSpPr>
          <p:nvPr>
            <p:ph idx="1"/>
          </p:nvPr>
        </p:nvSpPr>
        <p:spPr/>
        <p:txBody>
          <a:bodyPr/>
          <a:lstStyle/>
          <a:p>
            <a:pPr marL="0" indent="0">
              <a:buNone/>
            </a:pPr>
            <a:r>
              <a:rPr lang="en-US" dirty="0" smtClean="0"/>
              <a:t>More </a:t>
            </a:r>
            <a:r>
              <a:rPr lang="en-US" dirty="0" smtClean="0">
                <a:solidFill>
                  <a:srgbClr val="C00000"/>
                </a:solidFill>
              </a:rPr>
              <a:t>urgent environmental problem cities in Ukraine, especially large and spa , is cleaning various municipal waste - residential </a:t>
            </a:r>
            <a:r>
              <a:rPr lang="en-US" dirty="0" smtClean="0"/>
              <a:t>and industrial - and their processing . Every year in Ukraine reservoir dropped about 4 billion . M3 </a:t>
            </a:r>
            <a:r>
              <a:rPr lang="en-US" dirty="0" smtClean="0">
                <a:solidFill>
                  <a:srgbClr val="FF0000"/>
                </a:solidFill>
              </a:rPr>
              <a:t>of contaminated </a:t>
            </a:r>
            <a:r>
              <a:rPr lang="en-US" dirty="0" smtClean="0"/>
              <a:t>wastewater.</a:t>
            </a:r>
            <a:endParaRPr lang="ru-RU" dirty="0"/>
          </a:p>
        </p:txBody>
      </p:sp>
    </p:spTree>
    <p:extLst>
      <p:ext uri="{BB962C8B-B14F-4D97-AF65-F5344CB8AC3E}">
        <p14:creationId xmlns:p14="http://schemas.microsoft.com/office/powerpoint/2010/main" val="101736343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699"/>
            <a:ext cx="9164912" cy="6864699"/>
          </a:xfrm>
          <a:prstGeom prst="rect">
            <a:avLst/>
          </a:prstGeom>
        </p:spPr>
      </p:pic>
      <p:sp>
        <p:nvSpPr>
          <p:cNvPr id="2" name="Заголовок 1"/>
          <p:cNvSpPr>
            <a:spLocks noGrp="1"/>
          </p:cNvSpPr>
          <p:nvPr>
            <p:ph type="title"/>
          </p:nvPr>
        </p:nvSpPr>
        <p:spPr>
          <a:xfrm>
            <a:off x="0" y="2420888"/>
            <a:ext cx="8229600" cy="1143000"/>
          </a:xfrm>
        </p:spPr>
        <p:txBody>
          <a:bodyPr>
            <a:noAutofit/>
          </a:bodyPr>
          <a:lstStyle/>
          <a:p>
            <a:r>
              <a:rPr lang="en-US" sz="10000" dirty="0" smtClean="0"/>
              <a:t>OUR</a:t>
            </a:r>
            <a:endParaRPr lang="ru-RU" sz="10000" dirty="0"/>
          </a:p>
        </p:txBody>
      </p:sp>
    </p:spTree>
    <p:extLst>
      <p:ext uri="{BB962C8B-B14F-4D97-AF65-F5344CB8AC3E}">
        <p14:creationId xmlns:p14="http://schemas.microsoft.com/office/powerpoint/2010/main" val="145096905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642"/>
            <a:ext cx="9144000" cy="6876256"/>
          </a:xfrm>
          <a:prstGeom prst="rect">
            <a:avLst/>
          </a:prstGeom>
        </p:spPr>
      </p:pic>
      <p:sp>
        <p:nvSpPr>
          <p:cNvPr id="2" name="Заголовок 1"/>
          <p:cNvSpPr>
            <a:spLocks noGrp="1"/>
          </p:cNvSpPr>
          <p:nvPr>
            <p:ph type="title"/>
          </p:nvPr>
        </p:nvSpPr>
        <p:spPr>
          <a:xfrm>
            <a:off x="323528" y="1988840"/>
            <a:ext cx="8229600" cy="1143000"/>
          </a:xfrm>
        </p:spPr>
        <p:txBody>
          <a:bodyPr>
            <a:normAutofit fontScale="90000"/>
          </a:bodyPr>
          <a:lstStyle/>
          <a:p>
            <a:r>
              <a:rPr lang="en-US" sz="9600" dirty="0"/>
              <a:t>P</a:t>
            </a:r>
            <a:r>
              <a:rPr lang="en-US" sz="9600" dirty="0" smtClean="0"/>
              <a:t>lanet</a:t>
            </a:r>
            <a:r>
              <a:rPr lang="en-US" dirty="0" smtClean="0"/>
              <a:t> </a:t>
            </a:r>
            <a:endParaRPr lang="ru-RU" dirty="0"/>
          </a:p>
        </p:txBody>
      </p:sp>
    </p:spTree>
    <p:extLst>
      <p:ext uri="{BB962C8B-B14F-4D97-AF65-F5344CB8AC3E}">
        <p14:creationId xmlns:p14="http://schemas.microsoft.com/office/powerpoint/2010/main" val="93206009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395536" y="2276872"/>
            <a:ext cx="8229600" cy="1143000"/>
          </a:xfrm>
        </p:spPr>
        <p:txBody>
          <a:bodyPr>
            <a:noAutofit/>
          </a:bodyPr>
          <a:lstStyle/>
          <a:p>
            <a:r>
              <a:rPr lang="en-US" sz="8800" dirty="0"/>
              <a:t>S</a:t>
            </a:r>
            <a:r>
              <a:rPr lang="en-US" sz="8800" dirty="0" smtClean="0"/>
              <a:t>hould</a:t>
            </a:r>
            <a:endParaRPr lang="ru-RU" sz="8800" dirty="0"/>
          </a:p>
        </p:txBody>
      </p:sp>
    </p:spTree>
    <p:extLst>
      <p:ext uri="{BB962C8B-B14F-4D97-AF65-F5344CB8AC3E}">
        <p14:creationId xmlns:p14="http://schemas.microsoft.com/office/powerpoint/2010/main" val="11112456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251520" y="2420888"/>
            <a:ext cx="8229600" cy="1143000"/>
          </a:xfrm>
        </p:spPr>
        <p:txBody>
          <a:bodyPr>
            <a:noAutofit/>
          </a:bodyPr>
          <a:lstStyle/>
          <a:p>
            <a:r>
              <a:rPr lang="en-US" sz="9600" dirty="0" smtClean="0"/>
              <a:t>be</a:t>
            </a:r>
            <a:endParaRPr lang="ru-RU" sz="9600" dirty="0"/>
          </a:p>
        </p:txBody>
      </p:sp>
    </p:spTree>
    <p:extLst>
      <p:ext uri="{BB962C8B-B14F-4D97-AF65-F5344CB8AC3E}">
        <p14:creationId xmlns:p14="http://schemas.microsoft.com/office/powerpoint/2010/main" val="131797755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954364"/>
          </a:xfrm>
          <a:prstGeom prst="rect">
            <a:avLst/>
          </a:prstGeom>
        </p:spPr>
      </p:pic>
      <p:sp>
        <p:nvSpPr>
          <p:cNvPr id="2" name="Заголовок 1"/>
          <p:cNvSpPr>
            <a:spLocks noGrp="1"/>
          </p:cNvSpPr>
          <p:nvPr>
            <p:ph type="title"/>
          </p:nvPr>
        </p:nvSpPr>
        <p:spPr>
          <a:xfrm>
            <a:off x="395536" y="2132856"/>
            <a:ext cx="8229600" cy="1143000"/>
          </a:xfrm>
        </p:spPr>
        <p:txBody>
          <a:bodyPr>
            <a:noAutofit/>
          </a:bodyPr>
          <a:lstStyle/>
          <a:p>
            <a:r>
              <a:rPr lang="en-US" sz="9600" dirty="0" smtClean="0"/>
              <a:t>the</a:t>
            </a:r>
            <a:endParaRPr lang="ru-RU" sz="9600" dirty="0"/>
          </a:p>
        </p:txBody>
      </p:sp>
    </p:spTree>
    <p:extLst>
      <p:ext uri="{BB962C8B-B14F-4D97-AF65-F5344CB8AC3E}">
        <p14:creationId xmlns:p14="http://schemas.microsoft.com/office/powerpoint/2010/main" val="310274338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280" y="0"/>
            <a:ext cx="10411812" cy="7353343"/>
          </a:xfrm>
          <a:prstGeom prst="rect">
            <a:avLst/>
          </a:prstGeom>
        </p:spPr>
      </p:pic>
      <p:sp>
        <p:nvSpPr>
          <p:cNvPr id="3" name="Объект 2"/>
          <p:cNvSpPr>
            <a:spLocks noGrp="1"/>
          </p:cNvSpPr>
          <p:nvPr>
            <p:ph idx="1"/>
          </p:nvPr>
        </p:nvSpPr>
        <p:spPr>
          <a:xfrm>
            <a:off x="-234280" y="0"/>
            <a:ext cx="8229600" cy="4525963"/>
          </a:xfrm>
        </p:spPr>
        <p:txBody>
          <a:bodyPr>
            <a:normAutofit/>
          </a:bodyPr>
          <a:lstStyle/>
          <a:p>
            <a:pPr marL="0" indent="0">
              <a:buNone/>
            </a:pPr>
            <a:r>
              <a:rPr lang="en-US" b="1" dirty="0"/>
              <a:t>Pollution</a:t>
            </a:r>
            <a:r>
              <a:rPr lang="en-US" dirty="0"/>
              <a:t> is the introduction of contaminants into the natural environment that cause adverse </a:t>
            </a:r>
            <a:r>
              <a:rPr lang="en-US" dirty="0" smtClean="0"/>
              <a:t>change. Pollution </a:t>
            </a:r>
            <a:r>
              <a:rPr lang="en-US" dirty="0"/>
              <a:t>can take the form of chemical substances or energy, such as noise, heat or light. </a:t>
            </a:r>
            <a:endParaRPr lang="ru-RU" dirty="0"/>
          </a:p>
        </p:txBody>
      </p:sp>
      <p:sp>
        <p:nvSpPr>
          <p:cNvPr id="6" name="TextBox 5"/>
          <p:cNvSpPr txBox="1"/>
          <p:nvPr/>
        </p:nvSpPr>
        <p:spPr>
          <a:xfrm>
            <a:off x="3264764" y="4149080"/>
            <a:ext cx="6912768" cy="3046988"/>
          </a:xfrm>
          <a:prstGeom prst="rect">
            <a:avLst/>
          </a:prstGeom>
          <a:noFill/>
        </p:spPr>
        <p:txBody>
          <a:bodyPr wrap="square" rtlCol="0">
            <a:spAutoFit/>
          </a:bodyPr>
          <a:lstStyle/>
          <a:p>
            <a:pPr lvl="0">
              <a:spcBef>
                <a:spcPct val="20000"/>
              </a:spcBef>
            </a:pPr>
            <a:r>
              <a:rPr lang="en-US" sz="3200" dirty="0">
                <a:solidFill>
                  <a:prstClr val="black"/>
                </a:solidFill>
              </a:rPr>
              <a:t>Pollutants, the components of pollution, can be either foreign </a:t>
            </a:r>
            <a:r>
              <a:rPr lang="en-US" sz="3200" dirty="0">
                <a:solidFill>
                  <a:schemeClr val="bg1">
                    <a:lumMod val="75000"/>
                  </a:schemeClr>
                </a:solidFill>
              </a:rPr>
              <a:t>substances/ener</a:t>
            </a:r>
            <a:r>
              <a:rPr lang="en-US" sz="3200" dirty="0"/>
              <a:t>gies or </a:t>
            </a:r>
            <a:r>
              <a:rPr lang="en-US" sz="3200" dirty="0">
                <a:solidFill>
                  <a:prstClr val="black"/>
                </a:solidFill>
              </a:rPr>
              <a:t>naturally </a:t>
            </a:r>
            <a:r>
              <a:rPr lang="en-US" sz="3200" dirty="0">
                <a:solidFill>
                  <a:schemeClr val="bg1"/>
                </a:solidFill>
              </a:rPr>
              <a:t>occurring contaminants</a:t>
            </a:r>
            <a:r>
              <a:rPr lang="en-US" sz="3200" dirty="0">
                <a:solidFill>
                  <a:prstClr val="black"/>
                </a:solidFill>
              </a:rPr>
              <a:t>. Pollution is </a:t>
            </a:r>
            <a:r>
              <a:rPr lang="en-US" sz="3200" dirty="0">
                <a:solidFill>
                  <a:schemeClr val="bg1"/>
                </a:solidFill>
              </a:rPr>
              <a:t>often classed as point </a:t>
            </a:r>
            <a:r>
              <a:rPr lang="en-US" sz="3200" dirty="0">
                <a:solidFill>
                  <a:prstClr val="black"/>
                </a:solidFill>
              </a:rPr>
              <a:t>source </a:t>
            </a:r>
            <a:r>
              <a:rPr lang="en-US" sz="3200" dirty="0" err="1">
                <a:solidFill>
                  <a:prstClr val="black"/>
                </a:solidFill>
              </a:rPr>
              <a:t>ornonpoint</a:t>
            </a:r>
            <a:r>
              <a:rPr lang="en-US" sz="3200" dirty="0">
                <a:solidFill>
                  <a:prstClr val="black"/>
                </a:solidFill>
              </a:rPr>
              <a:t> source pollution.</a:t>
            </a:r>
            <a:endParaRPr lang="ru-RU" sz="3200" dirty="0">
              <a:solidFill>
                <a:prstClr val="black"/>
              </a:solidFill>
            </a:endParaRPr>
          </a:p>
        </p:txBody>
      </p:sp>
    </p:spTree>
    <p:extLst>
      <p:ext uri="{BB962C8B-B14F-4D97-AF65-F5344CB8AC3E}">
        <p14:creationId xmlns:p14="http://schemas.microsoft.com/office/powerpoint/2010/main" val="3404117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467544" y="3071"/>
            <a:ext cx="8229600" cy="1143000"/>
          </a:xfrm>
        </p:spPr>
        <p:txBody>
          <a:bodyPr>
            <a:noAutofit/>
          </a:bodyPr>
          <a:lstStyle/>
          <a:p>
            <a:r>
              <a:rPr lang="en-US" sz="8800" dirty="0" smtClean="0">
                <a:solidFill>
                  <a:schemeClr val="accent2">
                    <a:lumMod val="60000"/>
                    <a:lumOff val="40000"/>
                  </a:schemeClr>
                </a:solidFill>
              </a:rPr>
              <a:t>Industry</a:t>
            </a:r>
            <a:endParaRPr lang="ru-RU" sz="8800" dirty="0">
              <a:solidFill>
                <a:schemeClr val="accent2">
                  <a:lumMod val="60000"/>
                  <a:lumOff val="40000"/>
                </a:schemeClr>
              </a:solidFill>
            </a:endParaRPr>
          </a:p>
        </p:txBody>
      </p:sp>
      <p:sp>
        <p:nvSpPr>
          <p:cNvPr id="3" name="Объект 2"/>
          <p:cNvSpPr>
            <a:spLocks noGrp="1"/>
          </p:cNvSpPr>
          <p:nvPr>
            <p:ph idx="1"/>
          </p:nvPr>
        </p:nvSpPr>
        <p:spPr/>
        <p:txBody>
          <a:bodyPr/>
          <a:lstStyle/>
          <a:p>
            <a:pPr marL="0" indent="0">
              <a:buNone/>
            </a:pPr>
            <a:r>
              <a:rPr lang="en-US" dirty="0" smtClean="0">
                <a:solidFill>
                  <a:schemeClr val="accent3">
                    <a:lumMod val="20000"/>
                    <a:lumOff val="80000"/>
                  </a:schemeClr>
                </a:solidFill>
              </a:rPr>
              <a:t>The main anthropogenic factors of ecological crisis in Ukraine are primarily large industrial complexes - voracious consumers of raw materials, energy , water, air , land and space at the same time the most powerful source of virtually all types of pollution ( mechanical, chemical, biochemical ).</a:t>
            </a:r>
            <a:endParaRPr lang="ru-RU" dirty="0">
              <a:solidFill>
                <a:schemeClr val="accent3">
                  <a:lumMod val="20000"/>
                  <a:lumOff val="80000"/>
                </a:schemeClr>
              </a:solidFill>
            </a:endParaRPr>
          </a:p>
        </p:txBody>
      </p:sp>
    </p:spTree>
    <p:extLst>
      <p:ext uri="{BB962C8B-B14F-4D97-AF65-F5344CB8AC3E}">
        <p14:creationId xmlns:p14="http://schemas.microsoft.com/office/powerpoint/2010/main" val="22250036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252520" cy="6939391"/>
          </a:xfrm>
          <a:prstGeom prst="rect">
            <a:avLst/>
          </a:prstGeom>
        </p:spPr>
      </p:pic>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pPr marL="0" indent="0">
              <a:buNone/>
            </a:pPr>
            <a:r>
              <a:rPr lang="en-US" dirty="0" smtClean="0">
                <a:solidFill>
                  <a:schemeClr val="bg1"/>
                </a:solidFill>
              </a:rPr>
              <a:t>The main pollutants of the en</a:t>
            </a:r>
            <a:r>
              <a:rPr lang="en-US" dirty="0" smtClean="0"/>
              <a:t>vironme</a:t>
            </a:r>
            <a:r>
              <a:rPr lang="en-US" dirty="0" smtClean="0">
                <a:solidFill>
                  <a:schemeClr val="bg1"/>
                </a:solidFill>
              </a:rPr>
              <a:t>nt with heavy metals, especially lead an</a:t>
            </a:r>
            <a:r>
              <a:rPr lang="en-US" dirty="0" smtClean="0"/>
              <a:t>d ars</a:t>
            </a:r>
            <a:r>
              <a:rPr lang="en-US" dirty="0" smtClean="0">
                <a:solidFill>
                  <a:schemeClr val="bg1"/>
                </a:solidFill>
              </a:rPr>
              <a:t>enic , as well as sulfuric and nitric acids - non-ferrous metals .</a:t>
            </a:r>
            <a:endParaRPr lang="ru-RU" dirty="0">
              <a:solidFill>
                <a:schemeClr val="bg1"/>
              </a:solidFill>
            </a:endParaRPr>
          </a:p>
        </p:txBody>
      </p:sp>
    </p:spTree>
    <p:extLst>
      <p:ext uri="{BB962C8B-B14F-4D97-AF65-F5344CB8AC3E}">
        <p14:creationId xmlns:p14="http://schemas.microsoft.com/office/powerpoint/2010/main" val="1084255845"/>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324528" cy="6858000"/>
          </a:xfrm>
          <a:prstGeom prst="rect">
            <a:avLst/>
          </a:prstGeom>
        </p:spPr>
      </p:pic>
      <p:sp>
        <p:nvSpPr>
          <p:cNvPr id="3" name="Объект 2"/>
          <p:cNvSpPr>
            <a:spLocks noGrp="1"/>
          </p:cNvSpPr>
          <p:nvPr>
            <p:ph idx="1"/>
          </p:nvPr>
        </p:nvSpPr>
        <p:spPr/>
        <p:txBody>
          <a:bodyPr/>
          <a:lstStyle/>
          <a:p>
            <a:pPr marL="0" indent="0">
              <a:buNone/>
            </a:pPr>
            <a:r>
              <a:rPr lang="en-US" dirty="0" smtClean="0"/>
              <a:t>Aerosols - a solid or liquid particles that are suspended is air. Solid components of aerosols in some cases dangerous to organisms and humans cause specific diseases. The atmosphere aerosol pollution are perceived as smoke, fog or smog. The average size of aerosol particles is 1-5 microns.</a:t>
            </a:r>
            <a:endParaRPr lang="ru-RU" dirty="0"/>
          </a:p>
        </p:txBody>
      </p:sp>
      <p:sp>
        <p:nvSpPr>
          <p:cNvPr id="6" name="Заголовок 5"/>
          <p:cNvSpPr>
            <a:spLocks noGrp="1"/>
          </p:cNvSpPr>
          <p:nvPr>
            <p:ph type="title"/>
          </p:nvPr>
        </p:nvSpPr>
        <p:spPr/>
        <p:txBody>
          <a:bodyPr>
            <a:normAutofit fontScale="90000"/>
          </a:bodyPr>
          <a:lstStyle/>
          <a:p>
            <a:r>
              <a:rPr lang="en-US" dirty="0" smtClean="0">
                <a:solidFill>
                  <a:srgbClr val="FF0000"/>
                </a:solidFill>
              </a:rPr>
              <a:t>Aerosol pollution of the atmosphere</a:t>
            </a:r>
            <a:endParaRPr lang="ru-RU" dirty="0">
              <a:solidFill>
                <a:srgbClr val="FF0000"/>
              </a:solidFill>
            </a:endParaRPr>
          </a:p>
        </p:txBody>
      </p:sp>
    </p:spTree>
    <p:extLst>
      <p:ext uri="{BB962C8B-B14F-4D97-AF65-F5344CB8AC3E}">
        <p14:creationId xmlns:p14="http://schemas.microsoft.com/office/powerpoint/2010/main" val="1353084705"/>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83558"/>
          </a:xfrm>
          <a:prstGeom prst="rect">
            <a:avLst/>
          </a:prstGeom>
        </p:spPr>
      </p:pic>
      <p:sp>
        <p:nvSpPr>
          <p:cNvPr id="2" name="Заголовок 1"/>
          <p:cNvSpPr>
            <a:spLocks noGrp="1"/>
          </p:cNvSpPr>
          <p:nvPr>
            <p:ph type="title"/>
          </p:nvPr>
        </p:nvSpPr>
        <p:spPr>
          <a:xfrm>
            <a:off x="457200" y="-315416"/>
            <a:ext cx="8229600" cy="1143000"/>
          </a:xfrm>
        </p:spPr>
        <p:txBody>
          <a:bodyPr/>
          <a:lstStyle/>
          <a:p>
            <a:r>
              <a:rPr lang="en-US" dirty="0" smtClean="0"/>
              <a:t>Violation ozone layer</a:t>
            </a:r>
            <a:endParaRPr lang="ru-RU" dirty="0"/>
          </a:p>
        </p:txBody>
      </p:sp>
      <p:sp>
        <p:nvSpPr>
          <p:cNvPr id="3" name="Объект 2"/>
          <p:cNvSpPr>
            <a:spLocks noGrp="1"/>
          </p:cNvSpPr>
          <p:nvPr>
            <p:ph idx="1"/>
          </p:nvPr>
        </p:nvSpPr>
        <p:spPr>
          <a:xfrm>
            <a:off x="179512" y="620688"/>
            <a:ext cx="8229600" cy="4525963"/>
          </a:xfrm>
        </p:spPr>
        <p:txBody>
          <a:bodyPr>
            <a:noAutofit/>
          </a:bodyPr>
          <a:lstStyle/>
          <a:p>
            <a:pPr marL="0" indent="0">
              <a:buNone/>
            </a:pPr>
            <a:r>
              <a:rPr lang="en-US" dirty="0" smtClean="0"/>
              <a:t>Ozone - a form of existence of a chemical element oxygen in Earth's atmosphere - its molecule consisting of three oxygen atoms 03 to form ozone necessary preliminary formation of free oxygen atoms.</a:t>
            </a:r>
          </a:p>
          <a:p>
            <a:pPr marL="0" indent="0">
              <a:buNone/>
            </a:pPr>
            <a:r>
              <a:rPr lang="en-US" dirty="0" smtClean="0"/>
              <a:t>The ozone hole - a phenomenon reduction in the total amount of ozone .</a:t>
            </a:r>
          </a:p>
          <a:p>
            <a:pPr marL="0" indent="0">
              <a:buNone/>
            </a:pPr>
            <a:r>
              <a:rPr lang="en-US" dirty="0" smtClean="0"/>
              <a:t>Many countries have begun to take measures to reduce the production and use of CFCs . Since 1978 the US was banned CFC use in aerosols . Unfortunately , the use of CFCs in other areas was not limited .</a:t>
            </a:r>
            <a:endParaRPr lang="ru-RU" dirty="0"/>
          </a:p>
        </p:txBody>
      </p:sp>
    </p:spTree>
    <p:extLst>
      <p:ext uri="{BB962C8B-B14F-4D97-AF65-F5344CB8AC3E}">
        <p14:creationId xmlns:p14="http://schemas.microsoft.com/office/powerpoint/2010/main" val="7513616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20" y="0"/>
            <a:ext cx="9704294" cy="6858000"/>
          </a:xfrm>
          <a:prstGeom prst="rect">
            <a:avLst/>
          </a:prstGeom>
        </p:spPr>
      </p:pic>
      <p:sp>
        <p:nvSpPr>
          <p:cNvPr id="2" name="Заголовок 1"/>
          <p:cNvSpPr>
            <a:spLocks noGrp="1"/>
          </p:cNvSpPr>
          <p:nvPr>
            <p:ph type="title"/>
          </p:nvPr>
        </p:nvSpPr>
        <p:spPr/>
        <p:txBody>
          <a:bodyPr/>
          <a:lstStyle/>
          <a:p>
            <a:r>
              <a:rPr lang="en-US" dirty="0"/>
              <a:t>E</a:t>
            </a:r>
            <a:r>
              <a:rPr lang="en-US" dirty="0" smtClean="0"/>
              <a:t>nergetics</a:t>
            </a:r>
            <a:endParaRPr lang="ru-RU" dirty="0"/>
          </a:p>
        </p:txBody>
      </p:sp>
      <p:sp>
        <p:nvSpPr>
          <p:cNvPr id="3" name="Объект 2"/>
          <p:cNvSpPr>
            <a:spLocks noGrp="1"/>
          </p:cNvSpPr>
          <p:nvPr>
            <p:ph idx="1"/>
          </p:nvPr>
        </p:nvSpPr>
        <p:spPr/>
        <p:txBody>
          <a:bodyPr/>
          <a:lstStyle/>
          <a:p>
            <a:pPr marL="0" indent="0">
              <a:buNone/>
            </a:pPr>
            <a:r>
              <a:rPr lang="en-US" dirty="0" smtClean="0"/>
              <a:t>Heavily polluting energy facilities , especially TPP and TPP. By absorbing a huge amount of oil , gas and coal, they emit millions of cubic meters of harmful gases , aerosols and soot, clutter hundred acres slag and ash.</a:t>
            </a:r>
            <a:endParaRPr lang="ru-RU" dirty="0"/>
          </a:p>
        </p:txBody>
      </p:sp>
    </p:spTree>
    <p:extLst>
      <p:ext uri="{BB962C8B-B14F-4D97-AF65-F5344CB8AC3E}">
        <p14:creationId xmlns:p14="http://schemas.microsoft.com/office/powerpoint/2010/main" val="6926753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357646" cy="6858000"/>
          </a:xfrm>
          <a:prstGeom prst="rect">
            <a:avLst/>
          </a:prstGeom>
        </p:spPr>
      </p:pic>
      <p:sp>
        <p:nvSpPr>
          <p:cNvPr id="2" name="Заголовок 1"/>
          <p:cNvSpPr>
            <a:spLocks noGrp="1"/>
          </p:cNvSpPr>
          <p:nvPr>
            <p:ph type="title"/>
          </p:nvPr>
        </p:nvSpPr>
        <p:spPr/>
        <p:txBody>
          <a:bodyPr>
            <a:normAutofit/>
          </a:bodyPr>
          <a:lstStyle/>
          <a:p>
            <a:r>
              <a:rPr lang="en-US" dirty="0" smtClean="0"/>
              <a:t>Energy prospects for Ukraine</a:t>
            </a:r>
            <a:endParaRPr lang="ru-RU" dirty="0"/>
          </a:p>
        </p:txBody>
      </p:sp>
      <p:sp>
        <p:nvSpPr>
          <p:cNvPr id="3" name="Объект 2"/>
          <p:cNvSpPr>
            <a:spLocks noGrp="1"/>
          </p:cNvSpPr>
          <p:nvPr>
            <p:ph idx="1"/>
          </p:nvPr>
        </p:nvSpPr>
        <p:spPr/>
        <p:txBody>
          <a:bodyPr/>
          <a:lstStyle/>
          <a:p>
            <a:pPr marL="0" indent="0">
              <a:buNone/>
            </a:pPr>
            <a:r>
              <a:rPr lang="en-US" dirty="0" smtClean="0"/>
              <a:t>Alternative Energy - the criteria by which a country can show the degree of development. Many European countries have already had the desire to preserve the environment and solve the problem of environmental pollution with preservation of natural resources.</a:t>
            </a:r>
            <a:endParaRPr lang="ru-RU" dirty="0"/>
          </a:p>
        </p:txBody>
      </p:sp>
    </p:spTree>
    <p:extLst>
      <p:ext uri="{BB962C8B-B14F-4D97-AF65-F5344CB8AC3E}">
        <p14:creationId xmlns:p14="http://schemas.microsoft.com/office/powerpoint/2010/main" val="1792297963"/>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p:txBody>
          <a:bodyPr>
            <a:normAutofit/>
          </a:bodyPr>
          <a:lstStyle/>
          <a:p>
            <a:r>
              <a:rPr lang="en-US" sz="3200" dirty="0" smtClean="0"/>
              <a:t>Transport - road, rail, water and air - is another source of pollution of nature Ukraine</a:t>
            </a:r>
            <a:endParaRPr lang="ru-RU" sz="3200" dirty="0"/>
          </a:p>
        </p:txBody>
      </p:sp>
      <p:sp>
        <p:nvSpPr>
          <p:cNvPr id="3" name="Объект 2"/>
          <p:cNvSpPr>
            <a:spLocks noGrp="1"/>
          </p:cNvSpPr>
          <p:nvPr>
            <p:ph idx="1"/>
          </p:nvPr>
        </p:nvSpPr>
        <p:spPr/>
        <p:txBody>
          <a:bodyPr/>
          <a:lstStyle/>
          <a:p>
            <a:pPr marL="0" indent="0">
              <a:buNone/>
            </a:pPr>
            <a:r>
              <a:rPr lang="en-US" dirty="0" smtClean="0"/>
              <a:t>Emissions of pollutants road in an average year is about 5.5 million . Tons ( 39 % of total emissions in Ukraine ). In large cities, air pollution sometimes reaches 70-90 % overall pollution. In addition, more than 20 % of vehicles operated in excess of established standards for content of harmful substances in exhaust gases.</a:t>
            </a:r>
            <a:endParaRPr lang="ru-RU" dirty="0"/>
          </a:p>
        </p:txBody>
      </p:sp>
    </p:spTree>
    <p:extLst>
      <p:ext uri="{BB962C8B-B14F-4D97-AF65-F5344CB8AC3E}">
        <p14:creationId xmlns:p14="http://schemas.microsoft.com/office/powerpoint/2010/main" val="404057390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TotalTime>
  <Words>473</Words>
  <Application>Microsoft Office PowerPoint</Application>
  <PresentationFormat>Экран (4:3)</PresentationFormat>
  <Paragraphs>28</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Pollution</vt:lpstr>
      <vt:lpstr>Презентация PowerPoint</vt:lpstr>
      <vt:lpstr>Industry</vt:lpstr>
      <vt:lpstr>Презентация PowerPoint</vt:lpstr>
      <vt:lpstr>Aerosol pollution of the atmosphere</vt:lpstr>
      <vt:lpstr>Violation ozone layer</vt:lpstr>
      <vt:lpstr>Energetics</vt:lpstr>
      <vt:lpstr>Energy prospects for Ukraine</vt:lpstr>
      <vt:lpstr>Transport - road, rail, water and air - is another source of pollution of nature Ukraine</vt:lpstr>
      <vt:lpstr>Презентация PowerPoint</vt:lpstr>
      <vt:lpstr>Alternative electric cars </vt:lpstr>
      <vt:lpstr>Municipal wastewater</vt:lpstr>
      <vt:lpstr>OUR</vt:lpstr>
      <vt:lpstr>Planet </vt:lpstr>
      <vt:lpstr>Should</vt:lpstr>
      <vt:lpstr>be</vt:lpstr>
      <vt:lpstr>the</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Pollution</dc:title>
  <dc:creator>user</dc:creator>
  <cp:lastModifiedBy>user</cp:lastModifiedBy>
  <cp:revision>8</cp:revision>
  <dcterms:created xsi:type="dcterms:W3CDTF">2015-01-25T19:28:04Z</dcterms:created>
  <dcterms:modified xsi:type="dcterms:W3CDTF">2015-01-25T20:45:22Z</dcterms:modified>
</cp:coreProperties>
</file>