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96" r:id="rId7"/>
    <p:sldId id="293" r:id="rId8"/>
    <p:sldId id="299" r:id="rId9"/>
    <p:sldId id="287" r:id="rId10"/>
    <p:sldId id="288" r:id="rId11"/>
    <p:sldId id="295" r:id="rId12"/>
    <p:sldId id="289" r:id="rId13"/>
    <p:sldId id="300" r:id="rId14"/>
    <p:sldId id="292" r:id="rId15"/>
    <p:sldId id="291" r:id="rId16"/>
    <p:sldId id="294" r:id="rId17"/>
    <p:sldId id="290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4701A-E25B-4EBF-AA4F-51276A9D61D4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4298-61B0-4E32-B322-46A978B37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8F91-7C37-4FFE-8858-8F8864BAB00A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EA70C-BE89-4F93-A03E-AD11CD839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1285-A1B1-413F-BA7C-B8115B5F9F76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97EC0-8A10-448B-89A4-CEE742D95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73F03-E46B-4E64-8DED-370E23421835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86B24-8F80-45C5-BAE5-DA95D53C59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D5457-12BC-44A0-9B7C-1D976723081B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99DFA-98E9-44EF-AB93-8691A28AF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3701-2656-454E-9FC6-0010F183125A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1742-B719-4BF8-8214-E652732DE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7A32-513D-43DA-ACF5-738E8EAE1103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C7A99-70B6-44D3-8C2B-CF3371ABD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A84CC-B330-4FBA-851A-41B562BC2328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319D0-FED3-42C8-A5E9-57B27B969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07E82-5815-4ED0-8DD3-F2D687D56A6F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497C-278C-4FF9-A2B5-E50664D77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0A18C-86C4-4499-8836-986A94F88107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0F82-C8A5-41C6-8854-712F293722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7247A-DABD-4067-8AB7-81BF18730E35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6FC0-C2A5-4EC1-9FBF-56DAD0E7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830D3A-969F-4E35-92B3-DCFB84FB610D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E5EDFB-3566-4ED8-A524-6308925A0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8065" y="3501008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Велика Британія в останній третині ХІХ століття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090"/>
            <a:ext cx="8686800" cy="84124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Ірландське питання</a:t>
            </a:r>
            <a:endParaRPr lang="ru-RU" dirty="0"/>
          </a:p>
        </p:txBody>
      </p:sp>
      <p:sp>
        <p:nvSpPr>
          <p:cNvPr id="22530" name="Объект 3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5943600" cy="5199062"/>
          </a:xfrm>
        </p:spPr>
        <p:txBody>
          <a:bodyPr/>
          <a:lstStyle/>
          <a:p>
            <a:r>
              <a:rPr lang="ru-RU" sz="1800" smtClean="0"/>
              <a:t>Наприкінці </a:t>
            </a:r>
            <a:r>
              <a:rPr lang="en-US" sz="1800" smtClean="0"/>
              <a:t>XIX </a:t>
            </a:r>
            <a:r>
              <a:rPr lang="ru-RU" sz="1800" smtClean="0"/>
              <a:t>ст. - розгорнувся масовий рух ірландців за аграрну реформу і самоуправління (гомруль).</a:t>
            </a:r>
          </a:p>
          <a:p>
            <a:r>
              <a:rPr lang="ru-RU" sz="1800" smtClean="0"/>
              <a:t> Очолив рух Чарльз Парнелл, обраний до англійського парламенту в 1875 р. Він використовував усі можливі парламентські методи - обструкцію, позови, запити, аби тільки привернути увагу громадськості до проблем Ірландії.</a:t>
            </a:r>
          </a:p>
          <a:p>
            <a:r>
              <a:rPr lang="ru-RU" sz="1800" smtClean="0"/>
              <a:t>Одночасно в Ірландії селяни, керовані Земельною лігою, розгорнули боротьбу проти англійських лендлордів. Вони нищили їхні маєтки, врожай, худобу. </a:t>
            </a:r>
          </a:p>
          <a:p>
            <a:r>
              <a:rPr lang="ru-RU" sz="1800" smtClean="0"/>
              <a:t>У 1886 р. уряд Гладстона вирішив внести до парламенту закон про гомруль, але його було відхилено. </a:t>
            </a:r>
          </a:p>
          <a:p>
            <a:r>
              <a:rPr lang="ru-RU" sz="1800" smtClean="0"/>
              <a:t>На початку XX ст. становище в Ірландії загострилося, радикальна частина ірландського національно-визвольного руху утворила партію, яку назвали "Шинн Фейн" ("Ми самі"). Вона виступила за самостійну Ірландську державу під гаслом "Ірландія для ірландців". 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2988" y="1406525"/>
            <a:ext cx="2886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Прямоугольник 5"/>
          <p:cNvSpPr>
            <a:spLocks noChangeArrowheads="1"/>
          </p:cNvSpPr>
          <p:nvPr/>
        </p:nvSpPr>
        <p:spPr bwMode="auto">
          <a:xfrm>
            <a:off x="6948488" y="5589588"/>
            <a:ext cx="1768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/>
              </a:rPr>
              <a:t>Чарльз Парнелл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Прояви політики лібералізму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Легальне існування робітничих і демократичних організацій;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Відсутність значної кількості поліцейських сил;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Відсутність великого управлінського ( бюрократичного ) апарату;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Безперешкодна робота професійних спілок ( </a:t>
            </a:r>
            <a:r>
              <a:rPr lang="uk-UA" dirty="0" err="1" smtClean="0"/>
              <a:t>тред</a:t>
            </a:r>
            <a:r>
              <a:rPr lang="uk-UA" dirty="0" smtClean="0"/>
              <a:t> – </a:t>
            </a:r>
            <a:r>
              <a:rPr lang="uk-UA" dirty="0" err="1" smtClean="0"/>
              <a:t>юніонів</a:t>
            </a:r>
            <a:r>
              <a:rPr lang="uk-UA" dirty="0" smtClean="0"/>
              <a:t> );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Участь широких верств населення у виборах парламенту;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Свобода економічної та інших видів діяльності в рамках закону, без втручання держави;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Скасування загальної військової повинності;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Надання політичного захистку емігрантам з різних країн.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Криза класичного лібералізму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Опрацювати п.4 §17 і визначте: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1. В чому виявилася криза класичного лібералізму?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фабіанство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Опрацювати п.5.2 §17 і визначте: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Що таке фабіанське товариство?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Яку назву отримала система поглядів фабіанців?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Чому фабіанці відмовилися від радикально – революційних теорій?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За рахунок чого фабіанці сподівалися перейти до соціалізму?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/>
              <a:t>Тред</a:t>
            </a:r>
            <a:r>
              <a:rPr lang="uk-UA" dirty="0"/>
              <a:t> – </a:t>
            </a:r>
            <a:r>
              <a:rPr lang="uk-UA" dirty="0" err="1"/>
              <a:t>юніони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1871р. – дозвіл на існування британських </a:t>
            </a:r>
            <a:r>
              <a:rPr lang="uk-UA" dirty="0" err="1" smtClean="0"/>
              <a:t>тред</a:t>
            </a:r>
            <a:r>
              <a:rPr lang="uk-UA" dirty="0" smtClean="0"/>
              <a:t> – </a:t>
            </a:r>
            <a:r>
              <a:rPr lang="uk-UA" dirty="0" err="1" smtClean="0"/>
              <a:t>юніонів</a:t>
            </a:r>
            <a:r>
              <a:rPr lang="uk-UA" dirty="0" smtClean="0"/>
              <a:t>, основу яких складали робітнича аристократія.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Наприкінці 80-х років ХІХ століття формуються «нові </a:t>
            </a:r>
            <a:r>
              <a:rPr lang="uk-UA" dirty="0" err="1" smtClean="0"/>
              <a:t>тред</a:t>
            </a:r>
            <a:r>
              <a:rPr lang="uk-UA" dirty="0" smtClean="0"/>
              <a:t> – </a:t>
            </a:r>
            <a:r>
              <a:rPr lang="uk-UA" dirty="0" err="1" smtClean="0"/>
              <a:t>юніони</a:t>
            </a:r>
            <a:r>
              <a:rPr lang="uk-UA" dirty="0" smtClean="0"/>
              <a:t>», основу яких складали некваліфіковані робітники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1889р. – страйк докерів у Лондонському порту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1900р. – утворення Комітету робітничого представництва для обрання робітничих депутатів у парламент.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1906р. – комітет був перетворений  у Лейбористську партію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Зовнішня політика Великої Британії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Урегулювання відносин з Францією стосовно колоній;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1904р. – </a:t>
            </a:r>
            <a:r>
              <a:rPr lang="uk-UA" dirty="0" err="1" smtClean="0"/>
              <a:t>англо</a:t>
            </a:r>
            <a:r>
              <a:rPr lang="uk-UA" dirty="0" smtClean="0"/>
              <a:t> – французька угода;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1905р. – </a:t>
            </a:r>
            <a:r>
              <a:rPr lang="uk-UA" dirty="0" err="1" smtClean="0"/>
              <a:t>англо</a:t>
            </a:r>
            <a:r>
              <a:rPr lang="uk-UA" dirty="0" smtClean="0"/>
              <a:t> – російська угода;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1907р. – утворення </a:t>
            </a:r>
            <a:r>
              <a:rPr lang="uk-UA" dirty="0" err="1" smtClean="0"/>
              <a:t>воєнно</a:t>
            </a:r>
            <a:r>
              <a:rPr lang="uk-UA" dirty="0" smtClean="0"/>
              <a:t> – політичного союзу держав – АНТАНТА – у складі Англії, Франції, Росії.</a:t>
            </a:r>
            <a:endParaRPr lang="ru-RU" dirty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5713" y="1557338"/>
            <a:ext cx="377825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 smtClean="0"/>
              <a:t>Військово</a:t>
            </a:r>
            <a:r>
              <a:rPr lang="uk-UA" dirty="0" smtClean="0"/>
              <a:t> – політичні союзи в Європі</a:t>
            </a:r>
            <a:endParaRPr lang="ru-RU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484313"/>
            <a:ext cx="7305675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92413" y="115888"/>
            <a:ext cx="3744912" cy="1009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Колоніальна політика Великої Британії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15888"/>
            <a:ext cx="2089150" cy="243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Невдоволення Франції та Німеччини, загострення відносин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</a:t>
            </a:r>
            <a:r>
              <a:rPr lang="uk-UA" dirty="0"/>
              <a:t> Англією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86600" y="53975"/>
            <a:ext cx="1944688" cy="249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Посилення національно – визвольної боротьби народів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725" y="2781300"/>
            <a:ext cx="2232025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Захоплення Кіпру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(1878)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8825" y="3789363"/>
            <a:ext cx="230505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Війна в Афганістані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( 1878 – 1880 )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72225" y="2708275"/>
            <a:ext cx="2592388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Захоплення долини ріки Янцзи та Шанхая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11863" y="3789363"/>
            <a:ext cx="25209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Придбання 44% акцій Суецького каналу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0063" y="4797425"/>
            <a:ext cx="2305050" cy="719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Захоплення Єгипту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( 1882 )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8738" y="4797425"/>
            <a:ext cx="2306637" cy="719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Захоплення Бірми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( 1886 )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39975" y="5805488"/>
            <a:ext cx="232410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Боротьба за оволодіння Іраном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3800" y="5805488"/>
            <a:ext cx="208280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Експансія </a:t>
            </a:r>
            <a:r>
              <a:rPr lang="uk-UA" dirty="0"/>
              <a:t>в</a:t>
            </a:r>
            <a:r>
              <a:rPr lang="uk-UA" dirty="0"/>
              <a:t> Африці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en-US" dirty="0"/>
              <a:t>XIX cm</a:t>
            </a:r>
            <a:r>
              <a:rPr lang="en-US" dirty="0" smtClean="0"/>
              <a:t>.?</a:t>
            </a:r>
            <a:endParaRPr lang="en-US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en-US" dirty="0"/>
              <a:t>XIX cm. </a:t>
            </a:r>
            <a:r>
              <a:rPr lang="ru-RU" dirty="0"/>
              <a:t>Велика </a:t>
            </a:r>
            <a:r>
              <a:rPr lang="ru-RU" dirty="0" err="1"/>
              <a:t>Британія</a:t>
            </a:r>
            <a:r>
              <a:rPr lang="ru-RU" dirty="0"/>
              <a:t> почала </a:t>
            </a:r>
            <a:r>
              <a:rPr lang="ru-RU" dirty="0" err="1"/>
              <a:t>втрачати</a:t>
            </a:r>
            <a:r>
              <a:rPr lang="ru-RU" dirty="0"/>
              <a:t>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в </a:t>
            </a:r>
            <a:r>
              <a:rPr lang="ru-RU" dirty="0" err="1"/>
              <a:t>економіці</a:t>
            </a:r>
            <a:r>
              <a:rPr lang="ru-RU" dirty="0" smtClean="0"/>
              <a:t>?</a:t>
            </a:r>
            <a:endParaRPr lang="ru-RU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Схарактеризуйте</a:t>
            </a:r>
            <a:r>
              <a:rPr lang="ru-RU" dirty="0" smtClean="0"/>
              <a:t> </a:t>
            </a:r>
            <a:r>
              <a:rPr lang="ru-RU" dirty="0" err="1"/>
              <a:t>колоніальну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en-US" dirty="0"/>
              <a:t>XIX- </a:t>
            </a:r>
            <a:r>
              <a:rPr lang="ru-RU" dirty="0"/>
              <a:t>на початку </a:t>
            </a:r>
            <a:r>
              <a:rPr lang="en-US" dirty="0"/>
              <a:t>XX cm.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колоніальні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Англія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smtClean="0"/>
              <a:t>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Як </a:t>
            </a:r>
            <a:r>
              <a:rPr lang="ru-RU" dirty="0" err="1"/>
              <a:t>розгорталася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за гомруль ?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Завдання уроку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Визначити причини зміни лідерства в економічному розвитку Великої Британії;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Познайомитися з особливостями внутрішньої та зовнішньої політики Великої Британії в останній третині ХІХ століття;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Вчитися встановлювати </a:t>
            </a:r>
            <a:r>
              <a:rPr lang="uk-UA" dirty="0" err="1" smtClean="0"/>
              <a:t>причинно</a:t>
            </a:r>
            <a:r>
              <a:rPr lang="uk-UA" dirty="0" smtClean="0"/>
              <a:t> – наслідкові </a:t>
            </a:r>
            <a:r>
              <a:rPr lang="uk-UA" dirty="0" err="1" smtClean="0"/>
              <a:t>зв»язки</a:t>
            </a:r>
            <a:r>
              <a:rPr lang="uk-UA" dirty="0" smtClean="0"/>
              <a:t>, працювати з історичними джерелами, робити висновки та узагальнення.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5362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Втрата Англією промислового лідерства.</a:t>
            </a:r>
          </a:p>
          <a:p>
            <a:r>
              <a:rPr lang="uk-UA" smtClean="0"/>
              <a:t>Внутрішнє становище.</a:t>
            </a:r>
          </a:p>
          <a:p>
            <a:r>
              <a:rPr lang="uk-UA" smtClean="0"/>
              <a:t>Ірландське питання.</a:t>
            </a:r>
          </a:p>
          <a:p>
            <a:r>
              <a:rPr lang="uk-UA" smtClean="0"/>
              <a:t>Криза класичного лібералізму</a:t>
            </a:r>
          </a:p>
          <a:p>
            <a:r>
              <a:rPr lang="uk-UA" smtClean="0"/>
              <a:t>Тред – юніони. Фабіанство.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Двопартійна система;</a:t>
            </a:r>
          </a:p>
          <a:p>
            <a:r>
              <a:rPr lang="uk-UA" smtClean="0"/>
              <a:t>Третя парламентська реформа;</a:t>
            </a:r>
          </a:p>
          <a:p>
            <a:r>
              <a:rPr lang="uk-UA" smtClean="0"/>
              <a:t>Гомруль;</a:t>
            </a:r>
          </a:p>
          <a:p>
            <a:r>
              <a:rPr lang="uk-UA" smtClean="0"/>
              <a:t>Лейбористська партія</a:t>
            </a:r>
          </a:p>
        </p:txBody>
      </p:sp>
      <p:sp>
        <p:nvSpPr>
          <p:cNvPr id="16387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/>
          <a:lstStyle/>
          <a:p>
            <a:r>
              <a:rPr lang="uk-UA" smtClean="0"/>
              <a:t>Опорні дати:</a:t>
            </a:r>
          </a:p>
          <a:p>
            <a:r>
              <a:rPr lang="uk-UA" smtClean="0"/>
              <a:t>1884 – 1885рр. – третя виборча реформа у Великій Британії;</a:t>
            </a:r>
          </a:p>
          <a:p>
            <a:r>
              <a:rPr lang="uk-UA" smtClean="0"/>
              <a:t>1900р. – створення Комітету робітничого представництва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17410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Коли в Англії почалася «Вікторіанська епоха»?</a:t>
            </a:r>
          </a:p>
          <a:p>
            <a:r>
              <a:rPr lang="uk-UA" smtClean="0"/>
              <a:t>Яке місце займала Велика Британія в світовому економічному розвитку?</a:t>
            </a:r>
          </a:p>
          <a:p>
            <a:r>
              <a:rPr lang="uk-UA" smtClean="0"/>
              <a:t>Із якою метою в Англії були проведені парламентські реформи 1832 та 1867років?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15888"/>
            <a:ext cx="834231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8763" y="5157788"/>
            <a:ext cx="8424862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n-lt"/>
              </a:rPr>
              <a:t>На основі даних таблиць: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Проаналізуйте темпи економічного розвитку Великої Британії у 1871 – 1913рр.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Яке місце займає Велика Британія в промисловому розвитку?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Які зміни відбулися в позиції Великої Британії серед провідних держав світу в економічному розвитку?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6375" y="476250"/>
            <a:ext cx="6767513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Особливості економічного розвитку Великої Британії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в 1870 – 1914рр.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400" y="2001838"/>
            <a:ext cx="25209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Втрата першості у промисловості і торгівлі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8313" y="3141663"/>
            <a:ext cx="3311525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Англійські товари витискають на світовому ринку товари з Німеччини та США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3663" y="1989138"/>
            <a:ext cx="25209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Занепад вугільної промисловості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1500" y="3176588"/>
            <a:ext cx="3024188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Лондон – фінансовий центр світу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8175" y="4437063"/>
            <a:ext cx="2447925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Вивіз капіталів за кордон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68913" y="4437063"/>
            <a:ext cx="2447925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Повільне впровадження нової техніки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95625" y="5876925"/>
            <a:ext cx="3529013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Фритредерська політика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Двопартійна система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1973263"/>
          </a:xfrm>
        </p:spPr>
        <p:txBody>
          <a:bodyPr/>
          <a:lstStyle/>
          <a:p>
            <a:r>
              <a:rPr lang="uk-UA" smtClean="0"/>
              <a:t>Ліберальна партія</a:t>
            </a:r>
          </a:p>
          <a:p>
            <a:r>
              <a:rPr lang="uk-UA" smtClean="0"/>
              <a:t>1870 – 1890-і роки – лідер партії Вільям Гладстон</a:t>
            </a:r>
            <a:endParaRPr lang="ru-RU" smtClean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1900238"/>
          </a:xfrm>
        </p:spPr>
        <p:txBody>
          <a:bodyPr/>
          <a:lstStyle/>
          <a:p>
            <a:r>
              <a:rPr lang="uk-UA" smtClean="0"/>
              <a:t>Консервативна партія</a:t>
            </a:r>
          </a:p>
          <a:p>
            <a:r>
              <a:rPr lang="uk-UA" smtClean="0"/>
              <a:t>1874 – 1880рр. – лідер партії Бенджамін Дізраелі</a:t>
            </a:r>
            <a:endParaRPr lang="ru-RU" smtClean="0"/>
          </a:p>
        </p:txBody>
      </p:sp>
      <p:sp>
        <p:nvSpPr>
          <p:cNvPr id="5" name="TextBox 4"/>
          <p:cNvSpPr txBox="1"/>
          <p:nvPr/>
        </p:nvSpPr>
        <p:spPr>
          <a:xfrm>
            <a:off x="611188" y="3644900"/>
            <a:ext cx="8281987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n-lt"/>
              </a:rPr>
              <a:t>Реформи уряду Вільяма </a:t>
            </a:r>
            <a:r>
              <a:rPr lang="uk-UA" dirty="0" err="1">
                <a:latin typeface="+mn-lt"/>
              </a:rPr>
              <a:t>Гладстона</a:t>
            </a:r>
            <a:r>
              <a:rPr lang="uk-UA" dirty="0">
                <a:latin typeface="+mn-lt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Відстоювала принципи вільної торгівлі, розширення демократичних свобод.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Скорочення терміну служби в армії.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Створення системи державної початкової освіти.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dirty="0">
                <a:latin typeface="+mn-lt"/>
              </a:rPr>
              <a:t>1884 – 1885рр. – парламентська реформа: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latin typeface="+mn-lt"/>
              </a:rPr>
              <a:t>Зниження майнового цензу;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latin typeface="+mn-lt"/>
              </a:rPr>
              <a:t>Збільшення кількості виборців до 4,5 </a:t>
            </a:r>
            <a:r>
              <a:rPr lang="uk-UA" dirty="0" err="1">
                <a:latin typeface="+mn-lt"/>
              </a:rPr>
              <a:t>млн.чол</a:t>
            </a:r>
            <a:r>
              <a:rPr lang="uk-UA" dirty="0">
                <a:latin typeface="+mn-lt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latin typeface="+mn-lt"/>
              </a:rPr>
              <a:t>Право голосу отримали батраки, шахтарі, дрібні орендарі;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latin typeface="+mn-lt"/>
              </a:rPr>
              <a:t>Остаточна ліквідація «гнилих містечок»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latin typeface="+mn-lt"/>
              </a:rPr>
              <a:t>Країна була поділена на виборчі округи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Внутрішнє становище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Політика консерваторів: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Запровадження 56 – годинного робочого тижня;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Заборона праці дітей;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Покращення житлових умов робітників;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Безкоштовна початкова освіта;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Реформа місцевого самоврядування;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Запровадження загальної системи охорони </a:t>
            </a:r>
            <a:r>
              <a:rPr lang="uk-UA" dirty="0" err="1" smtClean="0"/>
              <a:t>здоров»я</a:t>
            </a:r>
            <a:endParaRPr lang="ru-RU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84313"/>
            <a:ext cx="3097213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611188" y="6165850"/>
            <a:ext cx="2149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Franklin Gothic Book"/>
              </a:rPr>
              <a:t>Бенджамін Дізраелі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309</TotalTime>
  <Words>649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18</vt:i4>
      </vt:variant>
    </vt:vector>
  </HeadingPairs>
  <TitlesOfParts>
    <vt:vector size="32" baseType="lpstr">
      <vt:lpstr>Franklin Gothic Book</vt:lpstr>
      <vt:lpstr>Arial</vt:lpstr>
      <vt:lpstr>Franklin Gothic Medium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Makas</cp:lastModifiedBy>
  <cp:revision>45</cp:revision>
  <dcterms:modified xsi:type="dcterms:W3CDTF">2012-04-22T11:13:01Z</dcterms:modified>
</cp:coreProperties>
</file>