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9"/>
  </p:notesMasterIdLst>
  <p:handoutMasterIdLst>
    <p:handoutMasterId r:id="rId20"/>
  </p:handout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959"/>
    <a:srgbClr val="26B0EE"/>
    <a:srgbClr val="A528A8"/>
    <a:srgbClr val="D148D4"/>
    <a:srgbClr val="912394"/>
    <a:srgbClr val="F36E3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032" autoAdjust="0"/>
  </p:normalViewPr>
  <p:slideViewPr>
    <p:cSldViewPr>
      <p:cViewPr>
        <p:scale>
          <a:sx n="80" d="100"/>
          <a:sy n="80" d="100"/>
        </p:scale>
        <p:origin x="-15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A251C-380D-40C3-916D-87999848640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8686-C003-4DD9-91AB-FE42C77990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9E82-5260-4A25-9037-9A6841D8FF0F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B1B6-7DB8-42D5-AA29-1ED5493270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ru-RU" smtClean="0"/>
              <a:pPr algn="r" eaLnBrk="1" latinLnBrk="0" hangingPunct="1"/>
              <a:t>‹#›</a:t>
            </a:fld>
            <a:endParaRPr kumimoji="0"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ru-RU" smtClean="0"/>
              <a:pPr/>
              <a:t>‹#›</a:t>
            </a:fld>
            <a:endParaRPr kumimoji="0"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50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8143932" cy="207728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latin typeface="Calibri" pitchFamily="34" charset="0"/>
                <a:cs typeface="Calibri" pitchFamily="34" charset="0"/>
              </a:rPr>
              <a:t>США у 1980 – </a:t>
            </a:r>
            <a:r>
              <a:rPr lang="uk-UA" sz="6000" dirty="0" smtClean="0">
                <a:latin typeface="Calibri" pitchFamily="34" charset="0"/>
                <a:cs typeface="Calibri" pitchFamily="34" charset="0"/>
              </a:rPr>
              <a:t>2011 </a:t>
            </a:r>
            <a:r>
              <a:rPr lang="uk-UA" sz="6000" dirty="0" smtClean="0">
                <a:latin typeface="Calibri" pitchFamily="34" charset="0"/>
                <a:cs typeface="Calibri" pitchFamily="34" charset="0"/>
              </a:rPr>
              <a:t>рр.</a:t>
            </a:r>
            <a:r>
              <a:rPr lang="ru-RU" sz="6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6000" dirty="0" smtClean="0">
                <a:latin typeface="Calibri" pitchFamily="34" charset="0"/>
                <a:cs typeface="Calibri" pitchFamily="34" charset="0"/>
              </a:rPr>
            </a:br>
            <a:endParaRPr lang="ru-RU" sz="6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57864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Зовнішня політика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“Превентивна самооборона”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національної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програми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протиракетної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оборони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Підтримка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пострадянських</a:t>
            </a: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теракту </a:t>
            </a:r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11.09.2001 р.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– активна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боротьба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міжнародним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екстремізмом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Операція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Незламна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воля”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терористів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Аль-Каїди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2001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Зміцнення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звязків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нетрадиційними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союзниками (</a:t>
            </a:r>
            <a:r>
              <a:rPr lang="ru-RU" sz="2400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Росія</a:t>
            </a:r>
            <a:r>
              <a:rPr lang="ru-RU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Індія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боротьбі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тероризмом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“Нова </a:t>
            </a: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стратегія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безпеки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США”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2002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>
              <a:defRPr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http://gblor.ru/media/images/persons/big/bush/f3af2b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7"/>
            <a:ext cx="3024190" cy="4007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Теракт 11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вересня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2001 р.</a:t>
            </a: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84296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2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Під час президентства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Дж. </a:t>
            </a:r>
            <a:r>
              <a:rPr lang="uk-UA" sz="24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Буша-молодшого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спіткала одна з найбільших трагедій в її історії.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11 вересня 2001 р.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терористи міжнародної організації </a:t>
            </a:r>
            <a:r>
              <a:rPr lang="uk-UA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“Аль-Каїда”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спрямували захоплені ними пасажирські літаки на відомі всьому світові будівлі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Нью-Йорка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Всесвітній торговельний центр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 та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Вашингтона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Пентагон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www.mukachevo.net/Content/img/news/p_61951_2_gallery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4357688" cy="279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http://upload.wikimedia.org/wikipedia/commons/f/fd/Pentagon_on_9.11_-_2.jpg"/>
          <p:cNvPicPr>
            <a:picLocks noChangeAspect="1" noChangeArrowheads="1"/>
          </p:cNvPicPr>
          <p:nvPr/>
        </p:nvPicPr>
        <p:blipFill>
          <a:blip r:embed="rId3" cstate="print"/>
          <a:srcRect b="15070"/>
          <a:stretch>
            <a:fillRect/>
          </a:stretch>
        </p:blipFill>
        <p:spPr bwMode="auto">
          <a:xfrm>
            <a:off x="4643438" y="3286124"/>
            <a:ext cx="4359553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429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2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Результати й наслідки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Загибель 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3044 осіб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Матеріальні збитки близько 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16 </a:t>
            </a:r>
            <a:r>
              <a:rPr lang="uk-UA" sz="2400" b="1" i="1" dirty="0" err="1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млрд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доларів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Психологічний шок.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Обвальне падіння вартості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цінних паперів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зниження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курсу долара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уповільнення темпів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розвитку виробництва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Запровадження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законодавства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щодо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боротьби з тероризмом та захисту жертв тероризму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6" descr="http://m.ruvr.ru/data/2013/09/11/1320112025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00438"/>
            <a:ext cx="4071935" cy="2643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upload.wikimedia.org/wikipedia/commons/d/d1/WTCgroundz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07196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tsn.ua/media/images2/original/Aug2007/8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715250" cy="557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5903893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Теракт 11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вересня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2001 р.</a:t>
            </a:r>
          </a:p>
          <a:p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Президентство Б.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Обами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2008 р.), демократ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http://upload.wikimedia.org/wikipedia/commons/thumb/8/8d/President_Barack_Obama.jpg/280px-President_Barack_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14356"/>
            <a:ext cx="2971821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785795"/>
            <a:ext cx="878687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Внутрішня </a:t>
            </a: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політика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реформа.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Реформа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охорони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здоров'я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Реформа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фінансової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defRPr/>
            </a:pPr>
            <a:endParaRPr lang="uk-UA" sz="2400" b="1" i="1" dirty="0" smtClean="0">
              <a:solidFill>
                <a:srgbClr val="26B0EE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Зовнішня політика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Зміни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політиці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боротьби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r>
              <a:rPr lang="ru-RU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тероризмом</a:t>
            </a:r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».</a:t>
            </a:r>
            <a:endParaRPr lang="uk-UA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відновлення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довіри до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та їх 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авторитету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мусульманському регіоні </a:t>
            </a:r>
            <a:endParaRPr lang="uk-UA" sz="2400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світі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загалом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реалізація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нового підходу до політики на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Близькому Сході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(у тому числі щодо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Іраку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Ірану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 з метою розв’язати затяжну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геополітичну кризу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в регіоні.</a:t>
            </a:r>
          </a:p>
          <a:p>
            <a:pPr>
              <a:defRPr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Українці в США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90011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Мешкає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близько 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1, 2 </a:t>
            </a:r>
            <a:r>
              <a:rPr lang="uk-UA" sz="2400" b="1" i="1" dirty="0" err="1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млн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українців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Компактне проживання – в штатах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Пенсільванія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Нью-Джерсі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Нью-Йорк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переважно в містах.</a:t>
            </a:r>
          </a:p>
          <a:p>
            <a:pPr indent="920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Наукові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установи: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Український інститут при Гарвардському університеті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Наукове товариство ім. Т. Г. Шевченка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Українська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академія мистецтв і наук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Українське історичне товариство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Інститути української мови і літератури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україністика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викладається в </a:t>
            </a:r>
            <a:r>
              <a:rPr lang="uk-UA" sz="2400" b="1" i="1" dirty="0" smtClean="0">
                <a:solidFill>
                  <a:srgbClr val="F55959"/>
                </a:solidFill>
                <a:latin typeface="Calibri" pitchFamily="34" charset="0"/>
                <a:cs typeface="Calibri" pitchFamily="34" charset="0"/>
              </a:rPr>
              <a:t>28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університетах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telegraf.com.ua/files/2012/11/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4121325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http://atn.ua/sites/default/files/styles/euro2012_news/public/21_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414340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2075"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Культурні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центри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Український інститут 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Америки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Український музей у Нью-Йорку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indent="92075"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Українська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преса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“Українські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вісті”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“Свобода”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“Америка”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тощо.</a:t>
            </a:r>
          </a:p>
          <a:p>
            <a:pPr lvl="0" indent="92075"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Політичні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організації: 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ОУН за кордоном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Організація державного відродження України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тощо.</a:t>
            </a:r>
            <a:endParaRPr lang="uk-UA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6" name="Picture 2" descr="http://www.slavicsac.com/wp-content/uploads/2014/01/uno-mai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5659372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90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Президентство Р.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Рейгана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(1980—1988),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республіканець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55007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uk-UA" sz="2400" dirty="0" smtClean="0">
                <a:latin typeface="Calibri" pitchFamily="34" charset="0"/>
                <a:cs typeface="Calibri" pitchFamily="34" charset="0"/>
              </a:rPr>
              <a:t>Різке загострення міжнародної напруженості, зростання консервативних тенденцій усередині країни вплинули на хід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виборчої кампанії </a:t>
            </a:r>
            <a:r>
              <a:rPr lang="uk-UA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1980 р.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 цих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президентських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виборах перемогу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одержав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лідер правого крила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Республіканської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партії</a:t>
            </a:r>
            <a:r>
              <a:rPr lang="uk-UA" sz="2400" i="1" dirty="0" smtClean="0">
                <a:solidFill>
                  <a:srgbClr val="F36E3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Рональд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Рейган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Його передвиборна платформа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ґрунтувалася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 ідеї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максимального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ослаблення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державного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регулювання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Picture 2" descr="http://vasi.net/uploads/podbor/w181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41" y="928670"/>
            <a:ext cx="3369424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857760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/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Соціально-економічна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програма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21495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нового президента, що одержала назву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рейганоміка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включала кілька основних компонентів.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Рейганоміка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державна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економічна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політика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американського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уряду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 Рейгана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1981—1988 </a:t>
            </a:r>
            <a:r>
              <a:rPr lang="ru-RU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22336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Основні</a:t>
            </a:r>
            <a:r>
              <a:rPr lang="ru-RU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 заходи</a:t>
            </a:r>
            <a:endParaRPr lang="ru-RU" sz="2400" i="1" dirty="0">
              <a:solidFill>
                <a:srgbClr val="26B0E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44" y="1428736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Підтримка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приватної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ініціативи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Відмова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жорстокої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регламентації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бізнесу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Скорочення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витрат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всіх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державних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відомств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винятком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Пентагону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військово-промислового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комплексу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Зменшення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федеральних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витрат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Зменшення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податків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Орієнтація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соціальної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політики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середній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клас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upload.wikimedia.org/wikipedia/commons/thumb/9/94/Ronald_Reagan_televised_address_from_the_Oval_Office,_outlining_plan_for_Tax_Reduction_Legislation_July_1981.jpg/250px-Ronald_Reagan_televised_address_from_the_Oval_Office,_outlining_plan_for_Tax_Reduction_Legislation_July_1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570282" cy="235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img.dni.ru/binaries/v2_articlepic/640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3571900" cy="2371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357166"/>
            <a:ext cx="341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Позитивні результати</a:t>
            </a:r>
            <a:endParaRPr lang="ru-RU" sz="2400" b="1" i="1" dirty="0">
              <a:solidFill>
                <a:srgbClr val="26B0E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340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Негативні результати</a:t>
            </a:r>
            <a:endParaRPr lang="ru-RU" sz="2400" b="1" i="1" dirty="0">
              <a:solidFill>
                <a:srgbClr val="26B0E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928670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Подолання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кризових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явищ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покращення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економічної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кон’юнктури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Збільшення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частки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наукомістких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галузей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економіки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Приток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іноземних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інвестицій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Розширення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сфери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послуг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Переозброєння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американської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армії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20" y="857232"/>
            <a:ext cx="40719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Закордонні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капіталовкладення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перевищили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американські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закордонні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активи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Посилення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конкуренції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товаровиробниками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Європи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i="1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Японії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Зростання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воєнних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latin typeface="Calibri" pitchFamily="34" charset="0"/>
                <a:cs typeface="Calibri" pitchFamily="34" charset="0"/>
              </a:rPr>
              <a:t>витрат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Зростання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державної</a:t>
            </a:r>
            <a:r>
              <a:rPr lang="ru-RU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заборгованості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latin typeface="Calibri" pitchFamily="34" charset="0"/>
                <a:cs typeface="Calibri" pitchFamily="34" charset="0"/>
              </a:rPr>
              <a:t>Посилення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соціального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розшарування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img12.nnm.me/b/d/3/2/5/8ab5ce94274a639fd563ae9de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429132"/>
            <a:ext cx="3429024" cy="2143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3288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Зовнішня </a:t>
            </a: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політика </a:t>
            </a:r>
            <a:r>
              <a:rPr lang="uk-UA" sz="2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Рональда</a:t>
            </a:r>
            <a:r>
              <a:rPr lang="uk-UA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Рейгана</a:t>
            </a:r>
            <a:endParaRPr lang="ru-RU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49" y="500042"/>
            <a:ext cx="892975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Виділяють два періоди: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До </a:t>
            </a: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1985 р.</a:t>
            </a:r>
            <a:r>
              <a:rPr lang="uk-UA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протистояння </a:t>
            </a:r>
            <a:r>
              <a:rPr lang="uk-UA" sz="2400" b="1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uk-UA" sz="24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uk-UA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імперії</a:t>
            </a:r>
            <a:r>
              <a:rPr 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зла</a:t>
            </a:r>
            <a:r>
              <a:rPr lang="uk-UA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uk-UA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відновлення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військової переваги </a:t>
            </a:r>
            <a:r>
              <a:rPr lang="uk-UA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США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 світі;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збройні акції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проти </a:t>
            </a:r>
            <a:r>
              <a:rPr lang="uk-UA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Гренади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Лівану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Лівії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розміщення в </a:t>
            </a:r>
            <a:r>
              <a:rPr lang="uk-UA" sz="24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Західній Європі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крилатих ракет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ракет середньої дальності;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початок роботи над програмою </a:t>
            </a:r>
            <a:r>
              <a:rPr lang="uk-UA" sz="2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СОІ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стратегічна оборонна ініціатива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): розміщення озброєнь у космосі.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 </a:t>
            </a: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1985 р.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нормалізація відносин з </a:t>
            </a:r>
            <a:r>
              <a:rPr lang="uk-UA" sz="2400" b="1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щорічні зустрічі з лідером </a:t>
            </a:r>
            <a:r>
              <a:rPr lang="uk-UA" sz="2400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М. Горбачовим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Договір про ліквідацію ракет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середньої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малої дальності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1987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Переговори зі скорочення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звичайних озброєнь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http://modus-agendi.org/files/modusagendi/imagecache/article_teaser_big/article/i10ns/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636"/>
            <a:ext cx="4214842" cy="169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Президентство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Дж. Буша-старшого (1988—1992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.),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канець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60722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Внутрішня політика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“Рейганоміка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без </a:t>
            </a:r>
            <a:r>
              <a:rPr lang="uk-UA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Рейгана”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1.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Продовження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економічного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курсу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Рейгана</a:t>
            </a:r>
            <a:r>
              <a:rPr lang="uk-UA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2. Замороження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державних видатків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для ліквідації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зовнішнього боргу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Зовнішня політика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“Стримування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залякування”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1. Зустріч з </a:t>
            </a:r>
            <a:r>
              <a:rPr lang="uk-UA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М. Горбачовим.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2.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Договір з </a:t>
            </a:r>
            <a:r>
              <a:rPr lang="uk-UA" sz="2400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СРСР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про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скорочення</a:t>
            </a:r>
            <a:endParaRPr lang="ru-RU" sz="2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upload.wikimedia.org/wikipedia/commons/c/cd/43_George_H.W._Bush_3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857232"/>
            <a:ext cx="3000377" cy="4000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507207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стратегічних наступальних озброєнь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СНО-1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1991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3. Операція в </a:t>
            </a:r>
            <a:r>
              <a:rPr lang="uk-UA" sz="24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Кувейті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“Буря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uk-UA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пустелі”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1991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).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Президентство Б.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Клінтона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(1992—2000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.), демократ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http://upload.wikimedia.org/wikipedia/commons/4/49/44_Bill_Clinton_3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071563"/>
            <a:ext cx="2827337" cy="377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785794"/>
            <a:ext cx="60722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Внутрішня політика</a:t>
            </a:r>
          </a:p>
          <a:p>
            <a:pPr marL="6350" indent="-6350">
              <a:defRPr/>
            </a:pP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Програма 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«Нова економічна філософія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Реформа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охорони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здоров’я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Скорочення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дефіциту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федерального бюджету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Зростання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податків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Скорочення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державного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апарату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Згортання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програми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Стратегічної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оборонної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ініціативи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СОІ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Скорочення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збройних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сил </a:t>
            </a:r>
            <a:r>
              <a:rPr lang="ru-RU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одночасним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підвищенням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мобільності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боєготовності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143512"/>
            <a:ext cx="8786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Полегшення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податкового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тиску</a:t>
            </a: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середній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клас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Щорічне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підвищення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інвестицій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федеральні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  <a:cs typeface="Calibri" pitchFamily="34" charset="0"/>
              </a:rPr>
              <a:t>програми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85728"/>
            <a:ext cx="56436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Зовнішня політика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Встановлення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«світового лідерства»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 зв’язку із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закінченням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«холодної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війни». </a:t>
            </a:r>
            <a:endParaRPr lang="uk-UA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Підтримка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конструктивних відносин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пострадянськими державами.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Сприяння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перетворенню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НАТО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політичну організацію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розширення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НАТО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Схід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Участь в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інтеграційних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процесах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американського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континенту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Миротворчі місії: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підписання </a:t>
            </a:r>
            <a:r>
              <a:rPr lang="uk-UA" sz="24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Дейтонських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угод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урегулювання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school.xvatit.com/images/thumb/d/de/1255665400.jpeg/300px-1255665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0042"/>
            <a:ext cx="3240291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4643446"/>
            <a:ext cx="9644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конфліктів у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Боснії та Герцеговині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Югославія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); посередництво</a:t>
            </a:r>
          </a:p>
          <a:p>
            <a:pPr marL="6350" indent="-6350"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 переговорах між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Ізраїлем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Палестинською автономією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Боротьба з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тероризмом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350" indent="-6350"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Покращення стосунків з </a:t>
            </a:r>
            <a:r>
              <a:rPr lang="uk-UA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Китаєм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Президентство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Дж.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Буша-молодшого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(2000—2008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рр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.),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республ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канець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57864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Внутрішня </a:t>
            </a:r>
            <a:r>
              <a:rPr lang="uk-UA" sz="2400" b="1" i="1" dirty="0" smtClean="0">
                <a:solidFill>
                  <a:srgbClr val="26B0EE"/>
                </a:solidFill>
                <a:latin typeface="Calibri" pitchFamily="34" charset="0"/>
                <a:cs typeface="Calibri" pitchFamily="34" charset="0"/>
              </a:rPr>
              <a:t>політика</a:t>
            </a:r>
          </a:p>
          <a:p>
            <a:pPr>
              <a:defRPr/>
            </a:pPr>
            <a:r>
              <a:rPr lang="uk-UA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“Співпереживаючий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консерватизм”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Захист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приватної власності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і розвиток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приватного сектору економіки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Скорочення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податків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Гарантії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системи соціального забезпечення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Значний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вплив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теракту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11 вересня </a:t>
            </a:r>
            <a:r>
              <a:rPr lang="uk-UA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2001 р.: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uk-UA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Закон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 боротьбу з </a:t>
            </a:r>
            <a:r>
              <a:rPr lang="uk-UA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тероризмом”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який ввів суворіші норми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імміграції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охорони кордонів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Дж. Буш-молодш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2"/>
            <a:ext cx="3054352" cy="3883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0720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Переозброєння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армії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збільшення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військових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витрат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Падіння темпів зростання </a:t>
            </a:r>
            <a:r>
              <a:rPr lang="uk-UA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економіки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США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, зростання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дефіциту держбюджету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defRPr/>
            </a:pP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F5B081-2DBA-4B90-A20B-966BBF1C26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GenericHistoryMonthPresentation</Template>
  <TotalTime>0</TotalTime>
  <Words>911</Words>
  <Application>Microsoft Office PowerPoint</Application>
  <PresentationFormat>Экран (4:3)</PresentationFormat>
  <Paragraphs>120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GenericHistoryMonthPresentation</vt:lpstr>
      <vt:lpstr>США у 1980 – 2011 рр.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2014-05-11T07:58:54Z</dcterms:created>
  <dcterms:modified xsi:type="dcterms:W3CDTF">2014-05-11T10:49:04Z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TC103524739990</vt:lpwstr>
  </property>
</Properties>
</file>