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7" r:id="rId11"/>
    <p:sldId id="265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9A53F24-F5E6-4C18-A3C3-5BA7899CCAF6}" type="datetimeFigureOut">
              <a:rPr lang="ru-RU" smtClean="0"/>
              <a:t>22.04.2013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73866FE-F8C4-413D-8C23-1A1E7510676B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Gimn-Turcii-304stikl226l-Mar351305(muzofon.com)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/>
              <a:t>Туреччина в міжвоєнний період</a:t>
            </a:r>
            <a:br>
              <a:rPr lang="uk-UA" sz="6000" dirty="0" smtClean="0"/>
            </a:br>
            <a:r>
              <a:rPr lang="uk-UA" sz="6000" dirty="0" smtClean="0"/>
              <a:t>(1918- 1938 </a:t>
            </a:r>
            <a:r>
              <a:rPr lang="uk-UA" sz="6000" dirty="0" err="1" smtClean="0"/>
              <a:t>р.р</a:t>
            </a:r>
            <a:r>
              <a:rPr lang="uk-UA" sz="6000" dirty="0" smtClean="0"/>
              <a:t>.)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032" y="5445224"/>
            <a:ext cx="8712968" cy="1176536"/>
          </a:xfrm>
        </p:spPr>
        <p:txBody>
          <a:bodyPr/>
          <a:lstStyle/>
          <a:p>
            <a:pPr algn="l"/>
            <a:r>
              <a:rPr lang="uk-UA" dirty="0" smtClean="0"/>
              <a:t>            ПРАПОР                                        ГЕРБ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 descr="Flag_of_Turkey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852936"/>
            <a:ext cx="3600400" cy="2520280"/>
          </a:xfrm>
          <a:prstGeom prst="rect">
            <a:avLst/>
          </a:prstGeom>
        </p:spPr>
      </p:pic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24128" y="2852936"/>
            <a:ext cx="2592288" cy="2592288"/>
          </a:xfrm>
          <a:prstGeom prst="rect">
            <a:avLst/>
          </a:prstGeom>
        </p:spPr>
      </p:pic>
      <p:pic>
        <p:nvPicPr>
          <p:cNvPr id="7" name="Gimn-Turcii-304stikl226l-Mar351305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716016" y="508518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97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Економіка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політичній</a:t>
            </a:r>
            <a:r>
              <a:rPr lang="ru-RU" dirty="0" smtClean="0"/>
              <a:t> </a:t>
            </a:r>
            <a:r>
              <a:rPr lang="ru-RU" dirty="0" err="1" smtClean="0"/>
              <a:t>карті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не стало </a:t>
            </a:r>
            <a:r>
              <a:rPr lang="ru-RU" dirty="0" err="1" smtClean="0"/>
              <a:t>Оттоманської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означало,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Туреччина</a:t>
            </a:r>
            <a:r>
              <a:rPr lang="ru-RU" dirty="0" smtClean="0"/>
              <a:t> </a:t>
            </a:r>
            <a:r>
              <a:rPr lang="ru-RU" dirty="0" err="1" smtClean="0"/>
              <a:t>втратила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80 %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колишньої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колоніальні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відійшли</a:t>
            </a:r>
            <a:r>
              <a:rPr lang="ru-RU" dirty="0" smtClean="0"/>
              <a:t> до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, </a:t>
            </a:r>
            <a:r>
              <a:rPr lang="ru-RU" dirty="0" err="1" smtClean="0"/>
              <a:t>Франції</a:t>
            </a:r>
            <a:r>
              <a:rPr lang="ru-RU" dirty="0" smtClean="0"/>
              <a:t>, </a:t>
            </a:r>
            <a:r>
              <a:rPr lang="ru-RU" dirty="0" err="1" smtClean="0"/>
              <a:t>Греції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. За </a:t>
            </a:r>
            <a:r>
              <a:rPr lang="ru-RU" dirty="0" err="1" smtClean="0"/>
              <a:t>Севрським</a:t>
            </a:r>
            <a:r>
              <a:rPr lang="ru-RU" dirty="0" smtClean="0"/>
              <a:t> договором </a:t>
            </a:r>
            <a:r>
              <a:rPr lang="ru-RU" dirty="0" err="1" smtClean="0"/>
              <a:t>Туреччина</a:t>
            </a:r>
            <a:r>
              <a:rPr lang="ru-RU" dirty="0" smtClean="0"/>
              <a:t> </a:t>
            </a:r>
            <a:r>
              <a:rPr lang="ru-RU" dirty="0" err="1" smtClean="0"/>
              <a:t>втрачала</a:t>
            </a:r>
            <a:r>
              <a:rPr lang="ru-RU" dirty="0" smtClean="0"/>
              <a:t> </a:t>
            </a:r>
            <a:r>
              <a:rPr lang="ru-RU" dirty="0" err="1" smtClean="0"/>
              <a:t>монопольні</a:t>
            </a:r>
            <a:r>
              <a:rPr lang="ru-RU" dirty="0" smtClean="0"/>
              <a:t> права на </a:t>
            </a:r>
            <a:r>
              <a:rPr lang="ru-RU" dirty="0" err="1" smtClean="0"/>
              <a:t>Чорноморські</a:t>
            </a:r>
            <a:r>
              <a:rPr lang="ru-RU" dirty="0" smtClean="0"/>
              <a:t> протоки, </a:t>
            </a:r>
            <a:r>
              <a:rPr lang="ru-RU" dirty="0" err="1" smtClean="0"/>
              <a:t>які</a:t>
            </a:r>
            <a:r>
              <a:rPr lang="ru-RU" dirty="0" smtClean="0"/>
              <a:t> ставали </a:t>
            </a:r>
            <a:r>
              <a:rPr lang="ru-RU" dirty="0" err="1" smtClean="0"/>
              <a:t>відкритими</a:t>
            </a:r>
            <a:r>
              <a:rPr lang="ru-RU" dirty="0" smtClean="0"/>
              <a:t> для проходу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кораблів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нечорноморських</a:t>
            </a:r>
            <a:r>
              <a:rPr lang="ru-RU" dirty="0" smtClean="0"/>
              <a:t> держав. Формально контроль над ними </a:t>
            </a:r>
            <a:r>
              <a:rPr lang="ru-RU" dirty="0" err="1" smtClean="0"/>
              <a:t>передавався</a:t>
            </a:r>
            <a:r>
              <a:rPr lang="ru-RU" dirty="0" smtClean="0"/>
              <a:t>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комісії</a:t>
            </a:r>
            <a:r>
              <a:rPr lang="ru-RU" dirty="0" smtClean="0"/>
              <a:t>, </a:t>
            </a:r>
            <a:r>
              <a:rPr lang="ru-RU" dirty="0" err="1" smtClean="0"/>
              <a:t>фактично</a:t>
            </a:r>
            <a:r>
              <a:rPr lang="ru-RU" dirty="0" smtClean="0"/>
              <a:t> ж переходив до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. Вони ж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контроль над </a:t>
            </a:r>
            <a:r>
              <a:rPr lang="ru-RU" dirty="0" err="1" smtClean="0"/>
              <a:t>економікою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фінансами</a:t>
            </a:r>
            <a:r>
              <a:rPr lang="ru-RU" dirty="0" smtClean="0"/>
              <a:t> </a:t>
            </a:r>
            <a:r>
              <a:rPr lang="ru-RU" dirty="0" err="1" smtClean="0"/>
              <a:t>Туреччини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Соціальний та культурний розвиток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err="1" smtClean="0"/>
              <a:t>Конституція</a:t>
            </a:r>
            <a:r>
              <a:rPr lang="ru-RU" dirty="0" smtClean="0"/>
              <a:t> 1924 р. </a:t>
            </a:r>
            <a:r>
              <a:rPr lang="ru-RU" dirty="0" err="1" smtClean="0"/>
              <a:t>ліквідувала</a:t>
            </a:r>
            <a:r>
              <a:rPr lang="ru-RU" dirty="0" smtClean="0"/>
              <a:t> </a:t>
            </a:r>
            <a:r>
              <a:rPr lang="ru-RU" dirty="0" err="1" smtClean="0"/>
              <a:t>халіфат</a:t>
            </a:r>
            <a:r>
              <a:rPr lang="ru-RU" dirty="0" smtClean="0"/>
              <a:t>. У 1928 р.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вилучено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про </a:t>
            </a:r>
            <a:r>
              <a:rPr lang="ru-RU" dirty="0" err="1" smtClean="0"/>
              <a:t>іслам</a:t>
            </a:r>
            <a:r>
              <a:rPr lang="ru-RU" dirty="0" smtClean="0"/>
              <a:t> як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релігію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Туреччина</a:t>
            </a:r>
            <a:r>
              <a:rPr lang="ru-RU" dirty="0" smtClean="0"/>
              <a:t> стала </a:t>
            </a:r>
            <a:r>
              <a:rPr lang="ru-RU" dirty="0" err="1" smtClean="0"/>
              <a:t>світською</a:t>
            </a:r>
            <a:r>
              <a:rPr lang="ru-RU" dirty="0" smtClean="0"/>
              <a:t> державою. </a:t>
            </a:r>
            <a:r>
              <a:rPr lang="ru-RU" dirty="0" err="1" smtClean="0"/>
              <a:t>Реформи</a:t>
            </a:r>
            <a:r>
              <a:rPr lang="ru-RU" dirty="0" smtClean="0"/>
              <a:t>, </a:t>
            </a:r>
            <a:r>
              <a:rPr lang="ru-RU" dirty="0" err="1" smtClean="0"/>
              <a:t>проведені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Мустафи</a:t>
            </a:r>
            <a:r>
              <a:rPr lang="ru-RU" dirty="0" smtClean="0"/>
              <a:t> </a:t>
            </a:r>
            <a:r>
              <a:rPr lang="ru-RU" dirty="0" err="1" smtClean="0"/>
              <a:t>Кемаля</a:t>
            </a:r>
            <a:r>
              <a:rPr lang="ru-RU" dirty="0" smtClean="0"/>
              <a:t> </a:t>
            </a:r>
            <a:r>
              <a:rPr lang="ru-RU" dirty="0" err="1" smtClean="0"/>
              <a:t>Ататюрка</a:t>
            </a:r>
            <a:r>
              <a:rPr lang="ru-RU" dirty="0" smtClean="0"/>
              <a:t> (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прізвище</a:t>
            </a:r>
            <a:r>
              <a:rPr lang="ru-RU" dirty="0" smtClean="0"/>
              <a:t> президент взяв </a:t>
            </a:r>
            <a:r>
              <a:rPr lang="ru-RU" dirty="0" err="1" smtClean="0"/>
              <a:t>собі</a:t>
            </a:r>
            <a:r>
              <a:rPr lang="ru-RU" dirty="0" smtClean="0"/>
              <a:t> у 1934 </a:t>
            </a:r>
            <a:r>
              <a:rPr lang="en-US" dirty="0" smtClean="0"/>
              <a:t>p.,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закону про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прізвищ</a:t>
            </a:r>
            <a:r>
              <a:rPr lang="ru-RU" dirty="0" smtClean="0"/>
              <a:t>), </a:t>
            </a:r>
            <a:r>
              <a:rPr lang="ru-RU" dirty="0" err="1" smtClean="0"/>
              <a:t>пожвавили</a:t>
            </a:r>
            <a:r>
              <a:rPr lang="ru-RU" dirty="0" smtClean="0"/>
              <a:t> </a:t>
            </a:r>
            <a:r>
              <a:rPr lang="ru-RU" dirty="0" err="1" smtClean="0"/>
              <a:t>економічне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громадське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створили </a:t>
            </a:r>
            <a:r>
              <a:rPr lang="ru-RU" dirty="0" err="1" smtClean="0"/>
              <a:t>передумови</a:t>
            </a:r>
            <a:r>
              <a:rPr lang="ru-RU" dirty="0" smtClean="0"/>
              <a:t> для </a:t>
            </a:r>
            <a:r>
              <a:rPr lang="ru-RU" dirty="0" err="1" smtClean="0"/>
              <a:t>швидшого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, духовного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нації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91186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800" dirty="0" err="1" smtClean="0"/>
              <a:t>Під</a:t>
            </a:r>
            <a:r>
              <a:rPr lang="ru-RU" sz="1800" dirty="0" smtClean="0"/>
              <a:t> </a:t>
            </a:r>
            <a:r>
              <a:rPr lang="ru-RU" sz="1800" dirty="0" smtClean="0"/>
              <a:t>час </a:t>
            </a:r>
            <a:r>
              <a:rPr lang="ru-RU" sz="1800" dirty="0" err="1" smtClean="0"/>
              <a:t>боротьби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іноземними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окупантами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духовний</a:t>
            </a:r>
            <a:r>
              <a:rPr lang="ru-RU" sz="1800" dirty="0" smtClean="0"/>
              <a:t> авторитет </a:t>
            </a:r>
            <a:r>
              <a:rPr lang="ru-RU" sz="1800" dirty="0" err="1" smtClean="0"/>
              <a:t>найвищого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мусульманського</a:t>
            </a:r>
            <a:r>
              <a:rPr lang="ru-RU" sz="1800" dirty="0" smtClean="0"/>
              <a:t> духовенства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підірвано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співпрацею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інтервентами</a:t>
            </a:r>
            <a:r>
              <a:rPr lang="ru-RU" sz="1800" dirty="0" smtClean="0"/>
              <a:t>, тому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спокійно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сприйняло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повідомлення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висилку</a:t>
            </a:r>
            <a:r>
              <a:rPr lang="ru-RU" sz="1800" dirty="0" smtClean="0"/>
              <a:t>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членів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родини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халіфа</a:t>
            </a:r>
            <a:r>
              <a:rPr lang="ru-RU" sz="1800" dirty="0" smtClean="0"/>
              <a:t> за кордон, </a:t>
            </a:r>
            <a:r>
              <a:rPr lang="ru-RU" sz="1800" dirty="0" err="1" smtClean="0"/>
              <a:t>конфіскацію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майна, </a:t>
            </a:r>
            <a:r>
              <a:rPr lang="ru-RU" sz="1800" dirty="0" err="1" smtClean="0"/>
              <a:t>ліквідацію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міністерства</a:t>
            </a:r>
            <a:r>
              <a:rPr lang="ru-RU" sz="1800" dirty="0" smtClean="0"/>
              <a:t> у справах </a:t>
            </a:r>
            <a:r>
              <a:rPr lang="ru-RU" sz="1800" dirty="0" err="1" smtClean="0"/>
              <a:t>шаріату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від'єднання</a:t>
            </a:r>
            <a:r>
              <a:rPr lang="ru-RU" sz="1800" dirty="0" smtClean="0"/>
              <a:t> церкви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школи</a:t>
            </a:r>
            <a:r>
              <a:rPr lang="ru-RU" sz="1800" dirty="0" smtClean="0"/>
              <a:t>.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 ж </a:t>
            </a:r>
            <a:r>
              <a:rPr lang="ru-RU" sz="1800" dirty="0" err="1" smtClean="0"/>
              <a:t>відбулася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адміністративна</a:t>
            </a:r>
            <a:r>
              <a:rPr lang="ru-RU" sz="1800" dirty="0" smtClean="0"/>
              <a:t> реформа. 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виданих</a:t>
            </a:r>
            <a:r>
              <a:rPr lang="ru-RU" sz="1800" dirty="0" smtClean="0"/>
              <a:t> у 1923-1924 роках </a:t>
            </a:r>
            <a:r>
              <a:rPr lang="ru-RU" sz="1800" dirty="0" err="1" smtClean="0"/>
              <a:t>законів</a:t>
            </a:r>
            <a:r>
              <a:rPr lang="ru-RU" sz="1800" dirty="0" smtClean="0"/>
              <a:t> ВНЗТ 20 </a:t>
            </a:r>
            <a:r>
              <a:rPr lang="ru-RU" sz="1800" dirty="0" err="1" smtClean="0"/>
              <a:t>квітня</a:t>
            </a:r>
            <a:r>
              <a:rPr lang="ru-RU" sz="1800" dirty="0" smtClean="0"/>
              <a:t> 1924 р. </a:t>
            </a:r>
            <a:r>
              <a:rPr lang="ru-RU" sz="1800" dirty="0" err="1" smtClean="0"/>
              <a:t>прийняло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конституцію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Турецької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республіки</a:t>
            </a:r>
            <a:r>
              <a:rPr lang="ru-RU" sz="1800" dirty="0" smtClean="0"/>
              <a:t>. </a:t>
            </a:r>
            <a:r>
              <a:rPr lang="ru-RU" sz="1800" dirty="0" err="1" smtClean="0"/>
              <a:t>Основний</a:t>
            </a:r>
            <a:r>
              <a:rPr lang="ru-RU" sz="1800" dirty="0" smtClean="0"/>
              <a:t> закон </a:t>
            </a:r>
            <a:r>
              <a:rPr lang="ru-RU" sz="1800" dirty="0" err="1" smtClean="0"/>
              <a:t>запроваджував</a:t>
            </a:r>
            <a:r>
              <a:rPr lang="ru-RU" sz="1800" dirty="0" smtClean="0"/>
              <a:t> низку </a:t>
            </a:r>
            <a:r>
              <a:rPr lang="ru-RU" sz="1800" dirty="0" err="1" smtClean="0"/>
              <a:t>особистих</a:t>
            </a:r>
            <a:r>
              <a:rPr lang="ru-RU" sz="1800" dirty="0" smtClean="0"/>
              <a:t> свобод, </a:t>
            </a:r>
            <a:r>
              <a:rPr lang="ru-RU" sz="1800" dirty="0" err="1" smtClean="0"/>
              <a:t>встановлював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чітку</a:t>
            </a:r>
            <a:r>
              <a:rPr lang="ru-RU" sz="1800" dirty="0" smtClean="0"/>
              <a:t> структуру </a:t>
            </a:r>
            <a:r>
              <a:rPr lang="ru-RU" sz="1800" dirty="0" err="1" smtClean="0"/>
              <a:t>президентсько-парламентської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форми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правління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зберігав</a:t>
            </a:r>
            <a:r>
              <a:rPr lang="ru-RU" sz="1800" dirty="0" smtClean="0"/>
              <a:t> за </a:t>
            </a:r>
            <a:r>
              <a:rPr lang="ru-RU" sz="1800" dirty="0" err="1" smtClean="0"/>
              <a:t>ісламом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привілей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державної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релігії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Але </a:t>
            </a:r>
            <a:r>
              <a:rPr lang="ru-RU" sz="1800" dirty="0" err="1" smtClean="0"/>
              <a:t>висунуті</a:t>
            </a:r>
            <a:r>
              <a:rPr lang="ru-RU" sz="1800" dirty="0" smtClean="0"/>
              <a:t> уряду </a:t>
            </a:r>
            <a:r>
              <a:rPr lang="ru-RU" sz="1800" dirty="0" err="1" smtClean="0"/>
              <a:t>опозицією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звинувачення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розпалюванні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релігійного</a:t>
            </a:r>
            <a:r>
              <a:rPr lang="ru-RU" sz="1800" dirty="0" smtClean="0"/>
              <a:t> фанатизму дозволили </a:t>
            </a:r>
            <a:r>
              <a:rPr lang="ru-RU" sz="1800" dirty="0" err="1" smtClean="0"/>
              <a:t>кемалістам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продовжити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наступ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позиції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турецькому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суспільстві</a:t>
            </a:r>
            <a:r>
              <a:rPr lang="ru-RU" sz="1800" dirty="0" smtClean="0"/>
              <a:t>. У 1925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уряд наказав </a:t>
            </a:r>
            <a:r>
              <a:rPr lang="ru-RU" sz="1800" dirty="0" err="1" smtClean="0"/>
              <a:t>закрити</a:t>
            </a:r>
            <a:r>
              <a:rPr lang="ru-RU" sz="1800" dirty="0" smtClean="0"/>
              <a:t> </a:t>
            </a:r>
            <a:r>
              <a:rPr lang="ru-RU" sz="1800" dirty="0" err="1" smtClean="0"/>
              <a:t>текке</a:t>
            </a:r>
            <a:r>
              <a:rPr lang="ru-RU" sz="1800" dirty="0" smtClean="0"/>
              <a:t> (</a:t>
            </a:r>
            <a:r>
              <a:rPr lang="ru-RU" sz="1800" dirty="0" err="1" smtClean="0"/>
              <a:t>монастирі</a:t>
            </a:r>
            <a:r>
              <a:rPr lang="ru-RU" sz="1800" dirty="0" smtClean="0"/>
              <a:t> </a:t>
            </a:r>
            <a:r>
              <a:rPr lang="ru-RU" sz="1800" dirty="0" err="1" smtClean="0"/>
              <a:t>дервішів</a:t>
            </a:r>
            <a:r>
              <a:rPr lang="ru-RU" sz="1800" dirty="0" smtClean="0"/>
              <a:t>), </a:t>
            </a:r>
            <a:r>
              <a:rPr lang="ru-RU" sz="1800" dirty="0" err="1" smtClean="0"/>
              <a:t>татюрбе</a:t>
            </a:r>
            <a:r>
              <a:rPr lang="ru-RU" sz="1800" dirty="0" smtClean="0"/>
              <a:t> (</a:t>
            </a:r>
            <a:r>
              <a:rPr lang="ru-RU" sz="1800" dirty="0" err="1" smtClean="0"/>
              <a:t>усипальниці</a:t>
            </a:r>
            <a:r>
              <a:rPr lang="ru-RU" sz="1800" dirty="0" smtClean="0"/>
              <a:t>), </a:t>
            </a:r>
            <a:r>
              <a:rPr lang="ru-RU" sz="1800" dirty="0" err="1" smtClean="0"/>
              <a:t>що</a:t>
            </a:r>
            <a:r>
              <a:rPr lang="ru-RU" sz="1800" dirty="0" smtClean="0"/>
              <a:t> часто ставали центрами </a:t>
            </a:r>
            <a:r>
              <a:rPr lang="ru-RU" sz="1800" dirty="0" err="1" smtClean="0"/>
              <a:t>релігійної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пропаганди</a:t>
            </a:r>
            <a:r>
              <a:rPr lang="ru-RU" sz="1800" dirty="0" smtClean="0"/>
              <a:t>. </a:t>
            </a:r>
            <a:r>
              <a:rPr lang="ru-RU" sz="1800" dirty="0" err="1" smtClean="0"/>
              <a:t>Тоді</a:t>
            </a:r>
            <a:r>
              <a:rPr lang="ru-RU" sz="1800" dirty="0" smtClean="0"/>
              <a:t> ж заборонено </a:t>
            </a:r>
            <a:r>
              <a:rPr lang="ru-RU" sz="1800" dirty="0" err="1" smtClean="0"/>
              <a:t>носити</a:t>
            </a:r>
            <a:r>
              <a:rPr lang="ru-RU" sz="1800" dirty="0" smtClean="0"/>
              <a:t> фески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традиційний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турецький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</a:t>
            </a:r>
            <a:r>
              <a:rPr lang="ru-RU" sz="1800" dirty="0" smtClean="0"/>
              <a:t>. Уряд в </a:t>
            </a:r>
            <a:r>
              <a:rPr lang="ru-RU" sz="1800" dirty="0" err="1" smtClean="0"/>
              <a:t>наказовому</a:t>
            </a:r>
            <a:r>
              <a:rPr lang="ru-RU" sz="1800" dirty="0" smtClean="0"/>
              <a:t> порядку </a:t>
            </a:r>
            <a:r>
              <a:rPr lang="ru-RU" sz="1800" dirty="0" err="1" smtClean="0"/>
              <a:t>змусив</a:t>
            </a:r>
            <a:r>
              <a:rPr lang="ru-RU" sz="1800" dirty="0" smtClean="0"/>
              <a:t> </a:t>
            </a:r>
            <a:r>
              <a:rPr lang="ru-RU" sz="1800" dirty="0" err="1" smtClean="0"/>
              <a:t>населення</a:t>
            </a:r>
            <a:r>
              <a:rPr lang="ru-RU" sz="1800" dirty="0" smtClean="0"/>
              <a:t> перейти на </a:t>
            </a:r>
            <a:r>
              <a:rPr lang="ru-RU" sz="1800" dirty="0" err="1" smtClean="0"/>
              <a:t>європейський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</a:t>
            </a:r>
            <a:r>
              <a:rPr lang="ru-RU" sz="1800" dirty="0" smtClean="0"/>
              <a:t>. У </a:t>
            </a:r>
            <a:r>
              <a:rPr lang="ru-RU" sz="1800" dirty="0" err="1" smtClean="0"/>
              <a:t>наступному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уведенням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smtClean="0"/>
              <a:t> </a:t>
            </a:r>
            <a:r>
              <a:rPr lang="ru-RU" sz="1800" dirty="0" err="1" smtClean="0"/>
              <a:t>дію</a:t>
            </a:r>
            <a:r>
              <a:rPr lang="ru-RU" sz="1800" dirty="0" smtClean="0"/>
              <a:t> </a:t>
            </a:r>
            <a:r>
              <a:rPr lang="ru-RU" sz="1800" dirty="0" err="1" smtClean="0"/>
              <a:t>цивільного</a:t>
            </a:r>
            <a:r>
              <a:rPr lang="ru-RU" sz="1800" dirty="0" smtClean="0"/>
              <a:t> кодексу, </a:t>
            </a:r>
            <a:r>
              <a:rPr lang="ru-RU" sz="1800" dirty="0" err="1" smtClean="0"/>
              <a:t>скасовано</a:t>
            </a:r>
            <a:r>
              <a:rPr lang="ru-RU" sz="1800" dirty="0" smtClean="0"/>
              <a:t> </a:t>
            </a:r>
            <a:r>
              <a:rPr lang="ru-RU" sz="1800" dirty="0" err="1" smtClean="0"/>
              <a:t>шаріатські</a:t>
            </a:r>
            <a:r>
              <a:rPr lang="ru-RU" sz="1800" dirty="0" smtClean="0"/>
              <a:t> суди, </a:t>
            </a:r>
            <a:r>
              <a:rPr lang="ru-RU" sz="1800" dirty="0" err="1" smtClean="0"/>
              <a:t>запроваджено</a:t>
            </a:r>
            <a:r>
              <a:rPr lang="ru-RU" sz="1800" dirty="0" smtClean="0"/>
              <a:t> </a:t>
            </a:r>
            <a:r>
              <a:rPr lang="ru-RU" sz="1800" dirty="0" err="1" smtClean="0"/>
              <a:t>цивільне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діловедення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цивільний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шлюб</a:t>
            </a:r>
            <a:r>
              <a:rPr lang="ru-RU" sz="1800" dirty="0" smtClean="0"/>
              <a:t> </a:t>
            </a:r>
            <a:r>
              <a:rPr lang="ru-RU" sz="1800" dirty="0" err="1" smtClean="0"/>
              <a:t>тошо</a:t>
            </a:r>
            <a:r>
              <a:rPr lang="ru-RU" sz="1800" dirty="0" smtClean="0"/>
              <a:t>. У 1928 р.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конституції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виключено</a:t>
            </a:r>
            <a:r>
              <a:rPr lang="ru-RU" sz="1800" dirty="0" smtClean="0"/>
              <a:t> пункт про </a:t>
            </a:r>
            <a:r>
              <a:rPr lang="ru-RU" sz="1800" dirty="0" err="1" smtClean="0"/>
              <a:t>іслам</a:t>
            </a:r>
            <a:r>
              <a:rPr lang="ru-RU" sz="1800" dirty="0" smtClean="0"/>
              <a:t> як </a:t>
            </a:r>
            <a:r>
              <a:rPr lang="ru-RU" sz="1800" dirty="0" err="1" smtClean="0"/>
              <a:t>державну</a:t>
            </a:r>
            <a:r>
              <a:rPr lang="ru-RU" sz="1800" dirty="0" smtClean="0"/>
              <a:t> </a:t>
            </a:r>
            <a:r>
              <a:rPr lang="ru-RU" sz="1800" dirty="0" err="1" smtClean="0"/>
              <a:t>редігїю</a:t>
            </a:r>
            <a:r>
              <a:rPr lang="ru-RU" sz="1800" dirty="0" smtClean="0"/>
              <a:t>. З метою </a:t>
            </a:r>
            <a:r>
              <a:rPr lang="ru-RU" sz="1800" dirty="0" err="1" smtClean="0"/>
              <a:t>полегшення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навчання</a:t>
            </a:r>
            <a:r>
              <a:rPr lang="ru-RU" sz="1800" dirty="0" smtClean="0"/>
              <a:t> письму та </a:t>
            </a:r>
            <a:r>
              <a:rPr lang="ru-RU" sz="1800" dirty="0" err="1" smtClean="0"/>
              <a:t>послаблення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позицій</a:t>
            </a:r>
            <a:r>
              <a:rPr lang="ru-RU" sz="1800" dirty="0" smtClean="0"/>
              <a:t> духовенства у 1929 р. </a:t>
            </a:r>
            <a:r>
              <a:rPr lang="ru-RU" sz="1800" dirty="0" err="1" smtClean="0"/>
              <a:t>замість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арабської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абетки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запроваджено</a:t>
            </a:r>
            <a:r>
              <a:rPr lang="ru-RU" sz="1800" dirty="0" smtClean="0"/>
              <a:t> </a:t>
            </a:r>
            <a:r>
              <a:rPr lang="ru-RU" sz="1800" dirty="0" err="1" smtClean="0"/>
              <a:t>латинську</a:t>
            </a:r>
            <a:r>
              <a:rPr lang="ru-RU" sz="1800" dirty="0" smtClean="0"/>
              <a:t>. У 1930 р. </a:t>
            </a:r>
            <a:r>
              <a:rPr lang="ru-RU" sz="1800" dirty="0" err="1" smtClean="0"/>
              <a:t>жінки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отримали</a:t>
            </a:r>
            <a:r>
              <a:rPr lang="ru-RU" sz="1800" dirty="0" smtClean="0"/>
              <a:t> право </a:t>
            </a:r>
            <a:r>
              <a:rPr lang="ru-RU" sz="1800" dirty="0" err="1" smtClean="0"/>
              <a:t>брати</a:t>
            </a:r>
            <a:r>
              <a:rPr lang="ru-RU" sz="1800" dirty="0" smtClean="0"/>
              <a:t> участь у </a:t>
            </a:r>
            <a:r>
              <a:rPr lang="ru-RU" sz="1800" dirty="0" err="1" smtClean="0"/>
              <a:t>виборах</a:t>
            </a:r>
            <a:r>
              <a:rPr lang="ru-RU" sz="1800" dirty="0" smtClean="0"/>
              <a:t> до </a:t>
            </a:r>
            <a:r>
              <a:rPr lang="ru-RU" sz="1800" dirty="0" err="1" smtClean="0"/>
              <a:t>місцевих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органів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влади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9600" dirty="0" smtClean="0"/>
              <a:t>Дякую за увагу</a:t>
            </a:r>
            <a:endParaRPr lang="ru-RU" sz="9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Загальна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err="1" smtClean="0"/>
              <a:t>Туре́ччина</a:t>
            </a:r>
            <a:r>
              <a:rPr lang="ru-RU" dirty="0" smtClean="0"/>
              <a:t> (</a:t>
            </a:r>
            <a:r>
              <a:rPr lang="ru-RU" dirty="0" smtClean="0"/>
              <a:t>тур.</a:t>
            </a:r>
            <a:r>
              <a:rPr lang="ru-RU" dirty="0" smtClean="0"/>
              <a:t> </a:t>
            </a:r>
            <a:r>
              <a:rPr lang="ru-RU" i="1" dirty="0" err="1" smtClean="0"/>
              <a:t>Türkiye</a:t>
            </a:r>
            <a:r>
              <a:rPr lang="ru-RU" dirty="0" smtClean="0"/>
              <a:t>), </a:t>
            </a:r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 </a:t>
            </a:r>
            <a:r>
              <a:rPr lang="ru-RU" b="1" dirty="0" err="1" smtClean="0"/>
              <a:t>Турецька</a:t>
            </a:r>
            <a:r>
              <a:rPr lang="ru-RU" b="1" dirty="0" smtClean="0"/>
              <a:t> </a:t>
            </a:r>
            <a:r>
              <a:rPr lang="ru-RU" b="1" dirty="0" err="1" smtClean="0"/>
              <a:t>Республіка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581128"/>
            <a:ext cx="3168352" cy="192521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5536" y="2564904"/>
            <a:ext cx="83529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 </a:t>
            </a:r>
            <a:r>
              <a:rPr lang="ru-RU" sz="3200" dirty="0" err="1"/>
              <a:t>Сучасна</a:t>
            </a:r>
            <a:r>
              <a:rPr lang="ru-RU" sz="3200" dirty="0"/>
              <a:t> </a:t>
            </a:r>
            <a:r>
              <a:rPr lang="ru-RU" sz="3200" dirty="0" err="1"/>
              <a:t>Туреччина</a:t>
            </a:r>
            <a:r>
              <a:rPr lang="ru-RU" sz="3200" dirty="0"/>
              <a:t>, </a:t>
            </a:r>
            <a:r>
              <a:rPr lang="ru-RU" sz="3200" dirty="0" err="1"/>
              <a:t>чиїм</a:t>
            </a:r>
            <a:r>
              <a:rPr lang="ru-RU" sz="3200" dirty="0"/>
              <a:t> </a:t>
            </a:r>
            <a:r>
              <a:rPr lang="ru-RU" sz="3200" dirty="0" err="1"/>
              <a:t>попередником</a:t>
            </a:r>
            <a:r>
              <a:rPr lang="ru-RU" sz="3200" dirty="0"/>
              <a:t> </a:t>
            </a:r>
            <a:r>
              <a:rPr lang="ru-RU" sz="3200" dirty="0" err="1"/>
              <a:t>була</a:t>
            </a:r>
            <a:r>
              <a:rPr lang="ru-RU" sz="3200" dirty="0"/>
              <a:t> 600-літня </a:t>
            </a:r>
            <a:r>
              <a:rPr lang="ru-RU" sz="3200" dirty="0" err="1"/>
              <a:t>Османська</a:t>
            </a:r>
            <a:r>
              <a:rPr lang="ru-RU" sz="3200" dirty="0"/>
              <a:t> </a:t>
            </a:r>
            <a:r>
              <a:rPr lang="ru-RU" sz="3200" dirty="0" err="1"/>
              <a:t>імперія</a:t>
            </a:r>
            <a:r>
              <a:rPr lang="ru-RU" sz="3200" dirty="0"/>
              <a:t>, </a:t>
            </a:r>
            <a:r>
              <a:rPr lang="ru-RU" sz="3200" dirty="0" err="1"/>
              <a:t>з'явилася</a:t>
            </a:r>
            <a:r>
              <a:rPr lang="ru-RU" sz="3200" dirty="0"/>
              <a:t> на </a:t>
            </a:r>
            <a:r>
              <a:rPr lang="ru-RU" sz="3200" dirty="0" err="1"/>
              <a:t>політичній</a:t>
            </a:r>
            <a:r>
              <a:rPr lang="ru-RU" sz="3200" dirty="0"/>
              <a:t> </a:t>
            </a:r>
            <a:r>
              <a:rPr lang="ru-RU" sz="3200" dirty="0" err="1"/>
              <a:t>карті</a:t>
            </a:r>
            <a:r>
              <a:rPr lang="ru-RU" sz="3200" dirty="0"/>
              <a:t> </a:t>
            </a:r>
            <a:r>
              <a:rPr lang="ru-RU" sz="3200" dirty="0" err="1"/>
              <a:t>світу</a:t>
            </a:r>
            <a:r>
              <a:rPr lang="ru-RU" sz="3200" dirty="0"/>
              <a:t> </a:t>
            </a:r>
            <a:r>
              <a:rPr lang="ru-RU" sz="3200" dirty="0" err="1"/>
              <a:t>після</a:t>
            </a:r>
            <a:r>
              <a:rPr lang="ru-RU" sz="3200" dirty="0"/>
              <a:t> </a:t>
            </a:r>
            <a:r>
              <a:rPr lang="ru-RU" sz="3200" dirty="0" err="1"/>
              <a:t>Першої</a:t>
            </a:r>
            <a:r>
              <a:rPr lang="ru-RU" sz="3200" dirty="0"/>
              <a:t> </a:t>
            </a:r>
            <a:r>
              <a:rPr lang="ru-RU" sz="3200" dirty="0" err="1"/>
              <a:t>світової</a:t>
            </a:r>
            <a:r>
              <a:rPr lang="ru-RU" sz="3200" dirty="0"/>
              <a:t> </a:t>
            </a:r>
            <a:r>
              <a:rPr lang="ru-RU" sz="3200" dirty="0" err="1"/>
              <a:t>війни</a:t>
            </a:r>
            <a:r>
              <a:rPr lang="ru-RU" sz="3200" dirty="0"/>
              <a:t>.</a:t>
            </a:r>
          </a:p>
        </p:txBody>
      </p:sp>
      <p:pic>
        <p:nvPicPr>
          <p:cNvPr id="6" name="Рисунок 5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581128"/>
            <a:ext cx="3160014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Столиця</a:t>
            </a:r>
            <a:r>
              <a:rPr lang="ru-RU" sz="4000" dirty="0" smtClean="0"/>
              <a:t> – </a:t>
            </a:r>
            <a:r>
              <a:rPr lang="ru-RU" sz="4000" u="sng" dirty="0" smtClean="0"/>
              <a:t>Анкара</a:t>
            </a:r>
            <a:endParaRPr lang="ru-RU" sz="4000" dirty="0" smtClean="0"/>
          </a:p>
          <a:p>
            <a:r>
              <a:rPr lang="ru-RU" sz="4000" dirty="0" err="1" smtClean="0"/>
              <a:t>Площа</a:t>
            </a:r>
            <a:r>
              <a:rPr lang="ru-RU" sz="4000" dirty="0" smtClean="0"/>
              <a:t> - Загалом783 562 </a:t>
            </a:r>
            <a:r>
              <a:rPr lang="ru-RU" sz="4000" dirty="0" smtClean="0"/>
              <a:t>км²</a:t>
            </a:r>
          </a:p>
          <a:p>
            <a:r>
              <a:rPr lang="ru-RU" sz="4000" dirty="0" err="1" smtClean="0"/>
              <a:t>Населення</a:t>
            </a:r>
            <a:r>
              <a:rPr lang="ru-RU" sz="4000" dirty="0" smtClean="0"/>
              <a:t> - </a:t>
            </a:r>
            <a:r>
              <a:rPr lang="ru-RU" sz="4000" dirty="0" smtClean="0"/>
              <a:t>70 </a:t>
            </a:r>
            <a:r>
              <a:rPr lang="ru-RU" sz="4000" dirty="0" smtClean="0"/>
              <a:t>586 256 </a:t>
            </a:r>
            <a:r>
              <a:rPr lang="ru-RU" sz="4000" dirty="0" err="1" smtClean="0"/>
              <a:t>чол</a:t>
            </a:r>
            <a:r>
              <a:rPr lang="ru-RU" sz="4000" dirty="0" smtClean="0"/>
              <a:t>.</a:t>
            </a:r>
          </a:p>
          <a:p>
            <a:r>
              <a:rPr lang="ru-RU" sz="4000" dirty="0" err="1" smtClean="0"/>
              <a:t>Формування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держави</a:t>
            </a:r>
            <a:r>
              <a:rPr lang="ru-RU" sz="4000" dirty="0" smtClean="0"/>
              <a:t>  -</a:t>
            </a:r>
            <a:r>
              <a:rPr lang="ru-RU" sz="4000" dirty="0" err="1" smtClean="0"/>
              <a:t>з</a:t>
            </a:r>
            <a:r>
              <a:rPr lang="ru-RU" sz="4000" dirty="0" smtClean="0"/>
              <a:t> </a:t>
            </a:r>
            <a:r>
              <a:rPr lang="ru-RU" sz="4000" dirty="0" err="1" smtClean="0"/>
              <a:t>Османської</a:t>
            </a:r>
            <a:r>
              <a:rPr lang="ru-RU" sz="4000" dirty="0" smtClean="0"/>
              <a:t> </a:t>
            </a:r>
            <a:r>
              <a:rPr lang="ru-RU" sz="4000" dirty="0" err="1" smtClean="0"/>
              <a:t>Імперії</a:t>
            </a:r>
            <a:r>
              <a:rPr lang="ru-RU" sz="4000" dirty="0" smtClean="0"/>
              <a:t> 29 </a:t>
            </a:r>
            <a:r>
              <a:rPr lang="ru-RU" sz="4000" dirty="0" err="1" smtClean="0"/>
              <a:t>жовтня</a:t>
            </a:r>
            <a:r>
              <a:rPr lang="ru-RU" sz="4000" dirty="0" smtClean="0"/>
              <a:t> 1923 </a:t>
            </a:r>
            <a:r>
              <a:rPr lang="ru-RU" sz="4000" dirty="0" smtClean="0"/>
              <a:t>року</a:t>
            </a:r>
          </a:p>
          <a:p>
            <a:r>
              <a:rPr lang="ru-RU" sz="4000" dirty="0" smtClean="0"/>
              <a:t>Валюта – «Нова</a:t>
            </a:r>
            <a:r>
              <a:rPr lang="ru-RU" sz="4000" dirty="0" smtClean="0"/>
              <a:t> </a:t>
            </a:r>
            <a:r>
              <a:rPr lang="ru-RU" sz="4000" u="sng" dirty="0" err="1" smtClean="0"/>
              <a:t>Турецька</a:t>
            </a:r>
            <a:r>
              <a:rPr lang="ru-RU" sz="4000" u="sng" dirty="0" smtClean="0"/>
              <a:t> </a:t>
            </a:r>
            <a:r>
              <a:rPr lang="ru-RU" sz="4000" u="sng" dirty="0" err="1" smtClean="0"/>
              <a:t>Ліра</a:t>
            </a:r>
            <a:r>
              <a:rPr lang="ru-RU" sz="4000" u="sng" dirty="0" smtClean="0"/>
              <a:t>»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620688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dirty="0" smtClean="0"/>
              <a:t>Загальна характеристика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Розпад Османської Імперії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err="1" smtClean="0"/>
              <a:t>Османська</a:t>
            </a:r>
            <a:r>
              <a:rPr lang="ru-RU" dirty="0" smtClean="0"/>
              <a:t> </a:t>
            </a:r>
            <a:r>
              <a:rPr lang="ru-RU" dirty="0" err="1" smtClean="0"/>
              <a:t>імперія</a:t>
            </a:r>
            <a:r>
              <a:rPr lang="ru-RU" dirty="0" smtClean="0"/>
              <a:t>, </a:t>
            </a:r>
            <a:r>
              <a:rPr lang="ru-RU" dirty="0" err="1" smtClean="0"/>
              <a:t>спробувавши</a:t>
            </a:r>
            <a:r>
              <a:rPr lang="ru-RU" dirty="0" smtClean="0"/>
              <a:t> </a:t>
            </a:r>
            <a:r>
              <a:rPr lang="ru-RU" dirty="0" err="1" smtClean="0"/>
              <a:t>завоювати</a:t>
            </a:r>
            <a:r>
              <a:rPr lang="ru-RU" dirty="0" smtClean="0"/>
              <a:t> Кавказ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зазнала</a:t>
            </a:r>
            <a:r>
              <a:rPr lang="ru-RU" dirty="0" smtClean="0"/>
              <a:t> </a:t>
            </a:r>
            <a:r>
              <a:rPr lang="ru-RU" dirty="0" err="1" smtClean="0"/>
              <a:t>невдачі</a:t>
            </a:r>
            <a:r>
              <a:rPr lang="ru-RU" dirty="0" smtClean="0"/>
              <a:t>. </a:t>
            </a:r>
            <a:r>
              <a:rPr lang="ru-RU" dirty="0" err="1" smtClean="0"/>
              <a:t>Виявилася</a:t>
            </a:r>
            <a:r>
              <a:rPr lang="ru-RU" dirty="0" smtClean="0"/>
              <a:t> </a:t>
            </a:r>
            <a:r>
              <a:rPr lang="ru-RU" dirty="0" err="1" smtClean="0"/>
              <a:t>неспроможною</a:t>
            </a:r>
            <a:r>
              <a:rPr lang="ru-RU" dirty="0" smtClean="0"/>
              <a:t> вона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 </a:t>
            </a:r>
            <a:r>
              <a:rPr lang="ru-RU" dirty="0" err="1" smtClean="0"/>
              <a:t>наступ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в </a:t>
            </a:r>
            <a:r>
              <a:rPr lang="ru-RU" dirty="0" err="1" smtClean="0"/>
              <a:t>Месопотамії</a:t>
            </a:r>
            <a:r>
              <a:rPr lang="ru-RU" dirty="0" smtClean="0"/>
              <a:t>, </a:t>
            </a:r>
            <a:r>
              <a:rPr lang="ru-RU" dirty="0" err="1" smtClean="0"/>
              <a:t>Палестині</a:t>
            </a:r>
            <a:r>
              <a:rPr lang="ru-RU" dirty="0" smtClean="0"/>
              <a:t> та </a:t>
            </a:r>
            <a:r>
              <a:rPr lang="ru-RU" dirty="0" err="1" smtClean="0"/>
              <a:t>Сирії</a:t>
            </a:r>
            <a:r>
              <a:rPr lang="ru-RU" dirty="0" smtClean="0"/>
              <a:t>. Тому 30 </a:t>
            </a:r>
            <a:r>
              <a:rPr lang="ru-RU" dirty="0" err="1" smtClean="0"/>
              <a:t>жовтня</a:t>
            </a:r>
            <a:r>
              <a:rPr lang="ru-RU" dirty="0" smtClean="0"/>
              <a:t> 1918 р. </a:t>
            </a:r>
            <a:r>
              <a:rPr lang="ru-RU" dirty="0" err="1" smtClean="0"/>
              <a:t>країна</a:t>
            </a:r>
            <a:r>
              <a:rPr lang="ru-RU" dirty="0" smtClean="0"/>
              <a:t> </a:t>
            </a:r>
            <a:r>
              <a:rPr lang="ru-RU" dirty="0" err="1" smtClean="0"/>
              <a:t>капітулювала</a:t>
            </a:r>
            <a:r>
              <a:rPr lang="ru-RU" dirty="0" smtClean="0"/>
              <a:t>, </a:t>
            </a:r>
            <a:r>
              <a:rPr lang="ru-RU" dirty="0" err="1" smtClean="0"/>
              <a:t>підписавши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державами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 err="1" smtClean="0"/>
              <a:t>Мудроське</a:t>
            </a:r>
            <a:r>
              <a:rPr lang="ru-RU" dirty="0" smtClean="0"/>
              <a:t> </a:t>
            </a:r>
            <a:r>
              <a:rPr lang="ru-RU" dirty="0" err="1" smtClean="0"/>
              <a:t>перемир'я</a:t>
            </a:r>
            <a:r>
              <a:rPr lang="ru-RU" dirty="0" smtClean="0"/>
              <a:t>,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несприятливі</a:t>
            </a:r>
            <a:r>
              <a:rPr lang="ru-RU" dirty="0" smtClean="0"/>
              <a:t> для </a:t>
            </a:r>
            <a:r>
              <a:rPr lang="ru-RU" dirty="0" err="1" smtClean="0"/>
              <a:t>неї</a:t>
            </a:r>
            <a:r>
              <a:rPr lang="ru-RU" dirty="0" smtClean="0"/>
              <a:t>. </a:t>
            </a:r>
            <a:r>
              <a:rPr lang="ru-RU" dirty="0" err="1" smtClean="0"/>
              <a:t>Переможці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розчленували</a:t>
            </a:r>
            <a:r>
              <a:rPr lang="ru-RU" dirty="0" smtClean="0"/>
              <a:t> </a:t>
            </a:r>
            <a:r>
              <a:rPr lang="ru-RU" dirty="0" err="1" smtClean="0"/>
              <a:t>Османську</a:t>
            </a:r>
            <a:r>
              <a:rPr lang="ru-RU" dirty="0" smtClean="0"/>
              <a:t> </a:t>
            </a:r>
            <a:r>
              <a:rPr lang="ru-RU" dirty="0" err="1" smtClean="0"/>
              <a:t>імперію</a:t>
            </a:r>
            <a:r>
              <a:rPr lang="ru-RU" dirty="0" smtClean="0"/>
              <a:t>, </a:t>
            </a:r>
            <a:r>
              <a:rPr lang="ru-RU" dirty="0" err="1" smtClean="0"/>
              <a:t>захопивши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колишні</a:t>
            </a:r>
            <a:r>
              <a:rPr lang="ru-RU" dirty="0" smtClean="0"/>
              <a:t> </a:t>
            </a:r>
            <a:r>
              <a:rPr lang="ru-RU" dirty="0" err="1" smtClean="0"/>
              <a:t>арабські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залишили</a:t>
            </a:r>
            <a:r>
              <a:rPr lang="ru-RU" dirty="0" smtClean="0"/>
              <a:t> за собою право </a:t>
            </a:r>
            <a:r>
              <a:rPr lang="ru-RU" dirty="0" err="1" smtClean="0"/>
              <a:t>окупувати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турецької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 </a:t>
            </a:r>
            <a:r>
              <a:rPr lang="ru-RU" dirty="0" err="1" smtClean="0"/>
              <a:t>Армія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демобілізована</a:t>
            </a:r>
            <a:r>
              <a:rPr lang="ru-RU" dirty="0" smtClean="0"/>
              <a:t>, а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арсенали</a:t>
            </a:r>
            <a:r>
              <a:rPr lang="ru-RU" dirty="0" smtClean="0"/>
              <a:t> </a:t>
            </a:r>
            <a:r>
              <a:rPr lang="ru-RU" dirty="0" err="1" smtClean="0"/>
              <a:t>передавалися</a:t>
            </a:r>
            <a:r>
              <a:rPr lang="ru-RU" dirty="0" smtClean="0"/>
              <a:t> </a:t>
            </a:r>
            <a:r>
              <a:rPr lang="ru-RU" dirty="0" err="1" smtClean="0"/>
              <a:t>військам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Уряд султана </a:t>
            </a:r>
            <a:r>
              <a:rPr lang="ru-RU" dirty="0" err="1" smtClean="0"/>
              <a:t>Мехмеда</a:t>
            </a:r>
            <a:r>
              <a:rPr lang="ru-RU" dirty="0" smtClean="0"/>
              <a:t> </a:t>
            </a:r>
            <a:r>
              <a:rPr lang="en-US" dirty="0" smtClean="0"/>
              <a:t>IV </a:t>
            </a:r>
            <a:r>
              <a:rPr lang="ru-RU" dirty="0" err="1" smtClean="0"/>
              <a:t>Вахіддіна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став </a:t>
            </a:r>
            <a:r>
              <a:rPr lang="ru-RU" dirty="0" err="1" smtClean="0"/>
              <a:t>залежним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. За </a:t>
            </a:r>
            <a:r>
              <a:rPr lang="ru-RU" dirty="0" err="1" smtClean="0"/>
              <a:t>півроку</a:t>
            </a:r>
            <a:r>
              <a:rPr lang="ru-RU" dirty="0" smtClean="0"/>
              <a:t> </a:t>
            </a:r>
            <a:r>
              <a:rPr lang="ru-RU" dirty="0" err="1" smtClean="0"/>
              <a:t>Англія</a:t>
            </a:r>
            <a:r>
              <a:rPr lang="ru-RU" dirty="0" smtClean="0"/>
              <a:t> </a:t>
            </a:r>
            <a:r>
              <a:rPr lang="ru-RU" dirty="0" err="1" smtClean="0"/>
              <a:t>окупувала</a:t>
            </a:r>
            <a:r>
              <a:rPr lang="ru-RU" dirty="0" smtClean="0"/>
              <a:t> </a:t>
            </a:r>
            <a:r>
              <a:rPr lang="ru-RU" dirty="0" err="1" smtClean="0"/>
              <a:t>Південно-Східну</a:t>
            </a:r>
            <a:r>
              <a:rPr lang="ru-RU" dirty="0" smtClean="0"/>
              <a:t> </a:t>
            </a:r>
            <a:r>
              <a:rPr lang="ru-RU" dirty="0" err="1" smtClean="0"/>
              <a:t>Анатолію</a:t>
            </a:r>
            <a:r>
              <a:rPr lang="ru-RU" dirty="0" smtClean="0"/>
              <a:t> (</a:t>
            </a:r>
            <a:r>
              <a:rPr lang="ru-RU" dirty="0" err="1" smtClean="0"/>
              <a:t>Кілікію</a:t>
            </a:r>
            <a:r>
              <a:rPr lang="ru-RU" dirty="0" smtClean="0"/>
              <a:t>), а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Францією</a:t>
            </a:r>
            <a:r>
              <a:rPr lang="ru-RU" dirty="0" smtClean="0"/>
              <a:t> – </a:t>
            </a:r>
            <a:r>
              <a:rPr lang="ru-RU" dirty="0" err="1" smtClean="0"/>
              <a:t>Східну</a:t>
            </a:r>
            <a:r>
              <a:rPr lang="ru-RU" dirty="0" smtClean="0"/>
              <a:t> </a:t>
            </a:r>
            <a:r>
              <a:rPr lang="ru-RU" dirty="0" err="1" smtClean="0"/>
              <a:t>Фракію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зону </a:t>
            </a:r>
            <a:r>
              <a:rPr lang="ru-RU" dirty="0" err="1" smtClean="0"/>
              <a:t>чорноморських</a:t>
            </a:r>
            <a:r>
              <a:rPr lang="ru-RU" dirty="0" smtClean="0"/>
              <a:t> проток. У </a:t>
            </a:r>
            <a:r>
              <a:rPr lang="ru-RU" dirty="0" err="1" smtClean="0"/>
              <a:t>травні</a:t>
            </a:r>
            <a:r>
              <a:rPr lang="ru-RU" dirty="0" smtClean="0"/>
              <a:t> 1919 р. </a:t>
            </a:r>
            <a:r>
              <a:rPr lang="ru-RU" dirty="0" err="1" smtClean="0"/>
              <a:t>Греція</a:t>
            </a:r>
            <a:r>
              <a:rPr lang="ru-RU" dirty="0" smtClean="0"/>
              <a:t> </a:t>
            </a:r>
            <a:r>
              <a:rPr lang="ru-RU" dirty="0" err="1" smtClean="0"/>
              <a:t>висадила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в </a:t>
            </a:r>
            <a:r>
              <a:rPr lang="ru-RU" dirty="0" err="1" smtClean="0"/>
              <a:t>Ізмірі</a:t>
            </a:r>
            <a:r>
              <a:rPr lang="ru-RU" dirty="0" smtClean="0"/>
              <a:t>, </a:t>
            </a:r>
            <a:r>
              <a:rPr lang="ru-RU" dirty="0" err="1" smtClean="0"/>
              <a:t>плануючи</a:t>
            </a:r>
            <a:r>
              <a:rPr lang="ru-RU" dirty="0" smtClean="0"/>
              <a:t> </a:t>
            </a:r>
            <a:r>
              <a:rPr lang="ru-RU" dirty="0" err="1" smtClean="0"/>
              <a:t>окупувати</a:t>
            </a:r>
            <a:r>
              <a:rPr lang="ru-RU" dirty="0" smtClean="0"/>
              <a:t> </a:t>
            </a:r>
            <a:r>
              <a:rPr lang="ru-RU" dirty="0" err="1" smtClean="0"/>
              <a:t>Західну</a:t>
            </a:r>
            <a:r>
              <a:rPr lang="ru-RU" dirty="0" smtClean="0"/>
              <a:t> </a:t>
            </a:r>
            <a:r>
              <a:rPr lang="ru-RU" dirty="0" err="1" smtClean="0"/>
              <a:t>Анатолію</a:t>
            </a:r>
            <a:r>
              <a:rPr lang="ru-RU" dirty="0" smtClean="0"/>
              <a:t> –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найрозвинутіших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районах </a:t>
            </a:r>
            <a:r>
              <a:rPr lang="ru-RU" dirty="0" err="1" smtClean="0"/>
              <a:t>Середземноморського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</a:t>
            </a:r>
            <a:r>
              <a:rPr lang="ru-RU" dirty="0" err="1" smtClean="0"/>
              <a:t>висадилися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. З </a:t>
            </a:r>
            <a:r>
              <a:rPr lang="ru-RU" dirty="0" err="1" smtClean="0"/>
              <a:t>кінця</a:t>
            </a:r>
            <a:r>
              <a:rPr lang="ru-RU" dirty="0" smtClean="0"/>
              <a:t> 1919 р. </a:t>
            </a:r>
            <a:r>
              <a:rPr lang="ru-RU" dirty="0" err="1" smtClean="0"/>
              <a:t>Франція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розширила</a:t>
            </a:r>
            <a:r>
              <a:rPr lang="ru-RU" dirty="0" smtClean="0"/>
              <a:t> </a:t>
            </a:r>
            <a:r>
              <a:rPr lang="ru-RU" dirty="0" err="1" smtClean="0"/>
              <a:t>окуповану</a:t>
            </a:r>
            <a:r>
              <a:rPr lang="ru-RU" dirty="0" smtClean="0"/>
              <a:t> </a:t>
            </a:r>
            <a:r>
              <a:rPr lang="ru-RU" dirty="0" err="1" smtClean="0"/>
              <a:t>територію</a:t>
            </a:r>
            <a:r>
              <a:rPr lang="ru-RU" dirty="0" smtClean="0"/>
              <a:t> на </a:t>
            </a:r>
            <a:r>
              <a:rPr lang="ru-RU" dirty="0" err="1" smtClean="0"/>
              <a:t>південному</a:t>
            </a:r>
            <a:r>
              <a:rPr lang="ru-RU" dirty="0" smtClean="0"/>
              <a:t> </a:t>
            </a:r>
            <a:r>
              <a:rPr lang="ru-RU" dirty="0" err="1" smtClean="0"/>
              <a:t>сході</a:t>
            </a:r>
            <a:r>
              <a:rPr lang="ru-RU" dirty="0" smtClean="0"/>
              <a:t> </a:t>
            </a:r>
            <a:r>
              <a:rPr lang="ru-RU" dirty="0" err="1" smtClean="0"/>
              <a:t>Туреччини</a:t>
            </a:r>
            <a:r>
              <a:rPr lang="ru-RU" dirty="0" smtClean="0"/>
              <a:t>, </a:t>
            </a:r>
            <a:r>
              <a:rPr lang="ru-RU" dirty="0" err="1" smtClean="0"/>
              <a:t>ввівши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у </a:t>
            </a:r>
            <a:r>
              <a:rPr lang="ru-RU" dirty="0" err="1" smtClean="0"/>
              <a:t>Кілікію</a:t>
            </a:r>
            <a:r>
              <a:rPr lang="ru-RU" dirty="0" smtClean="0"/>
              <a:t>. </a:t>
            </a:r>
            <a:r>
              <a:rPr lang="ru-RU" dirty="0" err="1" smtClean="0"/>
              <a:t>Загроза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піднесення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Політичний розвиток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400" dirty="0" smtClean="0"/>
              <a:t>Представницький комітет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algn="ctr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серпні-вересні</a:t>
            </a:r>
            <a:r>
              <a:rPr lang="ru-RU" dirty="0" smtClean="0"/>
              <a:t> 1919 р. в </a:t>
            </a:r>
            <a:r>
              <a:rPr lang="ru-RU" dirty="0" err="1" smtClean="0"/>
              <a:t>Ерзрумі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Сивасі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Представницький</a:t>
            </a:r>
            <a:r>
              <a:rPr lang="ru-RU" dirty="0" smtClean="0"/>
              <a:t> </a:t>
            </a:r>
            <a:r>
              <a:rPr lang="ru-RU" dirty="0" err="1" smtClean="0"/>
              <a:t>комітет</a:t>
            </a:r>
            <a:r>
              <a:rPr lang="ru-RU" dirty="0" smtClean="0"/>
              <a:t> </a:t>
            </a:r>
            <a:r>
              <a:rPr lang="ru-RU" dirty="0" err="1" smtClean="0"/>
              <a:t>товариств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прав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</a:t>
            </a:r>
            <a:r>
              <a:rPr lang="ru-RU" dirty="0" err="1" smtClean="0"/>
              <a:t>Мустафи</a:t>
            </a:r>
            <a:r>
              <a:rPr lang="ru-RU" dirty="0" smtClean="0"/>
              <a:t> </a:t>
            </a:r>
            <a:r>
              <a:rPr lang="ru-RU" dirty="0" err="1" smtClean="0"/>
              <a:t>Кемаля</a:t>
            </a:r>
            <a:r>
              <a:rPr lang="ru-RU" dirty="0" smtClean="0"/>
              <a:t>. У </a:t>
            </a:r>
            <a:r>
              <a:rPr lang="ru-RU" dirty="0" err="1" smtClean="0"/>
              <a:t>січні</a:t>
            </a:r>
            <a:r>
              <a:rPr lang="ru-RU" dirty="0" smtClean="0"/>
              <a:t> 1920 р. </a:t>
            </a:r>
            <a:r>
              <a:rPr lang="ru-RU" dirty="0" err="1" smtClean="0"/>
              <a:t>кемалісти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декларацію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</a:t>
            </a:r>
            <a:r>
              <a:rPr lang="ru-RU" dirty="0" err="1" smtClean="0"/>
              <a:t>відновити</a:t>
            </a:r>
            <a:r>
              <a:rPr lang="ru-RU" dirty="0" smtClean="0"/>
              <a:t> </a:t>
            </a:r>
            <a:r>
              <a:rPr lang="ru-RU" dirty="0" err="1" smtClean="0"/>
              <a:t>турецьку</a:t>
            </a:r>
            <a:r>
              <a:rPr lang="ru-RU" dirty="0" smtClean="0"/>
              <a:t> державу до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б </a:t>
            </a:r>
            <a:r>
              <a:rPr lang="ru-RU" dirty="0" err="1" smtClean="0"/>
              <a:t>увійти</a:t>
            </a:r>
            <a:r>
              <a:rPr lang="ru-RU" dirty="0" smtClean="0"/>
              <a:t> </a:t>
            </a:r>
            <a:r>
              <a:rPr lang="ru-RU" dirty="0" err="1" smtClean="0"/>
              <a:t>Анатолія</a:t>
            </a:r>
            <a:r>
              <a:rPr lang="ru-RU" dirty="0" smtClean="0"/>
              <a:t>, </a:t>
            </a:r>
            <a:r>
              <a:rPr lang="ru-RU" dirty="0" err="1" smtClean="0"/>
              <a:t>Східна</a:t>
            </a:r>
            <a:r>
              <a:rPr lang="ru-RU" dirty="0" smtClean="0"/>
              <a:t> </a:t>
            </a:r>
            <a:r>
              <a:rPr lang="ru-RU" dirty="0" err="1" smtClean="0"/>
              <a:t>Фракія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зона проток та </a:t>
            </a:r>
            <a:r>
              <a:rPr lang="ru-RU" dirty="0" err="1" smtClean="0"/>
              <a:t>негайно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іноземні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. </a:t>
            </a:r>
            <a:r>
              <a:rPr lang="ru-RU" dirty="0" err="1" smtClean="0"/>
              <a:t>Проте</a:t>
            </a:r>
            <a:r>
              <a:rPr lang="ru-RU" dirty="0" smtClean="0"/>
              <a:t> у </a:t>
            </a:r>
            <a:r>
              <a:rPr lang="ru-RU" dirty="0" err="1" smtClean="0"/>
              <a:t>березні</a:t>
            </a:r>
            <a:r>
              <a:rPr lang="ru-RU" dirty="0" smtClean="0"/>
              <a:t> 1920 р. </a:t>
            </a:r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військова</a:t>
            </a:r>
            <a:r>
              <a:rPr lang="ru-RU" dirty="0" smtClean="0"/>
              <a:t> </a:t>
            </a:r>
            <a:r>
              <a:rPr lang="ru-RU" dirty="0" err="1" smtClean="0"/>
              <a:t>адміністрація</a:t>
            </a:r>
            <a:r>
              <a:rPr lang="ru-RU" dirty="0" smtClean="0"/>
              <a:t> </a:t>
            </a:r>
            <a:r>
              <a:rPr lang="ru-RU" dirty="0" err="1" smtClean="0"/>
              <a:t>оголосила</a:t>
            </a:r>
            <a:r>
              <a:rPr lang="ru-RU" dirty="0" smtClean="0"/>
              <a:t> про </a:t>
            </a:r>
            <a:r>
              <a:rPr lang="ru-RU" dirty="0" err="1" smtClean="0"/>
              <a:t>окупацію</a:t>
            </a:r>
            <a:r>
              <a:rPr lang="ru-RU" dirty="0" smtClean="0"/>
              <a:t> Стамбула,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завоювали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листопаді</a:t>
            </a:r>
            <a:r>
              <a:rPr lang="ru-RU" dirty="0" smtClean="0"/>
              <a:t> 1918 р. Парламент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розігнано</a:t>
            </a:r>
            <a:r>
              <a:rPr lang="ru-RU" dirty="0" smtClean="0"/>
              <a:t>,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. У </a:t>
            </a:r>
            <a:r>
              <a:rPr lang="ru-RU" dirty="0" err="1" smtClean="0"/>
              <a:t>відповідь</a:t>
            </a:r>
            <a:r>
              <a:rPr lang="ru-RU" dirty="0" smtClean="0"/>
              <a:t> М. </a:t>
            </a:r>
            <a:r>
              <a:rPr lang="ru-RU" dirty="0" err="1" smtClean="0"/>
              <a:t>Кемаль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прихильники</a:t>
            </a:r>
            <a:r>
              <a:rPr lang="ru-RU" dirty="0" smtClean="0"/>
              <a:t> 23 </a:t>
            </a:r>
            <a:r>
              <a:rPr lang="ru-RU" dirty="0" err="1" smtClean="0"/>
              <a:t>квітня</a:t>
            </a:r>
            <a:r>
              <a:rPr lang="ru-RU" dirty="0" smtClean="0"/>
              <a:t> 1920 р. в </a:t>
            </a:r>
            <a:r>
              <a:rPr lang="ru-RU" dirty="0" err="1" smtClean="0"/>
              <a:t>Анкарі</a:t>
            </a:r>
            <a:r>
              <a:rPr lang="ru-RU" dirty="0" smtClean="0"/>
              <a:t> </a:t>
            </a:r>
            <a:r>
              <a:rPr lang="ru-RU" dirty="0" err="1" smtClean="0"/>
              <a:t>відкрили</a:t>
            </a:r>
            <a:r>
              <a:rPr lang="ru-RU" dirty="0" smtClean="0"/>
              <a:t> </a:t>
            </a:r>
            <a:r>
              <a:rPr lang="ru-RU" dirty="0" err="1" smtClean="0"/>
              <a:t>засідання</a:t>
            </a:r>
            <a:r>
              <a:rPr lang="ru-RU" dirty="0" smtClean="0"/>
              <a:t> Великих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 </a:t>
            </a:r>
            <a:r>
              <a:rPr lang="ru-RU" dirty="0" err="1" smtClean="0"/>
              <a:t>Туреччини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uk-UA" sz="7100" dirty="0" smtClean="0"/>
              <a:t>Уряд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травні</a:t>
            </a:r>
            <a:r>
              <a:rPr lang="ru-RU" dirty="0" smtClean="0"/>
              <a:t> 1920 р. </a:t>
            </a:r>
            <a:r>
              <a:rPr lang="ru-RU" dirty="0" err="1" smtClean="0"/>
              <a:t>Національні</a:t>
            </a:r>
            <a:r>
              <a:rPr lang="ru-RU" dirty="0" smtClean="0"/>
              <a:t> </a:t>
            </a:r>
            <a:r>
              <a:rPr lang="ru-RU" dirty="0" err="1" smtClean="0"/>
              <a:t>збори</a:t>
            </a:r>
            <a:r>
              <a:rPr lang="ru-RU" dirty="0" smtClean="0"/>
              <a:t> </a:t>
            </a:r>
            <a:r>
              <a:rPr lang="ru-RU" dirty="0" err="1" smtClean="0"/>
              <a:t>сформували</a:t>
            </a:r>
            <a:r>
              <a:rPr lang="ru-RU" dirty="0" smtClean="0"/>
              <a:t> уряд,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очолив</a:t>
            </a:r>
            <a:r>
              <a:rPr lang="ru-RU" dirty="0" smtClean="0"/>
              <a:t> Мустафа </a:t>
            </a:r>
            <a:r>
              <a:rPr lang="ru-RU" dirty="0" err="1" smtClean="0"/>
              <a:t>Кемаль</a:t>
            </a:r>
            <a:r>
              <a:rPr lang="ru-RU" dirty="0" smtClean="0"/>
              <a:t>. В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утвердилося</a:t>
            </a:r>
            <a:r>
              <a:rPr lang="ru-RU" dirty="0" smtClean="0"/>
              <a:t> </a:t>
            </a:r>
            <a:r>
              <a:rPr lang="ru-RU" dirty="0" err="1" smtClean="0"/>
              <a:t>двовладдя</a:t>
            </a:r>
            <a:r>
              <a:rPr lang="ru-RU" dirty="0" smtClean="0"/>
              <a:t>: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Стамбулі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</a:t>
            </a:r>
            <a:r>
              <a:rPr lang="ru-RU" dirty="0" err="1" smtClean="0"/>
              <a:t>султанський</a:t>
            </a:r>
            <a:r>
              <a:rPr lang="ru-RU" dirty="0" smtClean="0"/>
              <a:t> уряд, а в </a:t>
            </a:r>
            <a:r>
              <a:rPr lang="ru-RU" dirty="0" err="1" smtClean="0"/>
              <a:t>Анкарі</a:t>
            </a:r>
            <a:r>
              <a:rPr lang="ru-RU" dirty="0" smtClean="0"/>
              <a:t> – </a:t>
            </a:r>
            <a:r>
              <a:rPr lang="ru-RU" dirty="0" err="1" smtClean="0"/>
              <a:t>кемалістський</a:t>
            </a:r>
            <a:r>
              <a:rPr lang="ru-RU" dirty="0" smtClean="0"/>
              <a:t>. 20 </a:t>
            </a:r>
            <a:r>
              <a:rPr lang="ru-RU" dirty="0" err="1" smtClean="0"/>
              <a:t>січня</a:t>
            </a:r>
            <a:r>
              <a:rPr lang="ru-RU" dirty="0" smtClean="0"/>
              <a:t> 1921 р. </a:t>
            </a:r>
            <a:r>
              <a:rPr lang="ru-RU" dirty="0" err="1" smtClean="0"/>
              <a:t>республіканці</a:t>
            </a:r>
            <a:r>
              <a:rPr lang="ru-RU" dirty="0" smtClean="0"/>
              <a:t> </a:t>
            </a:r>
            <a:r>
              <a:rPr lang="ru-RU" dirty="0" err="1" smtClean="0"/>
              <a:t>прийняли</a:t>
            </a:r>
            <a:r>
              <a:rPr lang="ru-RU" dirty="0" smtClean="0"/>
              <a:t> </a:t>
            </a:r>
            <a:r>
              <a:rPr lang="ru-RU" dirty="0" err="1" smtClean="0"/>
              <a:t>тимчасову</a:t>
            </a:r>
            <a:r>
              <a:rPr lang="ru-RU" dirty="0" smtClean="0"/>
              <a:t> </a:t>
            </a:r>
            <a:r>
              <a:rPr lang="ru-RU" dirty="0" err="1" smtClean="0"/>
              <a:t>конституцію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в </a:t>
            </a:r>
            <a:r>
              <a:rPr lang="ru-RU" dirty="0" err="1" smtClean="0"/>
              <a:t>Туреччині</a:t>
            </a:r>
            <a:r>
              <a:rPr lang="ru-RU" dirty="0" smtClean="0"/>
              <a:t> переходила до Великих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зборів</a:t>
            </a:r>
            <a:r>
              <a:rPr lang="ru-RU" dirty="0" smtClean="0"/>
              <a:t>. За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надала</a:t>
            </a:r>
            <a:r>
              <a:rPr lang="ru-RU" dirty="0" smtClean="0"/>
              <a:t> </a:t>
            </a:r>
            <a:r>
              <a:rPr lang="ru-RU" dirty="0" err="1" smtClean="0"/>
              <a:t>військову</a:t>
            </a:r>
            <a:r>
              <a:rPr lang="ru-RU" dirty="0" smtClean="0"/>
              <a:t> та </a:t>
            </a:r>
            <a:r>
              <a:rPr lang="ru-RU" dirty="0" err="1" smtClean="0"/>
              <a:t>фінансову</a:t>
            </a:r>
            <a:r>
              <a:rPr lang="ru-RU" dirty="0" smtClean="0"/>
              <a:t> </a:t>
            </a:r>
            <a:r>
              <a:rPr lang="ru-RU" dirty="0" err="1" smtClean="0"/>
              <a:t>допомогу</a:t>
            </a:r>
            <a:r>
              <a:rPr lang="ru-RU" dirty="0" smtClean="0"/>
              <a:t> </a:t>
            </a:r>
            <a:r>
              <a:rPr lang="ru-RU" dirty="0" err="1" smtClean="0"/>
              <a:t>кемалістам</a:t>
            </a:r>
            <a:r>
              <a:rPr lang="ru-RU" dirty="0" smtClean="0"/>
              <a:t>, </a:t>
            </a:r>
            <a:r>
              <a:rPr lang="ru-RU" dirty="0" err="1" smtClean="0"/>
              <a:t>влітку</a:t>
            </a:r>
            <a:r>
              <a:rPr lang="ru-RU" dirty="0" smtClean="0"/>
              <a:t> 1920 р. </a:t>
            </a:r>
            <a:r>
              <a:rPr lang="ru-RU" dirty="0" err="1" smtClean="0"/>
              <a:t>республіканський</a:t>
            </a:r>
            <a:r>
              <a:rPr lang="ru-RU" dirty="0" smtClean="0"/>
              <a:t> уряд почав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715000"/>
            <a:ext cx="8229600" cy="5943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Мустафа </a:t>
            </a:r>
            <a:r>
              <a:rPr lang="ru-RU" dirty="0" err="1" smtClean="0"/>
              <a:t>Кемаль</a:t>
            </a:r>
            <a:endParaRPr lang="ru-RU" dirty="0"/>
          </a:p>
        </p:txBody>
      </p:sp>
      <p:pic>
        <p:nvPicPr>
          <p:cNvPr id="4" name="Содержимое 3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3641179" cy="5078487"/>
          </a:xfrm>
        </p:spPr>
      </p:pic>
      <p:pic>
        <p:nvPicPr>
          <p:cNvPr id="5" name="Рисунок 4" descr="загруженное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396017"/>
            <a:ext cx="3888432" cy="50986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9584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/>
              <a:t>1 листопада 1922 р. </a:t>
            </a:r>
            <a:r>
              <a:rPr lang="ru-RU" b="1" dirty="0" err="1" smtClean="0"/>
              <a:t>Великі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Національні</a:t>
            </a:r>
            <a:r>
              <a:rPr lang="ru-RU" b="1" dirty="0" smtClean="0"/>
              <a:t> </a:t>
            </a:r>
            <a:r>
              <a:rPr lang="ru-RU" b="1" dirty="0" err="1" smtClean="0"/>
              <a:t>збори</a:t>
            </a:r>
            <a:r>
              <a:rPr lang="ru-RU" b="1" dirty="0" smtClean="0"/>
              <a:t> </a:t>
            </a:r>
            <a:r>
              <a:rPr lang="ru-RU" b="1" dirty="0" err="1" smtClean="0"/>
              <a:t>Туреччини</a:t>
            </a:r>
            <a:r>
              <a:rPr lang="ru-RU" b="1" dirty="0" smtClean="0"/>
              <a:t> </a:t>
            </a:r>
            <a:r>
              <a:rPr lang="ru-RU" b="1" dirty="0" err="1" smtClean="0"/>
              <a:t>ліквідували</a:t>
            </a:r>
            <a:r>
              <a:rPr lang="ru-RU" b="1" dirty="0" smtClean="0"/>
              <a:t> султанат, </a:t>
            </a:r>
            <a:r>
              <a:rPr lang="ru-RU" b="1" dirty="0" err="1" smtClean="0"/>
              <a:t>зберігши</a:t>
            </a:r>
            <a:r>
              <a:rPr lang="ru-RU" b="1" dirty="0" smtClean="0"/>
              <a:t> систему </a:t>
            </a:r>
            <a:r>
              <a:rPr lang="ru-RU" b="1" dirty="0" err="1" smtClean="0"/>
              <a:t>халіфату</a:t>
            </a:r>
            <a:r>
              <a:rPr lang="ru-RU" b="1" dirty="0" smtClean="0"/>
              <a:t>. </a:t>
            </a:r>
            <a:r>
              <a:rPr lang="ru-RU" b="1" dirty="0" err="1" smtClean="0"/>
              <a:t>Останній</a:t>
            </a:r>
            <a:r>
              <a:rPr lang="ru-RU" b="1" dirty="0" smtClean="0"/>
              <a:t> </a:t>
            </a:r>
            <a:r>
              <a:rPr lang="ru-RU" b="1" dirty="0" err="1" smtClean="0"/>
              <a:t>турецький</a:t>
            </a:r>
            <a:r>
              <a:rPr lang="ru-RU" b="1" dirty="0" smtClean="0"/>
              <a:t> султан </a:t>
            </a:r>
            <a:r>
              <a:rPr lang="ru-RU" b="1" dirty="0" err="1" smtClean="0"/>
              <a:t>Мехмед</a:t>
            </a:r>
            <a:r>
              <a:rPr lang="ru-RU" b="1" dirty="0" smtClean="0"/>
              <a:t> </a:t>
            </a:r>
            <a:r>
              <a:rPr lang="en-US" b="1" dirty="0" smtClean="0"/>
              <a:t>IV </a:t>
            </a:r>
            <a:r>
              <a:rPr lang="ru-RU" b="1" dirty="0" err="1" smtClean="0"/>
              <a:t>Вахіддін</a:t>
            </a:r>
            <a:r>
              <a:rPr lang="ru-RU" b="1" dirty="0" smtClean="0"/>
              <a:t> </a:t>
            </a:r>
            <a:r>
              <a:rPr lang="ru-RU" b="1" dirty="0" err="1" smtClean="0"/>
              <a:t>втік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країни</a:t>
            </a:r>
            <a:r>
              <a:rPr lang="ru-RU" b="1" dirty="0" smtClean="0"/>
              <a:t>. </a:t>
            </a:r>
            <a:r>
              <a:rPr lang="ru-RU" b="1" dirty="0" err="1" smtClean="0"/>
              <a:t>Халіфом</a:t>
            </a:r>
            <a:r>
              <a:rPr lang="ru-RU" b="1" dirty="0" smtClean="0"/>
              <a:t> </a:t>
            </a:r>
            <a:r>
              <a:rPr lang="ru-RU" b="1" dirty="0" err="1" smtClean="0"/>
              <a:t>було</a:t>
            </a:r>
            <a:r>
              <a:rPr lang="ru-RU" b="1" dirty="0" smtClean="0"/>
              <a:t> </a:t>
            </a:r>
            <a:r>
              <a:rPr lang="ru-RU" b="1" dirty="0" err="1" smtClean="0"/>
              <a:t>обрано</a:t>
            </a:r>
            <a:r>
              <a:rPr lang="ru-RU" b="1" dirty="0" smtClean="0"/>
              <a:t> принца Абдула </a:t>
            </a:r>
            <a:r>
              <a:rPr lang="ru-RU" b="1" dirty="0" err="1" smtClean="0"/>
              <a:t>Меджіда</a:t>
            </a:r>
            <a:r>
              <a:rPr lang="ru-RU" b="1" dirty="0" smtClean="0"/>
              <a:t>. У </a:t>
            </a:r>
            <a:r>
              <a:rPr lang="ru-RU" b="1" dirty="0" err="1" smtClean="0"/>
              <a:t>жовтні</a:t>
            </a:r>
            <a:r>
              <a:rPr lang="ru-RU" b="1" dirty="0" smtClean="0"/>
              <a:t> 1923 р. </a:t>
            </a:r>
            <a:r>
              <a:rPr lang="ru-RU" b="1" dirty="0" err="1" smtClean="0"/>
              <a:t>Туреччина</a:t>
            </a:r>
            <a:r>
              <a:rPr lang="ru-RU" b="1" dirty="0" smtClean="0"/>
              <a:t> </a:t>
            </a:r>
            <a:r>
              <a:rPr lang="ru-RU" b="1" dirty="0" err="1" smtClean="0"/>
              <a:t>була</a:t>
            </a:r>
            <a:r>
              <a:rPr lang="ru-RU" b="1" dirty="0" smtClean="0"/>
              <a:t> </a:t>
            </a:r>
            <a:r>
              <a:rPr lang="ru-RU" b="1" dirty="0" err="1" smtClean="0"/>
              <a:t>проголошена</a:t>
            </a:r>
            <a:r>
              <a:rPr lang="ru-RU" b="1" dirty="0" smtClean="0"/>
              <a:t> </a:t>
            </a:r>
            <a:r>
              <a:rPr lang="ru-RU" b="1" dirty="0" err="1" smtClean="0"/>
              <a:t>республікою</a:t>
            </a:r>
            <a:r>
              <a:rPr lang="ru-RU" b="1" dirty="0" smtClean="0"/>
              <a:t>, </a:t>
            </a:r>
            <a:r>
              <a:rPr lang="ru-RU" b="1" dirty="0" err="1" smtClean="0"/>
              <a:t>її</a:t>
            </a:r>
            <a:r>
              <a:rPr lang="ru-RU" b="1" dirty="0" smtClean="0"/>
              <a:t> першим президентом став Мустафа </a:t>
            </a:r>
            <a:r>
              <a:rPr lang="ru-RU" b="1" dirty="0" err="1" smtClean="0"/>
              <a:t>Кемаль</a:t>
            </a:r>
            <a:r>
              <a:rPr lang="ru-RU" b="1" dirty="0" smtClean="0"/>
              <a:t>. За </a:t>
            </a:r>
            <a:r>
              <a:rPr lang="ru-RU" b="1" dirty="0" err="1" smtClean="0"/>
              <a:t>Лозаннським</a:t>
            </a:r>
            <a:r>
              <a:rPr lang="ru-RU" b="1" dirty="0" smtClean="0"/>
              <a:t> договором (</a:t>
            </a:r>
            <a:r>
              <a:rPr lang="ru-RU" b="1" dirty="0" err="1" smtClean="0"/>
              <a:t>липень</a:t>
            </a:r>
            <a:r>
              <a:rPr lang="ru-RU" b="1" dirty="0" smtClean="0"/>
              <a:t> 1923 р.) </a:t>
            </a:r>
            <a:r>
              <a:rPr lang="ru-RU" b="1" dirty="0" err="1" smtClean="0"/>
              <a:t>Туреччина</a:t>
            </a:r>
            <a:r>
              <a:rPr lang="ru-RU" b="1" dirty="0" smtClean="0"/>
              <a:t> </a:t>
            </a:r>
            <a:r>
              <a:rPr lang="ru-RU" b="1" dirty="0" err="1" smtClean="0"/>
              <a:t>визнавалася</a:t>
            </a:r>
            <a:r>
              <a:rPr lang="ru-RU" b="1" dirty="0" smtClean="0"/>
              <a:t> </a:t>
            </a:r>
            <a:r>
              <a:rPr lang="ru-RU" b="1" dirty="0" err="1" smtClean="0"/>
              <a:t>європейськими</a:t>
            </a:r>
            <a:r>
              <a:rPr lang="ru-RU" b="1" dirty="0" smtClean="0"/>
              <a:t> </a:t>
            </a:r>
            <a:r>
              <a:rPr lang="ru-RU" b="1" dirty="0" err="1" smtClean="0"/>
              <a:t>країнами</a:t>
            </a:r>
            <a:r>
              <a:rPr lang="ru-RU" b="1" dirty="0" smtClean="0"/>
              <a:t> як </a:t>
            </a:r>
            <a:r>
              <a:rPr lang="ru-RU" b="1" dirty="0" err="1" smtClean="0"/>
              <a:t>незалежна</a:t>
            </a:r>
            <a:r>
              <a:rPr lang="ru-RU" b="1" dirty="0" smtClean="0"/>
              <a:t> держава. 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99</TotalTime>
  <Words>617</Words>
  <Application>Microsoft Office PowerPoint</Application>
  <PresentationFormat>Экран (4:3)</PresentationFormat>
  <Paragraphs>29</Paragraphs>
  <Slides>13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Туреччина в міжвоєнний період (1918- 1938 р.р.)</vt:lpstr>
      <vt:lpstr>Загальна характеристика</vt:lpstr>
      <vt:lpstr>Слайд 3</vt:lpstr>
      <vt:lpstr>Розпад Османської Імперії</vt:lpstr>
      <vt:lpstr>Слайд 5</vt:lpstr>
      <vt:lpstr>Політичний розвиток</vt:lpstr>
      <vt:lpstr>Слайд 7</vt:lpstr>
      <vt:lpstr>Мустафа Кемаль</vt:lpstr>
      <vt:lpstr>Слайд 9</vt:lpstr>
      <vt:lpstr>Економіка</vt:lpstr>
      <vt:lpstr>Соціальний та культурний розвиток</vt:lpstr>
      <vt:lpstr>Слайд 12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Туреччина в мієвоєнний період (1918- 1938 р.р.)</dc:title>
  <dc:creator>User</dc:creator>
  <cp:lastModifiedBy>User</cp:lastModifiedBy>
  <cp:revision>10</cp:revision>
  <dcterms:created xsi:type="dcterms:W3CDTF">2013-04-22T16:47:44Z</dcterms:created>
  <dcterms:modified xsi:type="dcterms:W3CDTF">2013-04-22T18:27:11Z</dcterms:modified>
</cp:coreProperties>
</file>