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2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81702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2130425"/>
            <a:ext cx="7172348" cy="1470025"/>
          </a:xfrm>
        </p:spPr>
        <p:txBody>
          <a:bodyPr/>
          <a:lstStyle/>
          <a:p>
            <a:r>
              <a:rPr lang="ru-RU" dirty="0" smtClean="0"/>
              <a:t>Владимир Владимирович Путин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3886200"/>
            <a:ext cx="6272234" cy="1752600"/>
          </a:xfrm>
        </p:spPr>
        <p:txBody>
          <a:bodyPr/>
          <a:lstStyle/>
          <a:p>
            <a:pPr algn="r"/>
            <a:r>
              <a:rPr lang="ru-RU" dirty="0" smtClean="0"/>
              <a:t>Мамонова Анастасия</a:t>
            </a:r>
          </a:p>
          <a:p>
            <a:pPr algn="r"/>
            <a:r>
              <a:rPr lang="ru-RU" dirty="0" smtClean="0"/>
              <a:t>Железцов Кирилл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81702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74638"/>
            <a:ext cx="7400948" cy="11430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Путин в интернете</a:t>
            </a:r>
            <a:endParaRPr lang="ru-RU" sz="3200" b="1" dirty="0"/>
          </a:p>
        </p:txBody>
      </p:sp>
      <p:pic>
        <p:nvPicPr>
          <p:cNvPr id="5" name="Рисунок 4" descr="7A36E4DC-8290-426D-A3C4-6E557CAA47B9_w300_r1_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4" y="1928802"/>
            <a:ext cx="3491565" cy="1966915"/>
          </a:xfrm>
          <a:prstGeom prst="rect">
            <a:avLst/>
          </a:prstGeom>
        </p:spPr>
      </p:pic>
      <p:pic>
        <p:nvPicPr>
          <p:cNvPr id="6" name="Рисунок 5" descr="3202755575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0166" y="1428736"/>
            <a:ext cx="3216853" cy="2714644"/>
          </a:xfrm>
          <a:prstGeom prst="rect">
            <a:avLst/>
          </a:prstGeom>
        </p:spPr>
      </p:pic>
      <p:pic>
        <p:nvPicPr>
          <p:cNvPr id="7" name="Рисунок 6" descr="803846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78779" y="4500570"/>
            <a:ext cx="2678925" cy="1785950"/>
          </a:xfrm>
          <a:prstGeom prst="rect">
            <a:avLst/>
          </a:prstGeom>
        </p:spPr>
      </p:pic>
      <p:pic>
        <p:nvPicPr>
          <p:cNvPr id="8" name="Рисунок 7" descr="1306287380_006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00496" y="3571876"/>
            <a:ext cx="4884650" cy="228601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81702s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Детство и юность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1285852" y="1600200"/>
            <a:ext cx="7400948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Родился 7 октября 1952 года в Ленинграде. Согласно собственному ответу во время переписи населения, русский по национальной принадлежности. Отец Путина, Владимир Спиридонович Путин (23.2.1911 — 2.8.1999) — участник Великой Отечественной войны (боец 330-го стрелкового полка 86-й дивизии Красной армии, воевал, защищая Невский пятачок, был тяжело ранен), до войны служил на подводном флоте, после войны мастер на заводе им. Егорова. Мать, Мария Ивановна </a:t>
            </a:r>
            <a:r>
              <a:rPr lang="ru-RU" sz="1500" dirty="0" err="1" smtClean="0">
                <a:latin typeface="Arial" pitchFamily="34" charset="0"/>
                <a:cs typeface="Arial" pitchFamily="34" charset="0"/>
              </a:rPr>
              <a:t>Шеломова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 (1911—1998), также работала на заводе, пережила блокаду Ленинграда. Дед, Спиридон Иванович Путин, был известным поваром, готовившим для высших партийных и государственных чинов; ему приходилось готовить для Ленина и Сталина. Владимир был третьим сыном в семье — двое старших братьев, родившихся ещё в 1930-х годах, умерли в детстве.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Предки В. В. Путина по отцовской и материнской линии (Путины, </a:t>
            </a:r>
            <a:r>
              <a:rPr lang="ru-RU" sz="1500" dirty="0" err="1" smtClean="0">
                <a:latin typeface="Arial" pitchFamily="34" charset="0"/>
                <a:cs typeface="Arial" pitchFamily="34" charset="0"/>
              </a:rPr>
              <a:t>Шеломовы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, Чурсановы, </a:t>
            </a:r>
            <a:r>
              <a:rPr lang="ru-RU" sz="1500" dirty="0" err="1" smtClean="0">
                <a:latin typeface="Arial" pitchFamily="34" charset="0"/>
                <a:cs typeface="Arial" pitchFamily="34" charset="0"/>
              </a:rPr>
              <a:t>Буяновы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, Фомины и другие) на протяжении, по меньшей мере, 300 лет были крестьянами Тверского уезда.</a:t>
            </a:r>
            <a:endParaRPr lang="ru-RU" sz="15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Содержимое 9" descr="81702s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1285852" y="285728"/>
            <a:ext cx="3786214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 smtClean="0"/>
              <a:t>Отец Владимир Спиридонович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4786314" y="2143116"/>
            <a:ext cx="368458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 smtClean="0"/>
              <a:t>Мать и Владимир в возрасте 6 лет</a:t>
            </a:r>
            <a:endParaRPr lang="ru-RU" dirty="0"/>
          </a:p>
        </p:txBody>
      </p:sp>
      <p:pic>
        <p:nvPicPr>
          <p:cNvPr id="11" name="Содержимое 10" descr="Vladimir_Putin_with_his_mother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714876" y="3357562"/>
            <a:ext cx="3898899" cy="3000396"/>
          </a:xfrm>
        </p:spPr>
      </p:pic>
      <p:pic>
        <p:nvPicPr>
          <p:cNvPr id="12" name="Рисунок 11" descr="160px-Vladimir_Spiridonovich_Putin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0232" y="1071546"/>
            <a:ext cx="2357454" cy="353618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Содержимое 8" descr="81702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0"/>
            <a:ext cx="9144001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73050"/>
            <a:ext cx="7429552" cy="44130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>Работа в КГБ</a:t>
            </a:r>
            <a:endParaRPr lang="ru-RU" sz="2400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>
          <a:xfrm>
            <a:off x="1285852" y="714356"/>
            <a:ext cx="7858148" cy="6143644"/>
          </a:xfrm>
        </p:spPr>
        <p:txBody>
          <a:bodyPr>
            <a:noAutofit/>
          </a:bodyPr>
          <a:lstStyle/>
          <a:p>
            <a:r>
              <a:rPr lang="ru-RU" sz="1500" dirty="0" smtClean="0">
                <a:latin typeface="Arial" pitchFamily="34" charset="0"/>
                <a:cs typeface="Arial" pitchFamily="34" charset="0"/>
              </a:rPr>
              <a:t>В 1975 году окончил юридический факультет ЛГУ. По распределению был направлен на работу в Комитет государственной безопасности. В 1975 году окончил «Курсы подготовки оперативного состава» на </a:t>
            </a:r>
            <a:r>
              <a:rPr lang="ru-RU" sz="1500" dirty="0" err="1" smtClean="0">
                <a:latin typeface="Arial" pitchFamily="34" charset="0"/>
                <a:cs typeface="Arial" pitchFamily="34" charset="0"/>
              </a:rPr>
              <a:t>Охте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 («401-я школа»), аттестован младшим офицером (старший лейтенант юстиции) в системе территориальных органов КГБ СССР.</a:t>
            </a:r>
          </a:p>
          <a:p>
            <a:r>
              <a:rPr lang="ru-RU" sz="1500" dirty="0" smtClean="0">
                <a:latin typeface="Arial" pitchFamily="34" charset="0"/>
                <a:cs typeface="Arial" pitchFamily="34" charset="0"/>
              </a:rPr>
              <a:t>После 1977 года работал по линии контрразведки в следственном отделе Ленинградского управления КГБ. В 1979 году закончил обучение на шестимесячных курсах переподготовки в Высшей школе КГБ в Москве и снова вернулся в Ленинград.</a:t>
            </a:r>
          </a:p>
          <a:p>
            <a:r>
              <a:rPr lang="ru-RU" sz="1500" dirty="0" smtClean="0">
                <a:latin typeface="Arial" pitchFamily="34" charset="0"/>
                <a:cs typeface="Arial" pitchFamily="34" charset="0"/>
              </a:rPr>
              <a:t>В 1984 году, в звании майора юстиции, откомандирован на обучение на одногодичный факультет Краснознамённого им. Ю. В. Андропова института КГБ СССР, который окончил в 1985 году по специальности «Внешняя разведка». В КИ КГБ СССР носил «школьную» фамилию Платов, был старостой учебного отделения, изучал немецкий язык.</a:t>
            </a:r>
          </a:p>
          <a:p>
            <a:r>
              <a:rPr lang="ru-RU" sz="1500" dirty="0" smtClean="0">
                <a:latin typeface="Arial" pitchFamily="34" charset="0"/>
                <a:cs typeface="Arial" pitchFamily="34" charset="0"/>
              </a:rPr>
              <a:t>В 1985—1990 годах работал в ГДР. Проходил службу в территориальной </a:t>
            </a:r>
            <a:r>
              <a:rPr lang="ru-RU" sz="1500" dirty="0" err="1" smtClean="0">
                <a:latin typeface="Arial" pitchFamily="34" charset="0"/>
                <a:cs typeface="Arial" pitchFamily="34" charset="0"/>
              </a:rPr>
              <a:t>разведточке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 в Дрездене под прикрытием должности директора дрезденского Дома дружбы СССР-ГДР. В течение командировки по выслуге лет повышен в звании до подполковника и в должности до старшего помощника начальника отдела. В 1989 году был награждён бронзовой медалью «За заслуги перед Национальной народной армией ГДР.</a:t>
            </a:r>
          </a:p>
          <a:p>
            <a:r>
              <a:rPr lang="ru-RU" sz="1500" dirty="0" smtClean="0">
                <a:latin typeface="Arial" pitchFamily="34" charset="0"/>
                <a:cs typeface="Arial" pitchFamily="34" charset="0"/>
              </a:rPr>
              <a:t>После окончания загранкомандировки и возвращения в СССР, по словам Путина, добровольно отказался от перехода в центральный аппарат внешней разведки КГБ СССР в Москве. Снова вернулся в штат первого отдела (разведка с территории СССР) Ленинградского управления КГБ.</a:t>
            </a:r>
          </a:p>
          <a:p>
            <a:r>
              <a:rPr lang="ru-RU" sz="1500" dirty="0" smtClean="0">
                <a:latin typeface="Arial" pitchFamily="34" charset="0"/>
                <a:cs typeface="Arial" pitchFamily="34" charset="0"/>
              </a:rPr>
              <a:t>По словам Путина, после перехода на работу в мэрию Ленинграда он дважды подавал рапорт на увольнение из органов КГБ СССР.</a:t>
            </a:r>
          </a:p>
          <a:p>
            <a:endParaRPr lang="ru-RU" sz="23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81702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85852" y="785794"/>
            <a:ext cx="3686172" cy="5011750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Фото из личного дела сотрудника КГБ </a:t>
            </a:r>
            <a:r>
              <a:rPr lang="vi-VN" sz="4000" dirty="0" smtClean="0"/>
              <a:t>Владимир</a:t>
            </a:r>
            <a:r>
              <a:rPr lang="ru-RU" sz="4000" dirty="0" smtClean="0">
                <a:latin typeface="Calibri" pitchFamily="34" charset="0"/>
              </a:rPr>
              <a:t>а </a:t>
            </a:r>
            <a:r>
              <a:rPr lang="vi-VN" sz="4000" dirty="0" smtClean="0"/>
              <a:t>Путин</a:t>
            </a:r>
            <a:r>
              <a:rPr lang="ru-RU" sz="4000" dirty="0" smtClean="0">
                <a:latin typeface="Calibri" pitchFamily="34" charset="0"/>
              </a:rPr>
              <a:t>а</a:t>
            </a:r>
            <a:endParaRPr lang="ru-RU" sz="4000" dirty="0">
              <a:latin typeface="Calibri" pitchFamily="34" charset="0"/>
            </a:endParaRPr>
          </a:p>
        </p:txBody>
      </p:sp>
      <p:pic>
        <p:nvPicPr>
          <p:cNvPr id="7" name="Содержимое 6" descr="Vladimir_Putin_in_KGB_uniform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000628" y="571480"/>
            <a:ext cx="3738582" cy="5888267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81702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74638"/>
            <a:ext cx="7400948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Президентство Владимира Путина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600200"/>
            <a:ext cx="7400948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Передача власти от Ельцина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В полдень 31 декабря 1999 года президент Б. Н. Ельцин объявил в </a:t>
            </a:r>
            <a:r>
              <a:rPr lang="ru-RU" sz="1500" dirty="0" err="1" smtClean="0">
                <a:latin typeface="Arial" pitchFamily="34" charset="0"/>
                <a:cs typeface="Arial" pitchFamily="34" charset="0"/>
              </a:rPr>
              <a:t>телеобращении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 к россиянам о своем уходе в отставку и о том, что тогдашний председатель правительства В. В. Путин, согласно 92-й статье, п. 3 Конституции РФ, будет исполнять обязанности Президента Российской Федерации до выборов президента РФ. Уже в новогоднюю полночь Владимир Путин поздравлял соотечественников с Новым годом в качестве исполняющего обязанности президента.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Социально-экономическая политика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В 2000-е годы В.Путиным были подписаны ряд законов, которыми были внесены поправки в налоговое законодательство: была установлена плоская шкала подоходного налога с физических лиц в 13 %, снижена ставка налога на прибыль до 24 %, введена регрессивная шкала единого социального налога, отменены оборотные налоги и налог с продаж, общее количество налогов было сокращено в 3 раза (с 54 до 15)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81702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Содержимое 6" descr="Russian_economy_since_fall_of_Soviet_Union.PN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1500166" y="4286256"/>
            <a:ext cx="3643338" cy="234291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00694" y="5000636"/>
            <a:ext cx="2643206" cy="571504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ВВП России с 1991 года</a:t>
            </a:r>
            <a:endParaRPr lang="ru-RU" sz="1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57818" y="357166"/>
            <a:ext cx="3286148" cy="1500198"/>
          </a:xfrm>
        </p:spPr>
        <p:txBody>
          <a:bodyPr>
            <a:noAutofit/>
          </a:bodyPr>
          <a:lstStyle/>
          <a:p>
            <a:r>
              <a:rPr lang="ru-RU" sz="1800" b="0" dirty="0" smtClean="0">
                <a:latin typeface="+mj-lt"/>
              </a:rPr>
              <a:t>Поступление иностранных инвестиций в Россию в 1995—2009 годах, </a:t>
            </a:r>
            <a:r>
              <a:rPr lang="ru-RU" sz="1800" b="0" dirty="0" err="1" smtClean="0">
                <a:latin typeface="+mj-lt"/>
              </a:rPr>
              <a:t>млрд</a:t>
            </a:r>
            <a:r>
              <a:rPr lang="ru-RU" sz="1800" b="0" dirty="0" smtClean="0">
                <a:latin typeface="+mj-lt"/>
              </a:rPr>
              <a:t> долларов США</a:t>
            </a:r>
            <a:endParaRPr lang="ru-RU" sz="1800" b="0" dirty="0">
              <a:latin typeface="+mj-lt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428728" y="2857496"/>
            <a:ext cx="3571900" cy="1071570"/>
          </a:xfrm>
        </p:spPr>
        <p:txBody>
          <a:bodyPr>
            <a:noAutofit/>
          </a:bodyPr>
          <a:lstStyle/>
          <a:p>
            <a:r>
              <a:rPr lang="ru-RU" sz="1800" b="0" dirty="0" smtClean="0"/>
              <a:t>Динамика средней зарплаты по России в долларах и в рублях в 1996—2006 годах</a:t>
            </a:r>
            <a:endParaRPr lang="ru-RU" sz="1800" b="0" dirty="0"/>
          </a:p>
        </p:txBody>
      </p:sp>
      <p:pic>
        <p:nvPicPr>
          <p:cNvPr id="8" name="Содержимое 7" descr="Статистика_поступления_иностранных_инвестиций_в_Россию_в_1995-2011_годах.png"/>
          <p:cNvPicPr>
            <a:picLocks noGrp="1" noChangeAspect="1"/>
          </p:cNvPicPr>
          <p:nvPr>
            <p:ph sz="quarter" idx="4"/>
          </p:nvPr>
        </p:nvPicPr>
        <p:blipFill>
          <a:blip r:embed="rId4"/>
          <a:stretch>
            <a:fillRect/>
          </a:stretch>
        </p:blipFill>
        <p:spPr>
          <a:xfrm>
            <a:off x="1357290" y="285728"/>
            <a:ext cx="3500462" cy="2333641"/>
          </a:xfrm>
        </p:spPr>
      </p:pic>
      <p:pic>
        <p:nvPicPr>
          <p:cNvPr id="9" name="Рисунок 8" descr="Russia's_wage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0628" y="2071678"/>
            <a:ext cx="4000528" cy="242889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81702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0"/>
            <a:ext cx="7858148" cy="1714488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Внешняя политика 2006—2008 годов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600200"/>
            <a:ext cx="7400948" cy="4525963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C 2005 года резко обостряются отношения России с западными державами, новый виток противостояния начинается 1 января 2006 года с началом т. н. «газовой войны» России с «оранжевой» Украиной.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Соединённые Штаты и Российская Федерация занимают резко противоречащие друг другу позиции по ряду вопросов: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Поддержка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«цветных революций» на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посоветском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пространстве;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Поддержка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непризнанных властей Абхазии, Южной Осетии и Приднестровья;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Вступление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Украины и Грузии в НАТО;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Строительство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системы ПРО;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Продвижение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трубопроводов, доставляющих каспийскую нефть в обход российской территории;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Независимость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Косово;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Строительство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ядерного реактора в 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Бушере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Исламская Республика Иран;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Военные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поставки Венесуэле;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Приём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 Москве представителей террористического движения «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Хамас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» после его победы на выборах в Палестине.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Обострение отношений происходит на фоне массированных обвинений российских властей в сворачивании демократии, и требованиях исключить Россию из G8, и не допускать в ВТО.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81702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0"/>
            <a:ext cx="7858148" cy="164305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Внутренняя </a:t>
            </a:r>
            <a:r>
              <a:rPr lang="ru-RU" sz="3200" b="1" dirty="0" smtClean="0"/>
              <a:t>политика 2000—2008 </a:t>
            </a:r>
            <a:r>
              <a:rPr lang="ru-RU" sz="3200" b="1" dirty="0" smtClean="0"/>
              <a:t>годов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643050"/>
            <a:ext cx="7858148" cy="521495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 Первой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крупной реформой в конституционно-политической системе страны было осуществлённое в августе 2000 года изменение порядка формирования Совета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Федерации.</a:t>
            </a:r>
          </a:p>
          <a:p>
            <a:pPr marL="0" indent="0">
              <a:spcBef>
                <a:spcPts val="0"/>
              </a:spcBef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 Через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несколько дней после террористического акта в Беслане в сентябре 2004 года Путин объявил о намерении отменить выборы глав регионов, мотивировав этот шаг целью усиления борьбы с терроризмом. </a:t>
            </a:r>
            <a:endParaRPr lang="ru-RU" sz="15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период президентства Путина был создан ряд молодёжных организаций, ключевыми пунктами программ которых является сохранение суверенитета и целостности России, осуществление модернизации страны и формирование действующего гражданского общества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5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2000-х Россия присоединилась к ряду международных соглашений по борьбе с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коррупцией. Так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, в конце 2005 года Путин внёс в Госдуму федеральный закон о ратификации Конвенции ООН против коррупции от 31 октября 2003 года. В марте 2006 года он подписал этот закон, и тем самым Конвенция была ратифицирована. </a:t>
            </a:r>
            <a:endParaRPr lang="ru-RU" sz="15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 Во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время президентства Путина его обвиняли в подавлении независимых средств массовой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информации. В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частности, с ним связывали т. н. дела НТВ и ТВ-6, закрытие ТВС, закрытие независимых газет или смены их собственников. За время президентства Путина было убито несколько журналистов, а Россия в «рейтинге свободности» организации «Репортёры без границ» по состоянию на 2008 г. находилась на 144 месте среди 173 стран, участвующих в рейтинге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103</Words>
  <PresentationFormat>Экран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Владимир Владимирович Путин</vt:lpstr>
      <vt:lpstr>Детство и юность</vt:lpstr>
      <vt:lpstr>Слайд 3</vt:lpstr>
      <vt:lpstr>Работа в КГБ</vt:lpstr>
      <vt:lpstr>Фото из личного дела сотрудника КГБ Владимира Путина</vt:lpstr>
      <vt:lpstr>Президентство Владимира Путина</vt:lpstr>
      <vt:lpstr>ВВП России с 1991 года</vt:lpstr>
      <vt:lpstr>Внешняя политика 2006—2008 годов</vt:lpstr>
      <vt:lpstr>Внутренняя политика 2000—2008 годов</vt:lpstr>
      <vt:lpstr>Путин в интернете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Владимир Владимирович Путин</dc:title>
  <cp:lastModifiedBy>Admin</cp:lastModifiedBy>
  <cp:revision>11</cp:revision>
  <dcterms:modified xsi:type="dcterms:W3CDTF">2014-03-19T14:55:22Z</dcterms:modified>
</cp:coreProperties>
</file>