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110" d="100"/>
          <a:sy n="110" d="100"/>
        </p:scale>
        <p:origin x="163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776CBD-0A2A-4242-BC85-4200F36992C9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556270-9E7B-454E-82F1-9F36787DC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514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56270-9E7B-454E-82F1-9F36787DC36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162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853411"/>
            <a:ext cx="8784976" cy="1222375"/>
          </a:xfrm>
        </p:spPr>
        <p:txBody>
          <a:bodyPr/>
          <a:lstStyle/>
          <a:p>
            <a:r>
              <a:rPr lang="en-US" dirty="0" smtClean="0"/>
              <a:t>      </a:t>
            </a:r>
            <a:r>
              <a:rPr lang="ru-RU" dirty="0" err="1" smtClean="0"/>
              <a:t>Російсько-турецька</a:t>
            </a:r>
            <a:r>
              <a:rPr lang="ru-RU" dirty="0" smtClean="0"/>
              <a:t> </a:t>
            </a:r>
            <a:r>
              <a:rPr lang="ru-RU" dirty="0" err="1"/>
              <a:t>війна</a:t>
            </a:r>
            <a:r>
              <a:rPr lang="ru-RU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          </a:t>
            </a:r>
            <a:r>
              <a:rPr lang="ru-RU" dirty="0" smtClean="0"/>
              <a:t>1877—1878 </a:t>
            </a:r>
            <a:r>
              <a:rPr lang="ru-RU" dirty="0" err="1"/>
              <a:t>рр</a:t>
            </a:r>
            <a:r>
              <a:rPr lang="ru-RU" dirty="0"/>
              <a:t>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28184" y="5805264"/>
            <a:ext cx="2822848" cy="723528"/>
          </a:xfrm>
        </p:spPr>
        <p:txBody>
          <a:bodyPr>
            <a:normAutofit/>
          </a:bodyPr>
          <a:lstStyle/>
          <a:p>
            <a:r>
              <a:rPr lang="uk-UA" sz="1800" i="1" dirty="0" smtClean="0"/>
              <a:t>Підготував учену 21 групи</a:t>
            </a:r>
          </a:p>
          <a:p>
            <a:r>
              <a:rPr lang="uk-UA" sz="1800" i="1" smtClean="0"/>
              <a:t>Музиченко Владислав</a:t>
            </a:r>
            <a:r>
              <a:rPr lang="uk-UA" sz="1800" i="1" smtClean="0"/>
              <a:t> </a:t>
            </a:r>
            <a:endParaRPr lang="ru-RU" sz="1800" i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49" y="88981"/>
            <a:ext cx="4280992" cy="32107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8840"/>
            <a:ext cx="4388037" cy="2908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08705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5816" y="332656"/>
            <a:ext cx="3068469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000" b="1" dirty="0" err="1">
                <a:ln/>
                <a:solidFill>
                  <a:schemeClr val="accent3"/>
                </a:solidFill>
              </a:rPr>
              <a:t>Передумови</a:t>
            </a:r>
            <a:r>
              <a:rPr lang="ru-RU" sz="4000" b="1" dirty="0">
                <a:ln/>
                <a:solidFill>
                  <a:schemeClr val="accent3"/>
                </a:solidFill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123369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• </a:t>
            </a:r>
            <a:r>
              <a:rPr lang="ru-RU" dirty="0" err="1"/>
              <a:t>Османська</a:t>
            </a:r>
            <a:r>
              <a:rPr lang="ru-RU" dirty="0"/>
              <a:t> </a:t>
            </a:r>
            <a:r>
              <a:rPr lang="ru-RU" dirty="0" err="1"/>
              <a:t>імперія</a:t>
            </a:r>
            <a:r>
              <a:rPr lang="ru-RU" dirty="0"/>
              <a:t> </a:t>
            </a:r>
            <a:r>
              <a:rPr lang="ru-RU" dirty="0" err="1"/>
              <a:t>перебувала</a:t>
            </a:r>
            <a:r>
              <a:rPr lang="ru-RU" dirty="0"/>
              <a:t> в </a:t>
            </a:r>
            <a:r>
              <a:rPr lang="ru-RU" dirty="0" err="1"/>
              <a:t>стані</a:t>
            </a:r>
            <a:r>
              <a:rPr lang="ru-RU" dirty="0"/>
              <a:t> </a:t>
            </a:r>
            <a:r>
              <a:rPr lang="ru-RU" dirty="0" err="1"/>
              <a:t>кризи</a:t>
            </a:r>
            <a:r>
              <a:rPr lang="ru-RU" dirty="0"/>
              <a:t>, яка </a:t>
            </a:r>
            <a:r>
              <a:rPr lang="ru-RU" dirty="0" err="1"/>
              <a:t>супроводжувалася</a:t>
            </a:r>
            <a:r>
              <a:rPr lang="ru-RU" dirty="0"/>
              <a:t> </a:t>
            </a:r>
            <a:r>
              <a:rPr lang="ru-RU" dirty="0" err="1"/>
              <a:t>зростан</a:t>
            </a:r>
            <a:r>
              <a:rPr lang="ru-RU" dirty="0"/>
              <a:t>-</a:t>
            </a:r>
          </a:p>
          <a:p>
            <a:r>
              <a:rPr lang="ru-RU" dirty="0" err="1"/>
              <a:t>ням</a:t>
            </a:r>
            <a:r>
              <a:rPr lang="ru-RU" dirty="0"/>
              <a:t> </a:t>
            </a:r>
            <a:r>
              <a:rPr lang="ru-RU" dirty="0" err="1"/>
              <a:t>національно-визвольного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 </a:t>
            </a:r>
            <a:r>
              <a:rPr lang="ru-RU" dirty="0" err="1"/>
              <a:t>поневолених</a:t>
            </a:r>
            <a:r>
              <a:rPr lang="ru-RU" dirty="0"/>
              <a:t> нею </a:t>
            </a:r>
            <a:r>
              <a:rPr lang="ru-RU" dirty="0" err="1"/>
              <a:t>народів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err="1"/>
              <a:t>Російський</a:t>
            </a:r>
            <a:r>
              <a:rPr lang="ru-RU" dirty="0"/>
              <a:t> уряд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анулювання</a:t>
            </a:r>
            <a:r>
              <a:rPr lang="ru-RU" dirty="0"/>
              <a:t> в 1871 р. </a:t>
            </a:r>
            <a:r>
              <a:rPr lang="ru-RU" dirty="0" err="1"/>
              <a:t>обмежень</a:t>
            </a:r>
            <a:r>
              <a:rPr lang="ru-RU" dirty="0"/>
              <a:t> </a:t>
            </a:r>
            <a:r>
              <a:rPr lang="ru-RU" dirty="0" err="1"/>
              <a:t>Паризького</a:t>
            </a:r>
            <a:r>
              <a:rPr lang="ru-RU" dirty="0"/>
              <a:t> договору</a:t>
            </a:r>
          </a:p>
          <a:p>
            <a:r>
              <a:rPr lang="ru-RU" dirty="0"/>
              <a:t>1856 р. </a:t>
            </a:r>
            <a:r>
              <a:rPr lang="ru-RU" dirty="0" err="1"/>
              <a:t>прагнув</a:t>
            </a:r>
            <a:r>
              <a:rPr lang="ru-RU" dirty="0"/>
              <a:t> </a:t>
            </a:r>
            <a:r>
              <a:rPr lang="ru-RU" dirty="0" err="1"/>
              <a:t>відновити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на Балканах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2339366"/>
            <a:ext cx="41399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Приводом до війни стала відмова турецького султана від виконання </a:t>
            </a:r>
            <a:r>
              <a:rPr lang="uk-UA" sz="2000" dirty="0" err="1" smtClean="0"/>
              <a:t>рекоментацій</a:t>
            </a:r>
            <a:r>
              <a:rPr lang="uk-UA" sz="2000" dirty="0" smtClean="0"/>
              <a:t> у здійсненні реформ, викладених у Лондонському протоколі. Таким чином 24 квітня 1877 року Росія почала війну з Туреччиною. </a:t>
            </a:r>
            <a:endParaRPr lang="ru-RU" sz="20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456" y="2636912"/>
            <a:ext cx="4570479" cy="34278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0645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Плани</a:t>
            </a:r>
            <a:r>
              <a:rPr lang="ru-RU" dirty="0"/>
              <a:t> </a:t>
            </a:r>
            <a:r>
              <a:rPr lang="ru-RU" dirty="0" err="1"/>
              <a:t>сторін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065" y="1552339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 err="1"/>
              <a:t>Російська</a:t>
            </a:r>
            <a:r>
              <a:rPr lang="ru-RU" sz="2000" b="1" i="1" dirty="0"/>
              <a:t> </a:t>
            </a:r>
            <a:r>
              <a:rPr lang="ru-RU" sz="2000" b="1" i="1" dirty="0" err="1"/>
              <a:t>імперія</a:t>
            </a:r>
            <a:endParaRPr lang="ru-RU" sz="2000" b="1" i="1" dirty="0"/>
          </a:p>
          <a:p>
            <a:r>
              <a:rPr lang="ru-RU" sz="2000" dirty="0"/>
              <a:t>• У </a:t>
            </a:r>
            <a:r>
              <a:rPr lang="ru-RU" sz="2000" dirty="0" err="1"/>
              <a:t>результаті</a:t>
            </a:r>
            <a:r>
              <a:rPr lang="ru-RU" sz="2000" dirty="0"/>
              <a:t> </a:t>
            </a:r>
            <a:r>
              <a:rPr lang="ru-RU" sz="2000" dirty="0" err="1"/>
              <a:t>швидкої</a:t>
            </a:r>
            <a:r>
              <a:rPr lang="ru-RU" sz="2000" dirty="0"/>
              <a:t> </a:t>
            </a:r>
            <a:r>
              <a:rPr lang="ru-RU" sz="2000" dirty="0" err="1"/>
              <a:t>наступальної</a:t>
            </a:r>
            <a:endParaRPr lang="ru-RU" sz="2000" dirty="0"/>
          </a:p>
          <a:p>
            <a:r>
              <a:rPr lang="ru-RU" sz="2000" dirty="0" err="1"/>
              <a:t>кампанії</a:t>
            </a:r>
            <a:r>
              <a:rPr lang="ru-RU" sz="2000" dirty="0"/>
              <a:t> </a:t>
            </a:r>
            <a:r>
              <a:rPr lang="ru-RU" sz="2000" dirty="0" err="1"/>
              <a:t>звільнити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турецької</a:t>
            </a:r>
            <a:endParaRPr lang="ru-RU" sz="2000" dirty="0"/>
          </a:p>
          <a:p>
            <a:r>
              <a:rPr lang="ru-RU" sz="2000" dirty="0" err="1"/>
              <a:t>влади</a:t>
            </a:r>
            <a:r>
              <a:rPr lang="ru-RU" sz="2000" dirty="0"/>
              <a:t> </a:t>
            </a:r>
            <a:r>
              <a:rPr lang="ru-RU" sz="2000" dirty="0" err="1"/>
              <a:t>спочатку</a:t>
            </a:r>
            <a:r>
              <a:rPr lang="ru-RU" sz="2000" dirty="0"/>
              <a:t> </a:t>
            </a:r>
            <a:r>
              <a:rPr lang="ru-RU" sz="2000" dirty="0" err="1"/>
              <a:t>Болгарію</a:t>
            </a:r>
            <a:r>
              <a:rPr lang="ru-RU" sz="2000" dirty="0"/>
              <a:t>, а </a:t>
            </a:r>
            <a:r>
              <a:rPr lang="ru-RU" sz="2000" dirty="0" err="1"/>
              <a:t>потім</a:t>
            </a:r>
            <a:endParaRPr lang="ru-RU" sz="2000" dirty="0"/>
          </a:p>
          <a:p>
            <a:r>
              <a:rPr lang="ru-RU" sz="2000" dirty="0"/>
              <a:t>весь </a:t>
            </a:r>
            <a:r>
              <a:rPr lang="ru-RU" sz="2000" dirty="0" err="1"/>
              <a:t>Балканський</a:t>
            </a:r>
            <a:r>
              <a:rPr lang="ru-RU" sz="2000" dirty="0"/>
              <a:t> </a:t>
            </a:r>
            <a:r>
              <a:rPr lang="ru-RU" sz="2000" dirty="0" err="1"/>
              <a:t>півострів</a:t>
            </a:r>
            <a:endParaRPr lang="ru-RU" sz="2000" dirty="0"/>
          </a:p>
          <a:p>
            <a:endParaRPr lang="ru-RU" sz="2000" dirty="0" smtClean="0"/>
          </a:p>
          <a:p>
            <a:r>
              <a:rPr lang="ru-RU" sz="2000" b="1" i="1" dirty="0" err="1" smtClean="0"/>
              <a:t>Османська</a:t>
            </a:r>
            <a:r>
              <a:rPr lang="ru-RU" sz="2000" b="1" i="1" dirty="0" smtClean="0"/>
              <a:t> </a:t>
            </a:r>
            <a:r>
              <a:rPr lang="ru-RU" sz="2000" b="1" i="1" dirty="0" err="1"/>
              <a:t>імперія</a:t>
            </a:r>
            <a:endParaRPr lang="ru-RU" sz="2000" b="1" i="1" dirty="0"/>
          </a:p>
          <a:p>
            <a:r>
              <a:rPr lang="ru-RU" sz="2000" dirty="0"/>
              <a:t>• </a:t>
            </a:r>
            <a:r>
              <a:rPr lang="ru-RU" sz="2000" dirty="0" err="1"/>
              <a:t>Відступаючи</a:t>
            </a:r>
            <a:r>
              <a:rPr lang="ru-RU" sz="2000" dirty="0"/>
              <a:t> </a:t>
            </a:r>
            <a:r>
              <a:rPr lang="ru-RU" sz="2000" dirty="0" err="1"/>
              <a:t>вглиб</a:t>
            </a:r>
            <a:r>
              <a:rPr lang="ru-RU" sz="2000" dirty="0"/>
              <a:t> </a:t>
            </a:r>
            <a:r>
              <a:rPr lang="ru-RU" sz="2000" dirty="0" err="1"/>
              <a:t>країни</a:t>
            </a:r>
            <a:r>
              <a:rPr lang="ru-RU" sz="2000" dirty="0"/>
              <a:t>, посту-</a:t>
            </a:r>
          </a:p>
          <a:p>
            <a:r>
              <a:rPr lang="ru-RU" sz="2000" dirty="0" err="1"/>
              <a:t>пово</a:t>
            </a:r>
            <a:r>
              <a:rPr lang="ru-RU" sz="2000" dirty="0"/>
              <a:t> </a:t>
            </a:r>
            <a:r>
              <a:rPr lang="ru-RU" sz="2000" dirty="0" err="1"/>
              <a:t>знесилити</a:t>
            </a:r>
            <a:r>
              <a:rPr lang="ru-RU" sz="2000" dirty="0"/>
              <a:t> </a:t>
            </a:r>
            <a:r>
              <a:rPr lang="ru-RU" sz="2000" dirty="0" err="1"/>
              <a:t>російську</a:t>
            </a:r>
            <a:r>
              <a:rPr lang="ru-RU" sz="2000" dirty="0"/>
              <a:t> </a:t>
            </a:r>
            <a:r>
              <a:rPr lang="ru-RU" sz="2000" dirty="0" err="1"/>
              <a:t>армію</a:t>
            </a:r>
            <a:r>
              <a:rPr lang="ru-RU" sz="2000" dirty="0"/>
              <a:t> в</a:t>
            </a:r>
          </a:p>
          <a:p>
            <a:r>
              <a:rPr lang="ru-RU" sz="2000" dirty="0"/>
              <a:t>боях, а </a:t>
            </a:r>
            <a:r>
              <a:rPr lang="ru-RU" sz="2000" dirty="0" err="1"/>
              <a:t>лише</a:t>
            </a:r>
            <a:r>
              <a:rPr lang="ru-RU" sz="2000" dirty="0"/>
              <a:t> </a:t>
            </a:r>
            <a:r>
              <a:rPr lang="ru-RU" sz="2000" dirty="0" err="1"/>
              <a:t>потім</a:t>
            </a:r>
            <a:r>
              <a:rPr lang="ru-RU" sz="2000" dirty="0"/>
              <a:t>, у </a:t>
            </a:r>
            <a:r>
              <a:rPr lang="ru-RU" sz="2000" dirty="0" err="1"/>
              <a:t>вирішальній</a:t>
            </a:r>
            <a:endParaRPr lang="ru-RU" sz="2000" dirty="0"/>
          </a:p>
          <a:p>
            <a:r>
              <a:rPr lang="ru-RU" sz="2000" dirty="0" err="1"/>
              <a:t>битві</a:t>
            </a:r>
            <a:r>
              <a:rPr lang="ru-RU" sz="2000" dirty="0"/>
              <a:t>, </a:t>
            </a:r>
            <a:r>
              <a:rPr lang="ru-RU" sz="2000" dirty="0" err="1"/>
              <a:t>завдати</a:t>
            </a:r>
            <a:r>
              <a:rPr lang="ru-RU" sz="2000" dirty="0"/>
              <a:t> </a:t>
            </a:r>
            <a:r>
              <a:rPr lang="ru-RU" sz="2000" dirty="0" err="1"/>
              <a:t>їй</a:t>
            </a:r>
            <a:r>
              <a:rPr lang="ru-RU" sz="2000" dirty="0"/>
              <a:t> </a:t>
            </a:r>
            <a:r>
              <a:rPr lang="ru-RU" sz="2000" dirty="0" err="1"/>
              <a:t>поразку</a:t>
            </a:r>
            <a:endParaRPr lang="ru-RU" sz="20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187" y="1354711"/>
            <a:ext cx="5023813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04287" y="4631552"/>
            <a:ext cx="5039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i="1" dirty="0" smtClean="0"/>
              <a:t>Ілюстрація </a:t>
            </a:r>
            <a:r>
              <a:rPr lang="uk-UA" i="1" dirty="0" err="1" smtClean="0"/>
              <a:t>Скобелева</a:t>
            </a:r>
            <a:r>
              <a:rPr lang="uk-UA" i="1" dirty="0" smtClean="0"/>
              <a:t> російсько-турецької війни.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6639140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59832" y="260648"/>
            <a:ext cx="252028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Воєнні дії 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088" y="941481"/>
            <a:ext cx="4353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Війна одночасно велась  на двох фронтах – Балканському та Кавказькому.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0088" y="1565565"/>
            <a:ext cx="46805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/>
              <a:t>Балканський</a:t>
            </a:r>
            <a:endParaRPr lang="ru-RU" b="1" i="1" dirty="0"/>
          </a:p>
          <a:p>
            <a:r>
              <a:rPr lang="ru-RU" dirty="0"/>
              <a:t>• </a:t>
            </a:r>
            <a:r>
              <a:rPr lang="ru-RU" dirty="0" err="1"/>
              <a:t>Успішні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російської</a:t>
            </a:r>
            <a:r>
              <a:rPr lang="ru-RU" dirty="0"/>
              <a:t> </a:t>
            </a:r>
            <a:r>
              <a:rPr lang="ru-RU" dirty="0" err="1"/>
              <a:t>армії</a:t>
            </a:r>
            <a:r>
              <a:rPr lang="ru-RU" dirty="0"/>
              <a:t> і </a:t>
            </a:r>
            <a:r>
              <a:rPr lang="ru-RU" dirty="0" err="1"/>
              <a:t>болгарських</a:t>
            </a:r>
            <a:r>
              <a:rPr lang="ru-RU" dirty="0"/>
              <a:t> </a:t>
            </a:r>
            <a:r>
              <a:rPr lang="ru-RU" dirty="0" err="1"/>
              <a:t>ополченців</a:t>
            </a:r>
            <a:r>
              <a:rPr lang="ru-RU" dirty="0"/>
              <a:t> дозволили </a:t>
            </a:r>
            <a:r>
              <a:rPr lang="ru-RU" dirty="0" err="1"/>
              <a:t>розгорнути</a:t>
            </a:r>
            <a:endParaRPr lang="ru-RU" dirty="0"/>
          </a:p>
          <a:p>
            <a:r>
              <a:rPr lang="ru-RU" dirty="0" err="1"/>
              <a:t>наступ</a:t>
            </a:r>
            <a:r>
              <a:rPr lang="ru-RU" dirty="0"/>
              <a:t> по </a:t>
            </a:r>
            <a:r>
              <a:rPr lang="ru-RU" dirty="0" err="1"/>
              <a:t>всьому</a:t>
            </a:r>
            <a:r>
              <a:rPr lang="ru-RU" dirty="0"/>
              <a:t> фронту. 20 </a:t>
            </a:r>
            <a:r>
              <a:rPr lang="ru-RU" dirty="0" err="1"/>
              <a:t>січня</a:t>
            </a:r>
            <a:r>
              <a:rPr lang="ru-RU" dirty="0"/>
              <a:t> </a:t>
            </a:r>
            <a:r>
              <a:rPr lang="ru-RU" dirty="0" err="1"/>
              <a:t>російська</a:t>
            </a:r>
            <a:r>
              <a:rPr lang="ru-RU" dirty="0"/>
              <a:t> </a:t>
            </a:r>
            <a:r>
              <a:rPr lang="ru-RU" dirty="0" err="1"/>
              <a:t>армія</a:t>
            </a:r>
            <a:r>
              <a:rPr lang="ru-RU" dirty="0"/>
              <a:t> </a:t>
            </a:r>
            <a:r>
              <a:rPr lang="ru-RU" dirty="0" err="1"/>
              <a:t>захопила</a:t>
            </a:r>
            <a:r>
              <a:rPr lang="ru-RU" dirty="0"/>
              <a:t> </a:t>
            </a:r>
            <a:r>
              <a:rPr lang="ru-RU" dirty="0" err="1"/>
              <a:t>Адріанополь</a:t>
            </a:r>
            <a:endParaRPr lang="ru-RU" dirty="0"/>
          </a:p>
          <a:p>
            <a:r>
              <a:rPr lang="ru-RU" dirty="0"/>
              <a:t>і, </a:t>
            </a:r>
            <a:r>
              <a:rPr lang="ru-RU" dirty="0" err="1"/>
              <a:t>рухаючись</a:t>
            </a:r>
            <a:r>
              <a:rPr lang="ru-RU" dirty="0"/>
              <a:t> </a:t>
            </a:r>
            <a:r>
              <a:rPr lang="ru-RU" dirty="0" err="1"/>
              <a:t>далі</a:t>
            </a:r>
            <a:r>
              <a:rPr lang="ru-RU" dirty="0"/>
              <a:t>, </a:t>
            </a:r>
            <a:r>
              <a:rPr lang="ru-RU" dirty="0" err="1"/>
              <a:t>впритул</a:t>
            </a:r>
            <a:r>
              <a:rPr lang="ru-RU" dirty="0"/>
              <a:t> </a:t>
            </a:r>
            <a:r>
              <a:rPr lang="ru-RU" dirty="0" err="1"/>
              <a:t>підійшла</a:t>
            </a:r>
            <a:r>
              <a:rPr lang="ru-RU" dirty="0"/>
              <a:t> до </a:t>
            </a:r>
            <a:r>
              <a:rPr lang="ru-RU" dirty="0" err="1"/>
              <a:t>останніх</a:t>
            </a:r>
            <a:r>
              <a:rPr lang="ru-RU" dirty="0"/>
              <a:t> </a:t>
            </a:r>
            <a:r>
              <a:rPr lang="ru-RU" dirty="0" err="1"/>
              <a:t>оборонних</a:t>
            </a:r>
            <a:r>
              <a:rPr lang="ru-RU" dirty="0"/>
              <a:t> </a:t>
            </a:r>
            <a:r>
              <a:rPr lang="ru-RU" dirty="0" err="1"/>
              <a:t>позицій</a:t>
            </a:r>
            <a:r>
              <a:rPr lang="ru-RU" dirty="0"/>
              <a:t> перед</a:t>
            </a:r>
          </a:p>
          <a:p>
            <a:r>
              <a:rPr lang="ru-RU" dirty="0" err="1"/>
              <a:t>стамбулом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0088" y="4005064"/>
            <a:ext cx="44065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/>
              <a:t>Кавказький</a:t>
            </a:r>
            <a:endParaRPr lang="ru-RU" b="1" i="1" dirty="0"/>
          </a:p>
          <a:p>
            <a:r>
              <a:rPr lang="ru-RU" dirty="0"/>
              <a:t>• У </a:t>
            </a:r>
            <a:r>
              <a:rPr lang="ru-RU" dirty="0" err="1"/>
              <a:t>жовтні</a:t>
            </a:r>
            <a:r>
              <a:rPr lang="ru-RU" dirty="0"/>
              <a:t> 1877 р. </a:t>
            </a:r>
            <a:r>
              <a:rPr lang="ru-RU" dirty="0" err="1"/>
              <a:t>російська</a:t>
            </a:r>
            <a:r>
              <a:rPr lang="ru-RU" dirty="0"/>
              <a:t> </a:t>
            </a:r>
            <a:r>
              <a:rPr lang="ru-RU" dirty="0" err="1"/>
              <a:t>армія</a:t>
            </a:r>
            <a:r>
              <a:rPr lang="ru-RU" dirty="0"/>
              <a:t> </a:t>
            </a:r>
            <a:r>
              <a:rPr lang="ru-RU" dirty="0" err="1"/>
              <a:t>розпочала</a:t>
            </a:r>
            <a:r>
              <a:rPr lang="ru-RU" dirty="0"/>
              <a:t> </a:t>
            </a:r>
            <a:r>
              <a:rPr lang="ru-RU" dirty="0" err="1"/>
              <a:t>широкомасштабний</a:t>
            </a:r>
            <a:r>
              <a:rPr lang="ru-RU" dirty="0"/>
              <a:t> </a:t>
            </a:r>
            <a:r>
              <a:rPr lang="ru-RU" dirty="0" err="1"/>
              <a:t>наступ</a:t>
            </a:r>
            <a:r>
              <a:rPr lang="ru-RU" dirty="0"/>
              <a:t>.</a:t>
            </a:r>
          </a:p>
          <a:p>
            <a:r>
              <a:rPr lang="ru-RU" dirty="0" smtClean="0"/>
              <a:t>20 </a:t>
            </a:r>
            <a:r>
              <a:rPr lang="ru-RU" dirty="0"/>
              <a:t>листопада 1877 р.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нетривалої</a:t>
            </a:r>
            <a:r>
              <a:rPr lang="ru-RU" dirty="0"/>
              <a:t> облоги </a:t>
            </a:r>
            <a:r>
              <a:rPr lang="ru-RU" dirty="0" err="1"/>
              <a:t>росіяни</a:t>
            </a:r>
            <a:r>
              <a:rPr lang="ru-RU" dirty="0"/>
              <a:t> взяли штурмом Карс —</a:t>
            </a:r>
          </a:p>
          <a:p>
            <a:r>
              <a:rPr lang="ru-RU" dirty="0" err="1"/>
              <a:t>ключову</a:t>
            </a:r>
            <a:r>
              <a:rPr lang="ru-RU" dirty="0"/>
              <a:t> </a:t>
            </a:r>
            <a:r>
              <a:rPr lang="ru-RU" dirty="0" err="1"/>
              <a:t>позицію</a:t>
            </a:r>
            <a:r>
              <a:rPr lang="ru-RU" dirty="0"/>
              <a:t> </a:t>
            </a:r>
            <a:r>
              <a:rPr lang="ru-RU" dirty="0" err="1"/>
              <a:t>турків</a:t>
            </a:r>
            <a:r>
              <a:rPr lang="ru-RU" dirty="0"/>
              <a:t> на </a:t>
            </a:r>
            <a:r>
              <a:rPr lang="ru-RU" dirty="0" err="1" smtClean="0"/>
              <a:t>Кавказі,також</a:t>
            </a:r>
            <a:r>
              <a:rPr lang="ru-RU" dirty="0" smtClean="0"/>
              <a:t> у </a:t>
            </a:r>
            <a:r>
              <a:rPr lang="ru-RU" dirty="0" err="1" smtClean="0"/>
              <a:t>травні</a:t>
            </a:r>
            <a:r>
              <a:rPr lang="ru-RU" dirty="0" smtClean="0"/>
              <a:t> 1877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взятий </a:t>
            </a:r>
            <a:r>
              <a:rPr lang="ru-RU" dirty="0" err="1" smtClean="0"/>
              <a:t>Ардаган</a:t>
            </a:r>
            <a:r>
              <a:rPr lang="ru-RU" dirty="0" smtClean="0"/>
              <a:t>, у </a:t>
            </a:r>
            <a:r>
              <a:rPr lang="ru-RU" dirty="0" err="1" smtClean="0"/>
              <a:t>серпні</a:t>
            </a:r>
            <a:r>
              <a:rPr lang="ru-RU" dirty="0" smtClean="0"/>
              <a:t> – </a:t>
            </a:r>
            <a:r>
              <a:rPr lang="ru-RU" dirty="0" err="1" smtClean="0"/>
              <a:t>Сухумі,а</a:t>
            </a:r>
            <a:r>
              <a:rPr lang="ru-RU" dirty="0" smtClean="0"/>
              <a:t> </a:t>
            </a:r>
            <a:r>
              <a:rPr lang="ru-RU" dirty="0" err="1" smtClean="0"/>
              <a:t>потім</a:t>
            </a:r>
            <a:r>
              <a:rPr lang="ru-RU" dirty="0" smtClean="0"/>
              <a:t> все вся </a:t>
            </a:r>
            <a:r>
              <a:rPr lang="ru-RU" dirty="0" err="1" smtClean="0"/>
              <a:t>Абхазія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990909"/>
            <a:ext cx="3672408" cy="285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3845752"/>
            <a:ext cx="3493964" cy="2965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30688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87824" y="332656"/>
            <a:ext cx="2736583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4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</a:rPr>
              <a:t>Результати</a:t>
            </a:r>
            <a:endParaRPr lang="ru-RU" sz="4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102097"/>
            <a:ext cx="86409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• 3</a:t>
            </a:r>
            <a:r>
              <a:rPr lang="ru-RU" dirty="0" smtClean="0"/>
              <a:t> </a:t>
            </a:r>
            <a:r>
              <a:rPr lang="ru-RU" dirty="0" err="1"/>
              <a:t>березня</a:t>
            </a:r>
            <a:r>
              <a:rPr lang="ru-RU" dirty="0"/>
              <a:t> 1878 р. </a:t>
            </a:r>
            <a:r>
              <a:rPr lang="ru-RU" dirty="0" err="1"/>
              <a:t>Підписання</a:t>
            </a:r>
            <a:r>
              <a:rPr lang="ru-RU" dirty="0"/>
              <a:t> в </a:t>
            </a:r>
            <a:r>
              <a:rPr lang="ru-RU" dirty="0" err="1"/>
              <a:t>місті</a:t>
            </a:r>
            <a:r>
              <a:rPr lang="ru-RU" dirty="0"/>
              <a:t> </a:t>
            </a:r>
            <a:r>
              <a:rPr lang="ru-RU" dirty="0" smtClean="0"/>
              <a:t>Сан-</a:t>
            </a:r>
            <a:r>
              <a:rPr lang="ru-RU" dirty="0" err="1"/>
              <a:t>С</a:t>
            </a:r>
            <a:r>
              <a:rPr lang="ru-RU" dirty="0" err="1" smtClean="0"/>
              <a:t>тефано</a:t>
            </a:r>
            <a:r>
              <a:rPr lang="ru-RU" dirty="0" smtClean="0"/>
              <a:t> </a:t>
            </a:r>
            <a:r>
              <a:rPr lang="ru-RU" dirty="0" err="1"/>
              <a:t>прелімінарного</a:t>
            </a:r>
            <a:r>
              <a:rPr lang="ru-RU" dirty="0"/>
              <a:t> </a:t>
            </a:r>
            <a:r>
              <a:rPr lang="ru-RU" dirty="0" err="1"/>
              <a:t>росій</a:t>
            </a:r>
            <a:r>
              <a:rPr lang="ru-RU" dirty="0"/>
              <a:t>-</a:t>
            </a:r>
          </a:p>
          <a:p>
            <a:r>
              <a:rPr lang="ru-RU" dirty="0" err="1"/>
              <a:t>сько-турецького</a:t>
            </a:r>
            <a:r>
              <a:rPr lang="ru-RU" dirty="0"/>
              <a:t> договору,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закріпив</a:t>
            </a:r>
            <a:r>
              <a:rPr lang="ru-RU" dirty="0"/>
              <a:t> </a:t>
            </a:r>
            <a:r>
              <a:rPr lang="ru-RU" dirty="0" err="1"/>
              <a:t>результати</a:t>
            </a:r>
            <a:r>
              <a:rPr lang="ru-RU" dirty="0"/>
              <a:t> перемоги </a:t>
            </a:r>
            <a:r>
              <a:rPr lang="ru-RU" dirty="0" err="1"/>
              <a:t>Росії</a:t>
            </a:r>
            <a:r>
              <a:rPr lang="ru-RU" dirty="0"/>
              <a:t> у </a:t>
            </a:r>
            <a:r>
              <a:rPr lang="ru-RU" dirty="0" err="1" smtClean="0"/>
              <a:t>війні</a:t>
            </a:r>
            <a:r>
              <a:rPr lang="ru-RU" dirty="0" smtClean="0"/>
              <a:t>, </a:t>
            </a:r>
            <a:r>
              <a:rPr lang="ru-RU" dirty="0" err="1" smtClean="0"/>
              <a:t>незалежність</a:t>
            </a:r>
            <a:r>
              <a:rPr lang="ru-RU" dirty="0" smtClean="0"/>
              <a:t> </a:t>
            </a:r>
            <a:r>
              <a:rPr lang="ru-RU" dirty="0" err="1" smtClean="0"/>
              <a:t>Чорногорії</a:t>
            </a:r>
            <a:r>
              <a:rPr lang="ru-RU" dirty="0" smtClean="0"/>
              <a:t>, </a:t>
            </a:r>
            <a:r>
              <a:rPr lang="ru-RU" dirty="0" err="1" smtClean="0"/>
              <a:t>Сербії</a:t>
            </a:r>
            <a:r>
              <a:rPr lang="ru-RU" dirty="0" smtClean="0"/>
              <a:t> та </a:t>
            </a:r>
            <a:r>
              <a:rPr lang="ru-RU" dirty="0" err="1" smtClean="0"/>
              <a:t>Румунії</a:t>
            </a:r>
            <a:r>
              <a:rPr lang="ru-RU" dirty="0" smtClean="0"/>
              <a:t>. </a:t>
            </a:r>
            <a:r>
              <a:rPr lang="ru-RU" dirty="0" err="1" smtClean="0"/>
              <a:t>Цим</a:t>
            </a:r>
            <a:r>
              <a:rPr lang="ru-RU" dirty="0" smtClean="0"/>
              <a:t> державам </a:t>
            </a:r>
            <a:r>
              <a:rPr lang="ru-RU" dirty="0" err="1" smtClean="0"/>
              <a:t>було</a:t>
            </a:r>
            <a:r>
              <a:rPr lang="ru-RU" dirty="0" smtClean="0"/>
              <a:t> повернуто </a:t>
            </a:r>
            <a:r>
              <a:rPr lang="ru-RU" dirty="0" err="1" smtClean="0"/>
              <a:t>споконвічні</a:t>
            </a:r>
            <a:r>
              <a:rPr lang="ru-RU" dirty="0" smtClean="0"/>
              <a:t> </a:t>
            </a:r>
            <a:r>
              <a:rPr lang="ru-RU" dirty="0" err="1" smtClean="0"/>
              <a:t>території</a:t>
            </a:r>
            <a:r>
              <a:rPr lang="ru-RU" dirty="0" smtClean="0"/>
              <a:t>. </a:t>
            </a:r>
            <a:r>
              <a:rPr lang="ru-RU" dirty="0" err="1" smtClean="0"/>
              <a:t>Також</a:t>
            </a:r>
            <a:r>
              <a:rPr lang="ru-RU" dirty="0" smtClean="0"/>
              <a:t> до </a:t>
            </a:r>
            <a:r>
              <a:rPr lang="ru-RU" dirty="0" err="1" smtClean="0"/>
              <a:t>Росії</a:t>
            </a:r>
            <a:r>
              <a:rPr lang="ru-RU" dirty="0" smtClean="0"/>
              <a:t> </a:t>
            </a:r>
            <a:r>
              <a:rPr lang="ru-RU" dirty="0" err="1" smtClean="0"/>
              <a:t>відійшли</a:t>
            </a:r>
            <a:r>
              <a:rPr lang="ru-RU" dirty="0" smtClean="0"/>
              <a:t> </a:t>
            </a:r>
            <a:r>
              <a:rPr lang="ru-RU" dirty="0" err="1" smtClean="0"/>
              <a:t>Південна</a:t>
            </a:r>
            <a:r>
              <a:rPr lang="ru-RU" dirty="0" smtClean="0"/>
              <a:t> </a:t>
            </a:r>
            <a:r>
              <a:rPr lang="ru-RU" dirty="0" err="1" smtClean="0"/>
              <a:t>Бессарабія</a:t>
            </a:r>
            <a:r>
              <a:rPr lang="ru-RU" dirty="0" smtClean="0"/>
              <a:t>, </a:t>
            </a:r>
            <a:r>
              <a:rPr lang="ru-RU" dirty="0" err="1" smtClean="0"/>
              <a:t>Батум,фортеці</a:t>
            </a:r>
            <a:r>
              <a:rPr lang="ru-RU" dirty="0" smtClean="0"/>
              <a:t> </a:t>
            </a:r>
            <a:r>
              <a:rPr lang="ru-RU" dirty="0" err="1" smtClean="0"/>
              <a:t>Ардагас</a:t>
            </a:r>
            <a:r>
              <a:rPr lang="ru-RU" dirty="0" smtClean="0"/>
              <a:t>, Карс і </a:t>
            </a:r>
            <a:r>
              <a:rPr lang="ru-RU" dirty="0" err="1" smtClean="0"/>
              <a:t>Баязет</a:t>
            </a:r>
            <a:r>
              <a:rPr lang="ru-RU" dirty="0" smtClean="0"/>
              <a:t>. </a:t>
            </a: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Австро-</a:t>
            </a:r>
            <a:r>
              <a:rPr lang="ru-RU" dirty="0" err="1"/>
              <a:t>Угорщина</a:t>
            </a:r>
            <a:r>
              <a:rPr lang="ru-RU" dirty="0"/>
              <a:t> і Велика </a:t>
            </a:r>
            <a:r>
              <a:rPr lang="ru-RU" dirty="0" err="1"/>
              <a:t>Британія</a:t>
            </a:r>
            <a:r>
              <a:rPr lang="ru-RU" dirty="0"/>
              <a:t> не </a:t>
            </a:r>
            <a:r>
              <a:rPr lang="ru-RU" dirty="0" err="1"/>
              <a:t>визнали</a:t>
            </a:r>
            <a:r>
              <a:rPr lang="ru-RU" dirty="0"/>
              <a:t> умов договору і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пе</a:t>
            </a:r>
            <a:r>
              <a:rPr lang="ru-RU" dirty="0"/>
              <a:t>-</a:t>
            </a:r>
          </a:p>
          <a:p>
            <a:r>
              <a:rPr lang="ru-RU" dirty="0" err="1"/>
              <a:t>реглянуто</a:t>
            </a:r>
            <a:r>
              <a:rPr lang="ru-RU" dirty="0"/>
              <a:t> на </a:t>
            </a:r>
            <a:r>
              <a:rPr lang="ru-RU" dirty="0" err="1"/>
              <a:t>Берлінському</a:t>
            </a:r>
            <a:r>
              <a:rPr lang="ru-RU" dirty="0"/>
              <a:t> </a:t>
            </a:r>
            <a:r>
              <a:rPr lang="ru-RU" dirty="0" err="1"/>
              <a:t>конгресі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139952" y="3356992"/>
            <a:ext cx="0" cy="1008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846" y="4581128"/>
            <a:ext cx="8614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err="1" smtClean="0"/>
              <a:t>Сан-Стефанський</a:t>
            </a:r>
            <a:r>
              <a:rPr lang="uk-UA" b="1" i="1" dirty="0" smtClean="0"/>
              <a:t> мирний договір значно посилив вплив Росії на Балканах і Кавказі.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7791581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304" y="476672"/>
            <a:ext cx="8731696" cy="89073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Рішення Берлінського конгресу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340768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Велика Британія та </a:t>
            </a:r>
            <a:r>
              <a:rPr lang="uk-UA" dirty="0" err="1" smtClean="0"/>
              <a:t>Австро</a:t>
            </a:r>
            <a:r>
              <a:rPr lang="uk-UA" dirty="0" smtClean="0"/>
              <a:t> – Угорщина були проти завоювань Росії . І тому під час конгресу було вирішено скоротити території Чорногорії,Сербії та Румунії та залишити їм незалежність. Решту земель на деякий час окупувала Австро-Угорщина. Болгарія ділилася на Північну та Південну , Південна Болгарія з Македонією  повернулася до Османської імперії . А завойована фортеця </a:t>
            </a:r>
            <a:r>
              <a:rPr lang="uk-UA" dirty="0" err="1" smtClean="0"/>
              <a:t>Баязет</a:t>
            </a:r>
            <a:r>
              <a:rPr lang="uk-UA" dirty="0" smtClean="0"/>
              <a:t> росіянами теж відійшла до Туреччини.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185808"/>
            <a:ext cx="6477000" cy="3276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29016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66</TotalTime>
  <Words>374</Words>
  <Application>Microsoft Office PowerPoint</Application>
  <PresentationFormat>Экран (4:3)</PresentationFormat>
  <Paragraphs>42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Franklin Gothic Book</vt:lpstr>
      <vt:lpstr>Franklin Gothic Medium</vt:lpstr>
      <vt:lpstr>Wingdings 2</vt:lpstr>
      <vt:lpstr>Трек</vt:lpstr>
      <vt:lpstr>      Російсько-турецька війна                     1877—1878 рр.</vt:lpstr>
      <vt:lpstr>Презентация PowerPoint</vt:lpstr>
      <vt:lpstr>Плани сторін</vt:lpstr>
      <vt:lpstr>Презентация PowerPoint</vt:lpstr>
      <vt:lpstr>Презентация PowerPoint</vt:lpstr>
      <vt:lpstr>Рішення Берлінського конгресу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Російсько-турецька війна                     1877—1878 рр.</dc:title>
  <cp:lastModifiedBy>Влад Музыченко</cp:lastModifiedBy>
  <cp:revision>8</cp:revision>
  <dcterms:modified xsi:type="dcterms:W3CDTF">2015-02-15T11:15:43Z</dcterms:modified>
</cp:coreProperties>
</file>