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85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8553441" cy="1944216"/>
          </a:xfrm>
        </p:spPr>
        <p:txBody>
          <a:bodyPr/>
          <a:lstStyle/>
          <a:p>
            <a:r>
              <a:rPr lang="ru-RU" sz="2800" dirty="0"/>
              <a:t>МИНИСТЕРСТВО ОБРАЗОВАНИЯ И НАУКИ УКРАИНЫ ЛИСИЧАНСКИЙ ГОРОДСКОЙ ОТДЕЛ ОБРАЗОВАНИЯ </a:t>
            </a:r>
            <a:r>
              <a:rPr lang="ru-RU" sz="2800" dirty="0" smtClean="0"/>
              <a:t>ЛИСИЧАНСКИЙ  МНОГОПРОФИЛЬНЫЙ ЛИЦЕЙ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56039" y="4350295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46581" y="2636912"/>
            <a:ext cx="59709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План Маршалла</a:t>
            </a:r>
          </a:p>
          <a:p>
            <a:pPr algn="ctr"/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050" name="Picture 2" descr="http://cdn.dipity.com/uploads/events/ea502a6de0a4466ae2055b428cb2cfb0_1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02" y="3514075"/>
            <a:ext cx="2848088" cy="3051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64323" y="4733294"/>
            <a:ext cx="34718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Подготовила</a:t>
            </a:r>
            <a:b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Ученица 11-А класса</a:t>
            </a:r>
            <a:b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Лисичанского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многопрофильного лицея</a:t>
            </a:r>
            <a:b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Куринная Карина</a:t>
            </a:r>
            <a:endParaRPr lang="ru-RU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13600" y="6380932"/>
            <a:ext cx="618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2013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6030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908720"/>
            <a:ext cx="41582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Маршалла начал осуществляться с 4 апреля 1948 г., когда конгресс США принял закон «Об экономическом сотрудничестве», предусматривавший 4-летнюю программу экономической помощи Европе. Общая сумма ассигнований по плану Маршалла (с 4 апр. 1948 по дек. 1951) составила около 13 млрд долл., причём основная доля пришлась на Англию (2,8 млрд.), Францию (2,5 млрд.), Италию (1,3 млрд.), Западную Германию (1,3 млрд.), Голландию (1 млрд.).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hapoel.wee.co.il/wp-content/gallery/noarround2/truman-said-the-truman-doctrine-and-marshall-plan-were-essential-for-i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98397"/>
            <a:ext cx="4446446" cy="4982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744911" y="6488668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10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375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4392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американцы, в качестве предварительного условия предоставления помощи, потребовали выведения коммунистов из состава правительств стран, подписавших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договор.</a:t>
            </a:r>
            <a:r>
              <a:rPr lang="ru-RU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1948 году ни в одном правительстве Западной Европы коммунистов не было.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450912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Позже План Маршалла был применён также к Японии и некоторым другим странам Восточной Азии.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img.getglue.com/topics/p/george_marshall/nor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883"/>
            <a:ext cx="3240360" cy="4092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118308"/>
            <a:ext cx="3960440" cy="2323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815064" y="6523676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11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180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47525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Маршалла был свёрнут во второй половине 1960-х гг.: правительства стран-реципиентов стали избавляться от долларов. Первым обмена долларов на золото потребовало правительство Франции в 1965 году. К 1971 году все страны, получавшие американскую помощь, отказались от доллара. Результатом стала девальвация американской валюты и, в итоге, отказ США от золотого стандарта доллара, а также частичный выход Франции из НАТО (Франция покинула военную структуру Североатлантического альянса в 1966 году, но сохранила членство в его политической организации).</a:t>
            </a:r>
          </a:p>
        </p:txBody>
      </p:sp>
      <p:pic>
        <p:nvPicPr>
          <p:cNvPr id="12290" name="Picture 2" descr="http://img.vz.ru/upimg/m21/m2107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8208"/>
            <a:ext cx="3523137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s12.radikal.ru/i185/1109/86/9e9684b6727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046" y="3429000"/>
            <a:ext cx="3527211" cy="2645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775785" y="6488668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12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33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0283" y="188640"/>
            <a:ext cx="43434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Военные потери</a:t>
            </a:r>
            <a:endParaRPr lang="ru-RU" sz="4400" b="1" i="0" u="sng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1195519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концу Второй мировой войны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боольшая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 Европы была разрушена. Постоянные воздушные бомбардировки сильно разрушили большинство крупных городов и промышленных объектов.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628" y="3371949"/>
            <a:ext cx="403811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3889" y="3926821"/>
            <a:ext cx="4752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из крупнейших городов континента, в том числе Варшава, Роттердам и Берлин, лежали в руинах. Экономическая структура региона была разрушена, и миллионы людей остались без крова. 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://static2.businessinsider.com/image/4f103b116bb3f7e61e000000-650/berlin-war-aerial-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65" y="910233"/>
            <a:ext cx="4515100" cy="2923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817492" y="6488668"/>
            <a:ext cx="360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13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749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41408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разрушение сельского хозяйства привело к голоду в некоторых частях континента, особенно сильно он проявился суровой зимой 1946—1947 годов на северо-западе Европы. </a:t>
            </a:r>
          </a:p>
        </p:txBody>
      </p:sp>
      <p:pic>
        <p:nvPicPr>
          <p:cNvPr id="14338" name="Picture 2" descr="http://www.effectfree.ru/useruploads/userphotos/2013/11/28/01/1385587334-3dcdb37779d3717e4d45b54216828af1.jpg?rnd=8071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7971"/>
            <a:ext cx="3456384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7904" y="3573016"/>
            <a:ext cx="52383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сильно была повреждена транспортная инфраструктура, так как железные дороги, мосты и доки были мишенью для ударов с воздуха; в то же время множество торговых судов было потоплено. 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Хотя большинство малых городов и сёл Западной Европы не понесли ущерба, уничтожение транспортных связей оставило их в экономической изоляции.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4" descr="http://www.effectfree.ru/useruploads/userphotos/2013/11/28/01/1385587429-1336a8cad0c21fdb39c651357797083e.jpg?rnd=76891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811" y="332656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807147" y="6462128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14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308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28" y="260648"/>
            <a:ext cx="4086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Ни одна из этих проблем не могла быть решена, так как большинство стран были финансово несостоятельны после затрат на войну. Единственными странами, чья инфраструктура незначительно пострадала во время войны, были Канада и США. Но экспорт играл немаловажную роль в американской экономике. Поэтому план Маршалла предусматривал сбыт товаров и продуктов странам Европы.</a:t>
            </a:r>
          </a:p>
        </p:txBody>
      </p:sp>
      <p:pic>
        <p:nvPicPr>
          <p:cNvPr id="16386" name="Picture 2" descr="http://history-x.ru/04/005/034/img/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828" y="633177"/>
            <a:ext cx="4381404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781593" y="6484719"/>
            <a:ext cx="362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15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04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99297" y="167764"/>
            <a:ext cx="73548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Медленное восстановление</a:t>
            </a:r>
            <a:endParaRPr lang="ru-RU" sz="4000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365104"/>
            <a:ext cx="83346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Европы восстанавливалась очень медленно, так как безработица и нехватка продовольствия привела к забастовкам и беспорядкам в ряде стран. В 1947 году европейские страны по-прежнему находились значительно ниже своего довоенного уровня, но были и некоторые признаки роста. Сельскохозяйственная продукция составляла 83 % от уровня 1938 года, промышленное производство составило 88 %, а экспорт — только 59 %.</a:t>
            </a:r>
          </a:p>
        </p:txBody>
      </p:sp>
      <p:pic>
        <p:nvPicPr>
          <p:cNvPr id="15364" name="Picture 4" descr="http://900igr.net/datai/mkhk/Modernizm-v-arkhitekture/0043-106-Arkhitektory-bratja-Vesni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79" y="956791"/>
            <a:ext cx="4168731" cy="3291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01" y="971860"/>
            <a:ext cx="4177488" cy="3276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762164" y="6484719"/>
            <a:ext cx="381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16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80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395" y="529546"/>
            <a:ext cx="47279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Великобритании ситуация не была столь тяжелой. В Германии в 1945—1946 гг. условия жизни и питание были плохими, нарушилась транспортная связь. В западной части страны после многочисленных бомбардировок было уничтожено 5 млн. домов и квартир, и в то же время из восточной части (включая территории, переданные Польше) прибыло 12 млн. беженцев. </a:t>
            </a:r>
          </a:p>
        </p:txBody>
      </p:sp>
      <p:pic>
        <p:nvPicPr>
          <p:cNvPr id="17410" name="Picture 2" descr="http://terraoko.com/wp-content/uploads/2013/06/2013-06-05-561265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73" y="399262"/>
            <a:ext cx="3775242" cy="2845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terraoko.com/wp-content/uploads/2013/06/2013-06-05-5612651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73" y="3245257"/>
            <a:ext cx="3742763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terraoko.com/wp-content/uploads/2013/06/2013-06-05-5612651-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95" y="3245257"/>
            <a:ext cx="4612793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757150" y="6485617"/>
            <a:ext cx="365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17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911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продуктов питания составляло только две трети от довоенного уровня, в то время как зерно и мясо больше не поставлялось с Востока. Крупные партии продуктов питания из оккупированных стран, которые получала Германия во время войны, иссякли.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2" name="Picture 6" descr="http://www.effectfree.ru/useruploads/userphotos/2013/11/28/01/1385588834-016cc35dfb5abeabac21d9c524c0bd96.jpg?rnd=28679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69411"/>
            <a:ext cx="4032448" cy="3369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http://www.life.zp.ua/wp-content/uploads/2011/04/subbotnik-stroitelstvo-shlyuza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706224"/>
            <a:ext cx="4464497" cy="3433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763768" y="6493027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18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43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188640"/>
            <a:ext cx="31418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>
                <a:solidFill>
                  <a:srgbClr val="000000"/>
                </a:solidFill>
                <a:latin typeface="Arial" panose="020B0604020202020204" pitchFamily="34" charset="0"/>
              </a:rPr>
              <a:t>Результаты</a:t>
            </a:r>
            <a:endParaRPr lang="ru-RU" sz="4000" b="1" i="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48668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Маршалла является одной из наиболее успешных экономических программ в истории, поскольку были достигнуты практически все его цели: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356992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 промышленности, которые, как казалось ранее, безнадежно устарели и утратили эффективность, были реструктурированы в короткие сроки и без изменения национальной экономической политики стран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экономика европейских стран оправилась от последствий войны быстрее, чем этого можно было ожидать.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Европейские страны смогли расплатиться по внешним долгам.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коммунистов и СССР было ослаблено.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восстановлен и укреплён европейский средний класс — гарант политической стабильности и устойчивого развития.</a:t>
            </a:r>
            <a:endParaRPr lang="ru-RU" sz="20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http://fb.ru/misc/i/gallery/10920/232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96526"/>
            <a:ext cx="4176464" cy="2528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73530" y="6488668"/>
            <a:ext cx="382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19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670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509120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Мáршалла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(англ. </a:t>
            </a:r>
            <a:r>
              <a:rPr lang="ru-RU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Marshall</a:t>
            </a: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официальное название англ. </a:t>
            </a:r>
            <a:r>
              <a:rPr lang="ru-RU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Recovery</a:t>
            </a: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«Программа восстановления Европы») — программа помощи 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Европе после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Второй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мирово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войны.</a:t>
            </a:r>
          </a:p>
        </p:txBody>
      </p:sp>
      <p:pic>
        <p:nvPicPr>
          <p:cNvPr id="1028" name="Picture 4" descr="http://www.mardecortesbaja.com/GeorgeMarshallBa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2471"/>
            <a:ext cx="3312368" cy="4420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78276" y="6488668"/>
            <a:ext cx="265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10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3583" y="1178745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Австрия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Бельгия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Западная Германия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Греция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Ирландия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Исландия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Италия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Люксембург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Нидерланды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Норвегия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Португалия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Свободная территория Триест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Турция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Швеция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Швейцария</a:t>
            </a:r>
            <a:endParaRPr lang="ru-RU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260648"/>
            <a:ext cx="59064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получили страны:</a:t>
            </a:r>
            <a:endParaRPr lang="ru-RU" sz="3600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5260055" cy="5186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739810" y="6528824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06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11663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4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268760"/>
            <a:ext cx="5421036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2-12    План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Мáршалла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13-15  Военные потери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16- 18 Медленное восстановление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      Результаты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449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8640"/>
            <a:ext cx="67833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Использованная </a:t>
            </a:r>
            <a:r>
              <a:rPr lang="ru-RU" sz="40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ru-RU" sz="4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647369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1. </a:t>
            </a:r>
            <a:r>
              <a:rPr lang="en-US" dirty="0">
                <a:solidFill>
                  <a:schemeClr val="bg1"/>
                </a:solidFill>
              </a:rPr>
              <a:t>http://ru.wikipedia.org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2. </a:t>
            </a:r>
            <a:r>
              <a:rPr lang="en-US" dirty="0">
                <a:solidFill>
                  <a:schemeClr val="bg1"/>
                </a:solidFill>
              </a:rPr>
              <a:t>http://images.yandex.ua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3. </a:t>
            </a:r>
            <a:r>
              <a:rPr lang="en-US" dirty="0">
                <a:solidFill>
                  <a:schemeClr val="bg1"/>
                </a:solidFill>
              </a:rPr>
              <a:t>http://dic.academic.ru/dic.nsf/dic_diplomatic/988/</a:t>
            </a:r>
            <a:r>
              <a:rPr lang="ru-RU" dirty="0" smtClean="0">
                <a:solidFill>
                  <a:schemeClr val="bg1"/>
                </a:solidFill>
              </a:rPr>
              <a:t>ПЛАН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4. </a:t>
            </a:r>
            <a:r>
              <a:rPr lang="en-US" dirty="0">
                <a:solidFill>
                  <a:schemeClr val="bg1"/>
                </a:solidFill>
              </a:rPr>
              <a:t>http://</a:t>
            </a:r>
            <a:r>
              <a:rPr lang="en-US" dirty="0" smtClean="0">
                <a:solidFill>
                  <a:schemeClr val="bg1"/>
                </a:solidFill>
              </a:rPr>
              <a:t>wordweb.ru/coldwar/116.htm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5. </a:t>
            </a:r>
            <a:r>
              <a:rPr lang="en-US" dirty="0">
                <a:solidFill>
                  <a:schemeClr val="bg1"/>
                </a:solidFill>
              </a:rPr>
              <a:t>http://www.br.com.ua/referats/Economical_topics/4602.htm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81841" y="60932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Лисичанск 2013.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58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08720"/>
            <a:ext cx="40141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Выдвинут в 1947 году американским государственным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секретарем Джорджем К. Маршаллом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вcтупил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действие в апреле 1948 г.).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осуществлении плана участвовали 17 европейских стран (включая Западную Германию). План Маршалла содействовал установлению послевоенного мира в Западной Европе.</a:t>
            </a:r>
          </a:p>
        </p:txBody>
      </p:sp>
      <p:pic>
        <p:nvPicPr>
          <p:cNvPr id="3" name="Picture 2" descr="File:Marshall plan page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3215"/>
            <a:ext cx="3982440" cy="5904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853536" y="6488668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96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США было восстановление разрушенной войной экономики Европы, устранение торговых барьеров, модернизация индустрии европейских стран и развитие Европы в целом.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www.vn-parabellum.com/images/battles/berlin/berlin-place-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2952327" cy="3911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vn-parabellum.com/images/battles/berlin/berlin-place_8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468" y="2309276"/>
            <a:ext cx="2930294" cy="3950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nachalnikov.net/wp-content/uploads/2010/08/old_berlin-3_583x5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2348891"/>
            <a:ext cx="2808314" cy="3937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71353" y="6495736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93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08720"/>
            <a:ext cx="38701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речь с программой помощи 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Джордж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Маршалл изложил в Гарвардском университете 5 июня 1947 года. 12 июля в Париже собрались представители 16 стран Западной Европы. На совещание приглашались также представители государств Восточной Европы, однако по настоянию советского правительства, усмотревшего в этом угрозу своим интересам, руководители восточноевропейских стран отказались от этого приглашения.</a:t>
            </a:r>
          </a:p>
        </p:txBody>
      </p:sp>
      <p:pic>
        <p:nvPicPr>
          <p:cNvPr id="5122" name="Picture 2" descr="http://www.unsv.com/voanews/specialenglish/scripts/2007/06/01/0045/harvard_1947_w_31may07_21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736" y="1316022"/>
            <a:ext cx="4266728" cy="4509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834203" y="6462685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250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509120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 Советский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 под действие плана не попадал по чисто формальной причине — в связи с заявленным отсутствием у СССР бюджетного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дефицита.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(Политические условия получения помощи вскрывали преемственность плана с «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доктриной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Трумэна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».)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Бывший вице-президент США Генри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Уоллесосудил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«план Маршалла», назвав его инструментом холодной войны против России (СССР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www.wiki.vladimir.i-edu.ru/images/a/a4/Stalmoy1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67" y="626005"/>
            <a:ext cx="4281241" cy="3749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edu.cap.ru/home/4666/site2/files/16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43155"/>
            <a:ext cx="4032448" cy="3732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18173" y="6488668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97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9073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обсудили размеры конкретной помощи, необходимой для каждой из них. В ответ на готовность принять её в США был создан Правительственный комитет по изучению состояния экономики страны и её возможностей оказать такую помощь.</a:t>
            </a:r>
          </a:p>
        </p:txBody>
      </p:sp>
      <p:pic>
        <p:nvPicPr>
          <p:cNvPr id="7170" name="Picture 2" descr="http://kolyan.net/uploads/posts/2009-06/1245525382_70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36380"/>
            <a:ext cx="7920880" cy="4125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47124" y="6484719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7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18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365104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помощь 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Западной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Германии по Плану Маршалла осуществлялась одновременно с взиманием с Западной Германии контрибуции (репарации) за причинённый Германией материальный ущерб странам-победительницам во Второй мировой войне.</a:t>
            </a:r>
          </a:p>
        </p:txBody>
      </p:sp>
      <p:pic>
        <p:nvPicPr>
          <p:cNvPr id="8194" name="Picture 2" descr="http://img0.liveinternet.ru/images/attach/c/5/86/923/86923494_74173992_0_620b5_dd9c2790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5600"/>
            <a:ext cx="6552728" cy="3994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64447" y="6488668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8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02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5832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1951 заменен законом 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взаимном обеспечении безопасности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предусматривавшим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одновременное предоставление экономической и военной помощи.</a:t>
            </a:r>
          </a:p>
        </p:txBody>
      </p:sp>
      <p:pic>
        <p:nvPicPr>
          <p:cNvPr id="9218" name="Picture 2" descr="http://img1.liveinternet.ru/images/attach/c/3/75/353/75353593_45585328_POTS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32" y="2415664"/>
            <a:ext cx="5454236" cy="3560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692696"/>
            <a:ext cx="2656529" cy="485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832696" y="6473702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9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39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266</TotalTime>
  <Words>443</Words>
  <Application>Microsoft Office PowerPoint</Application>
  <PresentationFormat>Экран (4:3)</PresentationFormat>
  <Paragraphs>89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Constantia</vt:lpstr>
      <vt:lpstr>Times New Roman</vt:lpstr>
      <vt:lpstr>Wingdings 2</vt:lpstr>
      <vt:lpstr>Бумажная</vt:lpstr>
      <vt:lpstr>МИНИСТЕРСТВО ОБРАЗОВАНИЯ И НАУКИ УКРАИНЫ ЛИСИЧАНСКИЙ ГОРОДСКОЙ ОТДЕЛ ОБРАЗОВАНИЯ ЛИСИЧАНСКИЙ  МНОГОПРОФИЛЬНЫЙ ЛИЦЕЙ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Эдик</dc:creator>
  <cp:lastModifiedBy>Эдуард</cp:lastModifiedBy>
  <cp:revision>32</cp:revision>
  <dcterms:created xsi:type="dcterms:W3CDTF">2012-11-21T16:43:44Z</dcterms:created>
  <dcterms:modified xsi:type="dcterms:W3CDTF">2013-11-27T22:21:34Z</dcterms:modified>
</cp:coreProperties>
</file>